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1" r:id="rId1"/>
  </p:sldMasterIdLst>
  <p:notesMasterIdLst>
    <p:notesMasterId r:id="rId32"/>
  </p:notesMasterIdLst>
  <p:handoutMasterIdLst>
    <p:handoutMasterId r:id="rId33"/>
  </p:handoutMasterIdLst>
  <p:sldIdLst>
    <p:sldId id="290" r:id="rId2"/>
    <p:sldId id="331" r:id="rId3"/>
    <p:sldId id="407" r:id="rId4"/>
    <p:sldId id="378" r:id="rId5"/>
    <p:sldId id="408" r:id="rId6"/>
    <p:sldId id="409" r:id="rId7"/>
    <p:sldId id="410" r:id="rId8"/>
    <p:sldId id="292" r:id="rId9"/>
    <p:sldId id="401" r:id="rId10"/>
    <p:sldId id="339" r:id="rId11"/>
    <p:sldId id="411" r:id="rId12"/>
    <p:sldId id="412" r:id="rId13"/>
    <p:sldId id="413" r:id="rId14"/>
    <p:sldId id="414" r:id="rId15"/>
    <p:sldId id="400" r:id="rId16"/>
    <p:sldId id="352" r:id="rId17"/>
    <p:sldId id="418" r:id="rId18"/>
    <p:sldId id="332" r:id="rId19"/>
    <p:sldId id="403" r:id="rId20"/>
    <p:sldId id="384" r:id="rId21"/>
    <p:sldId id="416" r:id="rId22"/>
    <p:sldId id="402" r:id="rId23"/>
    <p:sldId id="301" r:id="rId24"/>
    <p:sldId id="404" r:id="rId25"/>
    <p:sldId id="335" r:id="rId26"/>
    <p:sldId id="359" r:id="rId27"/>
    <p:sldId id="405" r:id="rId28"/>
    <p:sldId id="351" r:id="rId29"/>
    <p:sldId id="323" r:id="rId30"/>
    <p:sldId id="406"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7E2F"/>
    <a:srgbClr val="FF9900"/>
    <a:srgbClr val="CC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1551" autoAdjust="0"/>
  </p:normalViewPr>
  <p:slideViewPr>
    <p:cSldViewPr>
      <p:cViewPr varScale="1">
        <p:scale>
          <a:sx n="93" d="100"/>
          <a:sy n="93" d="100"/>
        </p:scale>
        <p:origin x="184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30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0B71D-F63A-4CD6-88B7-72902B07ABF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BD96E37-7163-4894-8A15-D65BEF7F21EC}">
      <dgm:prSet custT="1"/>
      <dgm:spPr/>
      <dgm:t>
        <a:bodyPr/>
        <a:lstStyle/>
        <a:p>
          <a:pPr>
            <a:lnSpc>
              <a:spcPct val="100000"/>
            </a:lnSpc>
          </a:pPr>
          <a:r>
            <a:rPr lang="en-US" sz="1400" dirty="0"/>
            <a:t>Access career pathways</a:t>
          </a:r>
        </a:p>
      </dgm:t>
    </dgm:pt>
    <dgm:pt modelId="{59054710-A58C-4C2A-B302-5314FDB324EA}" type="parTrans" cxnId="{77A06A7F-AAF7-4036-9680-7B4742AB43F4}">
      <dgm:prSet/>
      <dgm:spPr/>
      <dgm:t>
        <a:bodyPr/>
        <a:lstStyle/>
        <a:p>
          <a:endParaRPr lang="en-US"/>
        </a:p>
      </dgm:t>
    </dgm:pt>
    <dgm:pt modelId="{F74E97BE-B8DD-46C2-96D1-82E0B07301E7}" type="sibTrans" cxnId="{77A06A7F-AAF7-4036-9680-7B4742AB43F4}">
      <dgm:prSet/>
      <dgm:spPr/>
      <dgm:t>
        <a:bodyPr/>
        <a:lstStyle/>
        <a:p>
          <a:pPr>
            <a:lnSpc>
              <a:spcPct val="100000"/>
            </a:lnSpc>
          </a:pPr>
          <a:endParaRPr lang="en-US"/>
        </a:p>
      </dgm:t>
    </dgm:pt>
    <dgm:pt modelId="{920FF2CF-3A46-4EA9-9BC9-3A8BED9699EF}">
      <dgm:prSet custT="1"/>
      <dgm:spPr/>
      <dgm:t>
        <a:bodyPr/>
        <a:lstStyle/>
        <a:p>
          <a:pPr>
            <a:lnSpc>
              <a:spcPct val="100000"/>
            </a:lnSpc>
          </a:pPr>
          <a:r>
            <a:rPr lang="en-US" sz="1400" dirty="0"/>
            <a:t>Recognize high-demand job needs</a:t>
          </a:r>
        </a:p>
      </dgm:t>
    </dgm:pt>
    <dgm:pt modelId="{9650920E-4EA8-48ED-88F9-9C2A3E4152A6}" type="parTrans" cxnId="{39EC2986-60BD-49AD-81E8-514B615A08B9}">
      <dgm:prSet/>
      <dgm:spPr/>
      <dgm:t>
        <a:bodyPr/>
        <a:lstStyle/>
        <a:p>
          <a:endParaRPr lang="en-US"/>
        </a:p>
      </dgm:t>
    </dgm:pt>
    <dgm:pt modelId="{758D1EF5-F1EB-405A-8576-41AEF3A3D2C1}" type="sibTrans" cxnId="{39EC2986-60BD-49AD-81E8-514B615A08B9}">
      <dgm:prSet/>
      <dgm:spPr/>
      <dgm:t>
        <a:bodyPr/>
        <a:lstStyle/>
        <a:p>
          <a:pPr>
            <a:lnSpc>
              <a:spcPct val="100000"/>
            </a:lnSpc>
          </a:pPr>
          <a:endParaRPr lang="en-US"/>
        </a:p>
      </dgm:t>
    </dgm:pt>
    <dgm:pt modelId="{523F2477-9B5C-4061-BDC7-F9FE78AFBFAB}">
      <dgm:prSet custT="1"/>
      <dgm:spPr/>
      <dgm:t>
        <a:bodyPr/>
        <a:lstStyle/>
        <a:p>
          <a:pPr>
            <a:lnSpc>
              <a:spcPct val="100000"/>
            </a:lnSpc>
          </a:pPr>
          <a:r>
            <a:rPr lang="en-US" sz="1400" dirty="0"/>
            <a:t>Understand available training and education programs</a:t>
          </a:r>
        </a:p>
      </dgm:t>
    </dgm:pt>
    <dgm:pt modelId="{280FAC61-1668-4187-AA0D-BDA4E3D6E8F2}" type="parTrans" cxnId="{26A2AB79-1A4E-4084-9DB0-56623445E1DA}">
      <dgm:prSet/>
      <dgm:spPr/>
      <dgm:t>
        <a:bodyPr/>
        <a:lstStyle/>
        <a:p>
          <a:endParaRPr lang="en-US"/>
        </a:p>
      </dgm:t>
    </dgm:pt>
    <dgm:pt modelId="{1FF03337-8AF1-42CD-B9E5-13D3D282EEB0}" type="sibTrans" cxnId="{26A2AB79-1A4E-4084-9DB0-56623445E1DA}">
      <dgm:prSet/>
      <dgm:spPr/>
      <dgm:t>
        <a:bodyPr/>
        <a:lstStyle/>
        <a:p>
          <a:pPr>
            <a:lnSpc>
              <a:spcPct val="100000"/>
            </a:lnSpc>
          </a:pPr>
          <a:endParaRPr lang="en-US"/>
        </a:p>
      </dgm:t>
    </dgm:pt>
    <dgm:pt modelId="{72679B97-8B38-4D41-8B52-B7978EC2B242}">
      <dgm:prSet custT="1"/>
      <dgm:spPr/>
      <dgm:t>
        <a:bodyPr/>
        <a:lstStyle/>
        <a:p>
          <a:pPr>
            <a:lnSpc>
              <a:spcPct val="100000"/>
            </a:lnSpc>
          </a:pPr>
          <a:r>
            <a:rPr lang="en-US" sz="1400" dirty="0"/>
            <a:t>Appreciate general expectations and requirements of employability in construction related positions</a:t>
          </a:r>
        </a:p>
      </dgm:t>
    </dgm:pt>
    <dgm:pt modelId="{9CCDBAD4-4AC4-43DA-BF9A-27D83AAA2284}" type="parTrans" cxnId="{1E31A2BD-8D47-4EE5-AB2F-FE472A0FE4DD}">
      <dgm:prSet/>
      <dgm:spPr/>
      <dgm:t>
        <a:bodyPr/>
        <a:lstStyle/>
        <a:p>
          <a:endParaRPr lang="en-US"/>
        </a:p>
      </dgm:t>
    </dgm:pt>
    <dgm:pt modelId="{6EDB8683-1E5B-4D46-A8EB-A317256B26A0}" type="sibTrans" cxnId="{1E31A2BD-8D47-4EE5-AB2F-FE472A0FE4DD}">
      <dgm:prSet/>
      <dgm:spPr/>
      <dgm:t>
        <a:bodyPr/>
        <a:lstStyle/>
        <a:p>
          <a:endParaRPr lang="en-US"/>
        </a:p>
      </dgm:t>
    </dgm:pt>
    <dgm:pt modelId="{235F6DB7-C751-42A0-9B1F-D00C9D7E7D3F}" type="pres">
      <dgm:prSet presAssocID="{6120B71D-F63A-4CD6-88B7-72902B07ABF1}" presName="root" presStyleCnt="0">
        <dgm:presLayoutVars>
          <dgm:dir/>
          <dgm:resizeHandles val="exact"/>
        </dgm:presLayoutVars>
      </dgm:prSet>
      <dgm:spPr/>
    </dgm:pt>
    <dgm:pt modelId="{367097C4-966E-4AA1-A347-488988D72824}" type="pres">
      <dgm:prSet presAssocID="{6120B71D-F63A-4CD6-88B7-72902B07ABF1}" presName="container" presStyleCnt="0">
        <dgm:presLayoutVars>
          <dgm:dir/>
          <dgm:resizeHandles val="exact"/>
        </dgm:presLayoutVars>
      </dgm:prSet>
      <dgm:spPr/>
    </dgm:pt>
    <dgm:pt modelId="{09034469-2C76-402F-AE6D-1AB925467B4E}" type="pres">
      <dgm:prSet presAssocID="{FBD96E37-7163-4894-8A15-D65BEF7F21EC}" presName="compNode" presStyleCnt="0"/>
      <dgm:spPr/>
    </dgm:pt>
    <dgm:pt modelId="{17B4C9C5-E5D3-44FD-A507-F5BFB8AB9A25}" type="pres">
      <dgm:prSet presAssocID="{FBD96E37-7163-4894-8A15-D65BEF7F21EC}" presName="iconBgRect" presStyleLbl="bgShp" presStyleIdx="0" presStyleCnt="4"/>
      <dgm:spPr/>
    </dgm:pt>
    <dgm:pt modelId="{FFFE4378-C77F-468C-8E4A-80CADF630F54}" type="pres">
      <dgm:prSet presAssocID="{FBD96E37-7163-4894-8A15-D65BEF7F21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tical disc"/>
        </a:ext>
      </dgm:extLst>
    </dgm:pt>
    <dgm:pt modelId="{2AFC1673-0668-4FF4-A75C-A54B6FEA8DA8}" type="pres">
      <dgm:prSet presAssocID="{FBD96E37-7163-4894-8A15-D65BEF7F21EC}" presName="spaceRect" presStyleCnt="0"/>
      <dgm:spPr/>
    </dgm:pt>
    <dgm:pt modelId="{77CA9060-BC9C-45C0-8387-2A456B7961BF}" type="pres">
      <dgm:prSet presAssocID="{FBD96E37-7163-4894-8A15-D65BEF7F21EC}" presName="textRect" presStyleLbl="revTx" presStyleIdx="0" presStyleCnt="4">
        <dgm:presLayoutVars>
          <dgm:chMax val="1"/>
          <dgm:chPref val="1"/>
        </dgm:presLayoutVars>
      </dgm:prSet>
      <dgm:spPr/>
    </dgm:pt>
    <dgm:pt modelId="{F8A4A585-0E30-4754-851B-4056402F61A1}" type="pres">
      <dgm:prSet presAssocID="{F74E97BE-B8DD-46C2-96D1-82E0B07301E7}" presName="sibTrans" presStyleLbl="sibTrans2D1" presStyleIdx="0" presStyleCnt="0"/>
      <dgm:spPr/>
    </dgm:pt>
    <dgm:pt modelId="{9FC0F9DD-6F1B-4062-BC52-DD522E5B3158}" type="pres">
      <dgm:prSet presAssocID="{920FF2CF-3A46-4EA9-9BC9-3A8BED9699EF}" presName="compNode" presStyleCnt="0"/>
      <dgm:spPr/>
    </dgm:pt>
    <dgm:pt modelId="{591E8944-9C35-4381-830D-8C92286E8B3E}" type="pres">
      <dgm:prSet presAssocID="{920FF2CF-3A46-4EA9-9BC9-3A8BED9699EF}" presName="iconBgRect" presStyleLbl="bgShp" presStyleIdx="1" presStyleCnt="4"/>
      <dgm:spPr/>
    </dgm:pt>
    <dgm:pt modelId="{01294EA9-E10A-4DB3-9B70-C5D8649AB059}" type="pres">
      <dgm:prSet presAssocID="{920FF2CF-3A46-4EA9-9BC9-3A8BED9699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E4B9B43-145A-41F2-BDDD-6C9D5FD9560A}" type="pres">
      <dgm:prSet presAssocID="{920FF2CF-3A46-4EA9-9BC9-3A8BED9699EF}" presName="spaceRect" presStyleCnt="0"/>
      <dgm:spPr/>
    </dgm:pt>
    <dgm:pt modelId="{79E714FF-01F7-49D0-B8CC-7BACBE163635}" type="pres">
      <dgm:prSet presAssocID="{920FF2CF-3A46-4EA9-9BC9-3A8BED9699EF}" presName="textRect" presStyleLbl="revTx" presStyleIdx="1" presStyleCnt="4">
        <dgm:presLayoutVars>
          <dgm:chMax val="1"/>
          <dgm:chPref val="1"/>
        </dgm:presLayoutVars>
      </dgm:prSet>
      <dgm:spPr/>
    </dgm:pt>
    <dgm:pt modelId="{3EA1ABEB-2E54-4960-BAA2-ED8603F9C010}" type="pres">
      <dgm:prSet presAssocID="{758D1EF5-F1EB-405A-8576-41AEF3A3D2C1}" presName="sibTrans" presStyleLbl="sibTrans2D1" presStyleIdx="0" presStyleCnt="0"/>
      <dgm:spPr/>
    </dgm:pt>
    <dgm:pt modelId="{F775116C-031F-4C6E-876D-5B1447E363A8}" type="pres">
      <dgm:prSet presAssocID="{523F2477-9B5C-4061-BDC7-F9FE78AFBFAB}" presName="compNode" presStyleCnt="0"/>
      <dgm:spPr/>
    </dgm:pt>
    <dgm:pt modelId="{B76D4847-06AE-4926-8981-3B2FB911A392}" type="pres">
      <dgm:prSet presAssocID="{523F2477-9B5C-4061-BDC7-F9FE78AFBFAB}" presName="iconBgRect" presStyleLbl="bgShp" presStyleIdx="2" presStyleCnt="4"/>
      <dgm:spPr/>
    </dgm:pt>
    <dgm:pt modelId="{4CD56725-761A-41E5-AC87-56B3C83215E0}" type="pres">
      <dgm:prSet presAssocID="{523F2477-9B5C-4061-BDC7-F9FE78AFBF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26FF915D-F772-4C7D-A061-4E4A5652CC87}" type="pres">
      <dgm:prSet presAssocID="{523F2477-9B5C-4061-BDC7-F9FE78AFBFAB}" presName="spaceRect" presStyleCnt="0"/>
      <dgm:spPr/>
    </dgm:pt>
    <dgm:pt modelId="{B5D20FD0-50CB-4385-86A6-FB2E3381E9AE}" type="pres">
      <dgm:prSet presAssocID="{523F2477-9B5C-4061-BDC7-F9FE78AFBFAB}" presName="textRect" presStyleLbl="revTx" presStyleIdx="2" presStyleCnt="4">
        <dgm:presLayoutVars>
          <dgm:chMax val="1"/>
          <dgm:chPref val="1"/>
        </dgm:presLayoutVars>
      </dgm:prSet>
      <dgm:spPr/>
    </dgm:pt>
    <dgm:pt modelId="{D0DDC1AE-D866-431A-8224-0F0FCDD1790D}" type="pres">
      <dgm:prSet presAssocID="{1FF03337-8AF1-42CD-B9E5-13D3D282EEB0}" presName="sibTrans" presStyleLbl="sibTrans2D1" presStyleIdx="0" presStyleCnt="0"/>
      <dgm:spPr/>
    </dgm:pt>
    <dgm:pt modelId="{48481C13-28DC-41A3-B4D5-C265BEC9BED1}" type="pres">
      <dgm:prSet presAssocID="{72679B97-8B38-4D41-8B52-B7978EC2B242}" presName="compNode" presStyleCnt="0"/>
      <dgm:spPr/>
    </dgm:pt>
    <dgm:pt modelId="{4886D10C-C687-4254-9347-2DF0DFACF0E9}" type="pres">
      <dgm:prSet presAssocID="{72679B97-8B38-4D41-8B52-B7978EC2B242}" presName="iconBgRect" presStyleLbl="bgShp" presStyleIdx="3" presStyleCnt="4"/>
      <dgm:spPr/>
    </dgm:pt>
    <dgm:pt modelId="{A4239080-86D8-453F-B9B6-D5084AEB9B29}" type="pres">
      <dgm:prSet presAssocID="{72679B97-8B38-4D41-8B52-B7978EC2B24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F8503B6A-1A9E-489B-A9AA-CB2884642758}" type="pres">
      <dgm:prSet presAssocID="{72679B97-8B38-4D41-8B52-B7978EC2B242}" presName="spaceRect" presStyleCnt="0"/>
      <dgm:spPr/>
    </dgm:pt>
    <dgm:pt modelId="{E8BD2923-FD51-4DAE-9A76-52AB8B887808}" type="pres">
      <dgm:prSet presAssocID="{72679B97-8B38-4D41-8B52-B7978EC2B242}" presName="textRect" presStyleLbl="revTx" presStyleIdx="3" presStyleCnt="4">
        <dgm:presLayoutVars>
          <dgm:chMax val="1"/>
          <dgm:chPref val="1"/>
        </dgm:presLayoutVars>
      </dgm:prSet>
      <dgm:spPr/>
    </dgm:pt>
  </dgm:ptLst>
  <dgm:cxnLst>
    <dgm:cxn modelId="{DE516835-F7AB-4B0A-B9FD-884FDF5784D8}" type="presOf" srcId="{1FF03337-8AF1-42CD-B9E5-13D3D282EEB0}" destId="{D0DDC1AE-D866-431A-8224-0F0FCDD1790D}" srcOrd="0" destOrd="0" presId="urn:microsoft.com/office/officeart/2018/2/layout/IconCircleList"/>
    <dgm:cxn modelId="{892F1362-3D20-4DE1-999F-93DCF01B125F}" type="presOf" srcId="{758D1EF5-F1EB-405A-8576-41AEF3A3D2C1}" destId="{3EA1ABEB-2E54-4960-BAA2-ED8603F9C010}" srcOrd="0" destOrd="0" presId="urn:microsoft.com/office/officeart/2018/2/layout/IconCircleList"/>
    <dgm:cxn modelId="{26A2AB79-1A4E-4084-9DB0-56623445E1DA}" srcId="{6120B71D-F63A-4CD6-88B7-72902B07ABF1}" destId="{523F2477-9B5C-4061-BDC7-F9FE78AFBFAB}" srcOrd="2" destOrd="0" parTransId="{280FAC61-1668-4187-AA0D-BDA4E3D6E8F2}" sibTransId="{1FF03337-8AF1-42CD-B9E5-13D3D282EEB0}"/>
    <dgm:cxn modelId="{6102217F-7EC1-4AB7-959B-39ADFD953559}" type="presOf" srcId="{6120B71D-F63A-4CD6-88B7-72902B07ABF1}" destId="{235F6DB7-C751-42A0-9B1F-D00C9D7E7D3F}" srcOrd="0" destOrd="0" presId="urn:microsoft.com/office/officeart/2018/2/layout/IconCircleList"/>
    <dgm:cxn modelId="{77A06A7F-AAF7-4036-9680-7B4742AB43F4}" srcId="{6120B71D-F63A-4CD6-88B7-72902B07ABF1}" destId="{FBD96E37-7163-4894-8A15-D65BEF7F21EC}" srcOrd="0" destOrd="0" parTransId="{59054710-A58C-4C2A-B302-5314FDB324EA}" sibTransId="{F74E97BE-B8DD-46C2-96D1-82E0B07301E7}"/>
    <dgm:cxn modelId="{39EC2986-60BD-49AD-81E8-514B615A08B9}" srcId="{6120B71D-F63A-4CD6-88B7-72902B07ABF1}" destId="{920FF2CF-3A46-4EA9-9BC9-3A8BED9699EF}" srcOrd="1" destOrd="0" parTransId="{9650920E-4EA8-48ED-88F9-9C2A3E4152A6}" sibTransId="{758D1EF5-F1EB-405A-8576-41AEF3A3D2C1}"/>
    <dgm:cxn modelId="{5073C18D-7C0B-450A-B52E-1B043FDE7C6F}" type="presOf" srcId="{920FF2CF-3A46-4EA9-9BC9-3A8BED9699EF}" destId="{79E714FF-01F7-49D0-B8CC-7BACBE163635}" srcOrd="0" destOrd="0" presId="urn:microsoft.com/office/officeart/2018/2/layout/IconCircleList"/>
    <dgm:cxn modelId="{CD833FA4-2A99-4A5B-B9CB-BDB6FD04A7E3}" type="presOf" srcId="{523F2477-9B5C-4061-BDC7-F9FE78AFBFAB}" destId="{B5D20FD0-50CB-4385-86A6-FB2E3381E9AE}" srcOrd="0" destOrd="0" presId="urn:microsoft.com/office/officeart/2018/2/layout/IconCircleList"/>
    <dgm:cxn modelId="{1E31A2BD-8D47-4EE5-AB2F-FE472A0FE4DD}" srcId="{6120B71D-F63A-4CD6-88B7-72902B07ABF1}" destId="{72679B97-8B38-4D41-8B52-B7978EC2B242}" srcOrd="3" destOrd="0" parTransId="{9CCDBAD4-4AC4-43DA-BF9A-27D83AAA2284}" sibTransId="{6EDB8683-1E5B-4D46-A8EB-A317256B26A0}"/>
    <dgm:cxn modelId="{B0F0BFDB-7313-461B-A5CD-5D79A9EF71F1}" type="presOf" srcId="{F74E97BE-B8DD-46C2-96D1-82E0B07301E7}" destId="{F8A4A585-0E30-4754-851B-4056402F61A1}" srcOrd="0" destOrd="0" presId="urn:microsoft.com/office/officeart/2018/2/layout/IconCircleList"/>
    <dgm:cxn modelId="{4D76A9DD-4E34-4B75-AA10-5B6EF61A1B3F}" type="presOf" srcId="{FBD96E37-7163-4894-8A15-D65BEF7F21EC}" destId="{77CA9060-BC9C-45C0-8387-2A456B7961BF}" srcOrd="0" destOrd="0" presId="urn:microsoft.com/office/officeart/2018/2/layout/IconCircleList"/>
    <dgm:cxn modelId="{9E8554FD-4F44-4845-8DFB-B07EB646084F}" type="presOf" srcId="{72679B97-8B38-4D41-8B52-B7978EC2B242}" destId="{E8BD2923-FD51-4DAE-9A76-52AB8B887808}" srcOrd="0" destOrd="0" presId="urn:microsoft.com/office/officeart/2018/2/layout/IconCircleList"/>
    <dgm:cxn modelId="{5C656C88-8612-456F-82FB-1D1B66D4228C}" type="presParOf" srcId="{235F6DB7-C751-42A0-9B1F-D00C9D7E7D3F}" destId="{367097C4-966E-4AA1-A347-488988D72824}" srcOrd="0" destOrd="0" presId="urn:microsoft.com/office/officeart/2018/2/layout/IconCircleList"/>
    <dgm:cxn modelId="{14EF8685-65FF-4A9D-9FB4-9C5967F81A82}" type="presParOf" srcId="{367097C4-966E-4AA1-A347-488988D72824}" destId="{09034469-2C76-402F-AE6D-1AB925467B4E}" srcOrd="0" destOrd="0" presId="urn:microsoft.com/office/officeart/2018/2/layout/IconCircleList"/>
    <dgm:cxn modelId="{5BF78B1E-D4F8-4D94-BA43-B03FB1B5DD4C}" type="presParOf" srcId="{09034469-2C76-402F-AE6D-1AB925467B4E}" destId="{17B4C9C5-E5D3-44FD-A507-F5BFB8AB9A25}" srcOrd="0" destOrd="0" presId="urn:microsoft.com/office/officeart/2018/2/layout/IconCircleList"/>
    <dgm:cxn modelId="{EC701A75-BACA-4BAE-BCF2-FBFA4CF6432F}" type="presParOf" srcId="{09034469-2C76-402F-AE6D-1AB925467B4E}" destId="{FFFE4378-C77F-468C-8E4A-80CADF630F54}" srcOrd="1" destOrd="0" presId="urn:microsoft.com/office/officeart/2018/2/layout/IconCircleList"/>
    <dgm:cxn modelId="{FCCD4EB2-AC9C-475C-A424-E045F3977EEF}" type="presParOf" srcId="{09034469-2C76-402F-AE6D-1AB925467B4E}" destId="{2AFC1673-0668-4FF4-A75C-A54B6FEA8DA8}" srcOrd="2" destOrd="0" presId="urn:microsoft.com/office/officeart/2018/2/layout/IconCircleList"/>
    <dgm:cxn modelId="{C3D7C86D-983F-4673-9054-6055185A534E}" type="presParOf" srcId="{09034469-2C76-402F-AE6D-1AB925467B4E}" destId="{77CA9060-BC9C-45C0-8387-2A456B7961BF}" srcOrd="3" destOrd="0" presId="urn:microsoft.com/office/officeart/2018/2/layout/IconCircleList"/>
    <dgm:cxn modelId="{1623DF96-5E49-48F2-BD2F-0EA377B8C499}" type="presParOf" srcId="{367097C4-966E-4AA1-A347-488988D72824}" destId="{F8A4A585-0E30-4754-851B-4056402F61A1}" srcOrd="1" destOrd="0" presId="urn:microsoft.com/office/officeart/2018/2/layout/IconCircleList"/>
    <dgm:cxn modelId="{F90543E2-A20E-41E8-A04F-CA2D21C2B52A}" type="presParOf" srcId="{367097C4-966E-4AA1-A347-488988D72824}" destId="{9FC0F9DD-6F1B-4062-BC52-DD522E5B3158}" srcOrd="2" destOrd="0" presId="urn:microsoft.com/office/officeart/2018/2/layout/IconCircleList"/>
    <dgm:cxn modelId="{EB069023-4B16-4032-9361-42D51E499C35}" type="presParOf" srcId="{9FC0F9DD-6F1B-4062-BC52-DD522E5B3158}" destId="{591E8944-9C35-4381-830D-8C92286E8B3E}" srcOrd="0" destOrd="0" presId="urn:microsoft.com/office/officeart/2018/2/layout/IconCircleList"/>
    <dgm:cxn modelId="{27DD0B44-A048-4F0F-88BC-05492C718C99}" type="presParOf" srcId="{9FC0F9DD-6F1B-4062-BC52-DD522E5B3158}" destId="{01294EA9-E10A-4DB3-9B70-C5D8649AB059}" srcOrd="1" destOrd="0" presId="urn:microsoft.com/office/officeart/2018/2/layout/IconCircleList"/>
    <dgm:cxn modelId="{BA6BB19D-138B-47D5-A55C-A863CEA43954}" type="presParOf" srcId="{9FC0F9DD-6F1B-4062-BC52-DD522E5B3158}" destId="{EE4B9B43-145A-41F2-BDDD-6C9D5FD9560A}" srcOrd="2" destOrd="0" presId="urn:microsoft.com/office/officeart/2018/2/layout/IconCircleList"/>
    <dgm:cxn modelId="{B7F6D85D-3DE4-46F0-9BF4-C9C7953933E6}" type="presParOf" srcId="{9FC0F9DD-6F1B-4062-BC52-DD522E5B3158}" destId="{79E714FF-01F7-49D0-B8CC-7BACBE163635}" srcOrd="3" destOrd="0" presId="urn:microsoft.com/office/officeart/2018/2/layout/IconCircleList"/>
    <dgm:cxn modelId="{CE2FF642-F284-432F-9469-3833010B6F0A}" type="presParOf" srcId="{367097C4-966E-4AA1-A347-488988D72824}" destId="{3EA1ABEB-2E54-4960-BAA2-ED8603F9C010}" srcOrd="3" destOrd="0" presId="urn:microsoft.com/office/officeart/2018/2/layout/IconCircleList"/>
    <dgm:cxn modelId="{7E5069C5-26EC-4713-8739-B581C46F6737}" type="presParOf" srcId="{367097C4-966E-4AA1-A347-488988D72824}" destId="{F775116C-031F-4C6E-876D-5B1447E363A8}" srcOrd="4" destOrd="0" presId="urn:microsoft.com/office/officeart/2018/2/layout/IconCircleList"/>
    <dgm:cxn modelId="{85A45F26-7FEA-4CDA-B7E6-ED1C2E3FBD1B}" type="presParOf" srcId="{F775116C-031F-4C6E-876D-5B1447E363A8}" destId="{B76D4847-06AE-4926-8981-3B2FB911A392}" srcOrd="0" destOrd="0" presId="urn:microsoft.com/office/officeart/2018/2/layout/IconCircleList"/>
    <dgm:cxn modelId="{2CB41FD3-8972-4EC0-8C39-80548208AFA5}" type="presParOf" srcId="{F775116C-031F-4C6E-876D-5B1447E363A8}" destId="{4CD56725-761A-41E5-AC87-56B3C83215E0}" srcOrd="1" destOrd="0" presId="urn:microsoft.com/office/officeart/2018/2/layout/IconCircleList"/>
    <dgm:cxn modelId="{B2F4E07F-0575-42D3-A522-93014DFCDBFB}" type="presParOf" srcId="{F775116C-031F-4C6E-876D-5B1447E363A8}" destId="{26FF915D-F772-4C7D-A061-4E4A5652CC87}" srcOrd="2" destOrd="0" presId="urn:microsoft.com/office/officeart/2018/2/layout/IconCircleList"/>
    <dgm:cxn modelId="{52831C8E-0A0A-43D9-BE7B-C5960CC4F07C}" type="presParOf" srcId="{F775116C-031F-4C6E-876D-5B1447E363A8}" destId="{B5D20FD0-50CB-4385-86A6-FB2E3381E9AE}" srcOrd="3" destOrd="0" presId="urn:microsoft.com/office/officeart/2018/2/layout/IconCircleList"/>
    <dgm:cxn modelId="{AF55835A-566D-402B-B915-0759B9DE5D6F}" type="presParOf" srcId="{367097C4-966E-4AA1-A347-488988D72824}" destId="{D0DDC1AE-D866-431A-8224-0F0FCDD1790D}" srcOrd="5" destOrd="0" presId="urn:microsoft.com/office/officeart/2018/2/layout/IconCircleList"/>
    <dgm:cxn modelId="{80F0A54C-825B-43E4-B4BB-ED939047467A}" type="presParOf" srcId="{367097C4-966E-4AA1-A347-488988D72824}" destId="{48481C13-28DC-41A3-B4D5-C265BEC9BED1}" srcOrd="6" destOrd="0" presId="urn:microsoft.com/office/officeart/2018/2/layout/IconCircleList"/>
    <dgm:cxn modelId="{29A91021-839E-4EB0-8F0D-383C5F9EDEB2}" type="presParOf" srcId="{48481C13-28DC-41A3-B4D5-C265BEC9BED1}" destId="{4886D10C-C687-4254-9347-2DF0DFACF0E9}" srcOrd="0" destOrd="0" presId="urn:microsoft.com/office/officeart/2018/2/layout/IconCircleList"/>
    <dgm:cxn modelId="{6299E181-33F4-4E8A-B516-8503D48F9F13}" type="presParOf" srcId="{48481C13-28DC-41A3-B4D5-C265BEC9BED1}" destId="{A4239080-86D8-453F-B9B6-D5084AEB9B29}" srcOrd="1" destOrd="0" presId="urn:microsoft.com/office/officeart/2018/2/layout/IconCircleList"/>
    <dgm:cxn modelId="{FCD77662-7CB5-4280-AA60-EE74D2A24D9E}" type="presParOf" srcId="{48481C13-28DC-41A3-B4D5-C265BEC9BED1}" destId="{F8503B6A-1A9E-489B-A9AA-CB2884642758}" srcOrd="2" destOrd="0" presId="urn:microsoft.com/office/officeart/2018/2/layout/IconCircleList"/>
    <dgm:cxn modelId="{2744AE62-23E8-4BAF-9CFC-88053D7DB5FF}" type="presParOf" srcId="{48481C13-28DC-41A3-B4D5-C265BEC9BED1}" destId="{E8BD2923-FD51-4DAE-9A76-52AB8B88780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4C9C5-E5D3-44FD-A507-F5BFB8AB9A25}">
      <dsp:nvSpPr>
        <dsp:cNvPr id="0" name=""/>
        <dsp:cNvSpPr/>
      </dsp:nvSpPr>
      <dsp:spPr>
        <a:xfrm>
          <a:off x="153560" y="784462"/>
          <a:ext cx="914333" cy="9143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FE4378-C77F-468C-8E4A-80CADF630F54}">
      <dsp:nvSpPr>
        <dsp:cNvPr id="0" name=""/>
        <dsp:cNvSpPr/>
      </dsp:nvSpPr>
      <dsp:spPr>
        <a:xfrm>
          <a:off x="345570" y="976471"/>
          <a:ext cx="530313" cy="5303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CA9060-BC9C-45C0-8387-2A456B7961BF}">
      <dsp:nvSpPr>
        <dsp:cNvPr id="0" name=""/>
        <dsp:cNvSpPr/>
      </dsp:nvSpPr>
      <dsp:spPr>
        <a:xfrm>
          <a:off x="1263821" y="784462"/>
          <a:ext cx="2155213" cy="91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Access career pathways</a:t>
          </a:r>
        </a:p>
      </dsp:txBody>
      <dsp:txXfrm>
        <a:off x="1263821" y="784462"/>
        <a:ext cx="2155213" cy="914333"/>
      </dsp:txXfrm>
    </dsp:sp>
    <dsp:sp modelId="{591E8944-9C35-4381-830D-8C92286E8B3E}">
      <dsp:nvSpPr>
        <dsp:cNvPr id="0" name=""/>
        <dsp:cNvSpPr/>
      </dsp:nvSpPr>
      <dsp:spPr>
        <a:xfrm>
          <a:off x="3794564" y="784462"/>
          <a:ext cx="914333" cy="9143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294EA9-E10A-4DB3-9B70-C5D8649AB059}">
      <dsp:nvSpPr>
        <dsp:cNvPr id="0" name=""/>
        <dsp:cNvSpPr/>
      </dsp:nvSpPr>
      <dsp:spPr>
        <a:xfrm>
          <a:off x="3986574" y="976471"/>
          <a:ext cx="530313" cy="5303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E714FF-01F7-49D0-B8CC-7BACBE163635}">
      <dsp:nvSpPr>
        <dsp:cNvPr id="0" name=""/>
        <dsp:cNvSpPr/>
      </dsp:nvSpPr>
      <dsp:spPr>
        <a:xfrm>
          <a:off x="4904826" y="784462"/>
          <a:ext cx="2155213" cy="91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Recognize high-demand job needs</a:t>
          </a:r>
        </a:p>
      </dsp:txBody>
      <dsp:txXfrm>
        <a:off x="4904826" y="784462"/>
        <a:ext cx="2155213" cy="914333"/>
      </dsp:txXfrm>
    </dsp:sp>
    <dsp:sp modelId="{B76D4847-06AE-4926-8981-3B2FB911A392}">
      <dsp:nvSpPr>
        <dsp:cNvPr id="0" name=""/>
        <dsp:cNvSpPr/>
      </dsp:nvSpPr>
      <dsp:spPr>
        <a:xfrm>
          <a:off x="153560" y="2394686"/>
          <a:ext cx="914333" cy="9143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D56725-761A-41E5-AC87-56B3C83215E0}">
      <dsp:nvSpPr>
        <dsp:cNvPr id="0" name=""/>
        <dsp:cNvSpPr/>
      </dsp:nvSpPr>
      <dsp:spPr>
        <a:xfrm>
          <a:off x="345570" y="2586696"/>
          <a:ext cx="530313" cy="5303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D20FD0-50CB-4385-86A6-FB2E3381E9AE}">
      <dsp:nvSpPr>
        <dsp:cNvPr id="0" name=""/>
        <dsp:cNvSpPr/>
      </dsp:nvSpPr>
      <dsp:spPr>
        <a:xfrm>
          <a:off x="1263821" y="2394686"/>
          <a:ext cx="2155213" cy="91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Understand available training and education programs</a:t>
          </a:r>
        </a:p>
      </dsp:txBody>
      <dsp:txXfrm>
        <a:off x="1263821" y="2394686"/>
        <a:ext cx="2155213" cy="914333"/>
      </dsp:txXfrm>
    </dsp:sp>
    <dsp:sp modelId="{4886D10C-C687-4254-9347-2DF0DFACF0E9}">
      <dsp:nvSpPr>
        <dsp:cNvPr id="0" name=""/>
        <dsp:cNvSpPr/>
      </dsp:nvSpPr>
      <dsp:spPr>
        <a:xfrm>
          <a:off x="3794564" y="2394686"/>
          <a:ext cx="914333" cy="91433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39080-86D8-453F-B9B6-D5084AEB9B29}">
      <dsp:nvSpPr>
        <dsp:cNvPr id="0" name=""/>
        <dsp:cNvSpPr/>
      </dsp:nvSpPr>
      <dsp:spPr>
        <a:xfrm>
          <a:off x="3986574" y="2586696"/>
          <a:ext cx="530313" cy="5303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8BD2923-FD51-4DAE-9A76-52AB8B887808}">
      <dsp:nvSpPr>
        <dsp:cNvPr id="0" name=""/>
        <dsp:cNvSpPr/>
      </dsp:nvSpPr>
      <dsp:spPr>
        <a:xfrm>
          <a:off x="4904826" y="2394686"/>
          <a:ext cx="2155213" cy="91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Appreciate general expectations and requirements of employability in construction related positions</a:t>
          </a:r>
        </a:p>
      </dsp:txBody>
      <dsp:txXfrm>
        <a:off x="4904826" y="2394686"/>
        <a:ext cx="2155213" cy="91433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28" tIns="45714" rIns="91428" bIns="45714"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5138"/>
          </a:xfrm>
          <a:prstGeom prst="rect">
            <a:avLst/>
          </a:prstGeom>
        </p:spPr>
        <p:txBody>
          <a:bodyPr vert="horz" lIns="91428" tIns="45714" rIns="91428" bIns="45714" rtlCol="0"/>
          <a:lstStyle>
            <a:lvl1pPr algn="r">
              <a:defRPr sz="1200"/>
            </a:lvl1pPr>
          </a:lstStyle>
          <a:p>
            <a:fld id="{05291EBC-AADD-4FC8-A506-DF182365A047}" type="datetimeFigureOut">
              <a:rPr lang="en-US" smtClean="0"/>
              <a:pPr/>
              <a:t>1/24/2022</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28" tIns="45714" rIns="91428"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8" tIns="45714" rIns="91428" bIns="45714" rtlCol="0" anchor="b"/>
          <a:lstStyle>
            <a:lvl1pPr algn="r">
              <a:defRPr sz="1200"/>
            </a:lvl1pPr>
          </a:lstStyle>
          <a:p>
            <a:fld id="{957CCDDE-4DFB-4977-A746-B35FDCE7FA8E}" type="slidenum">
              <a:rPr lang="en-US" smtClean="0"/>
              <a:pPr/>
              <a:t>‹#›</a:t>
            </a:fld>
            <a:endParaRPr lang="en-US" dirty="0"/>
          </a:p>
        </p:txBody>
      </p:sp>
    </p:spTree>
    <p:extLst>
      <p:ext uri="{BB962C8B-B14F-4D97-AF65-F5344CB8AC3E}">
        <p14:creationId xmlns:p14="http://schemas.microsoft.com/office/powerpoint/2010/main" val="2150044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28" tIns="45714" rIns="91428" bIns="45714" rtlCol="0"/>
          <a:lstStyle>
            <a:lvl1pPr algn="l">
              <a:defRPr sz="1200"/>
            </a:lvl1pPr>
          </a:lstStyle>
          <a:p>
            <a:endParaRPr lang="en-US" dirty="0"/>
          </a:p>
        </p:txBody>
      </p:sp>
      <p:sp>
        <p:nvSpPr>
          <p:cNvPr id="3" name="Date Placeholder 2"/>
          <p:cNvSpPr>
            <a:spLocks noGrp="1"/>
          </p:cNvSpPr>
          <p:nvPr>
            <p:ph type="dt" idx="1"/>
          </p:nvPr>
        </p:nvSpPr>
        <p:spPr>
          <a:xfrm>
            <a:off x="3970339" y="1"/>
            <a:ext cx="3038475" cy="465138"/>
          </a:xfrm>
          <a:prstGeom prst="rect">
            <a:avLst/>
          </a:prstGeom>
        </p:spPr>
        <p:txBody>
          <a:bodyPr vert="horz" lIns="91428" tIns="45714" rIns="91428" bIns="45714" rtlCol="0"/>
          <a:lstStyle>
            <a:lvl1pPr algn="r">
              <a:defRPr sz="1200"/>
            </a:lvl1pPr>
          </a:lstStyle>
          <a:p>
            <a:fld id="{C8A093D7-D7F8-44B1-B2FF-B045850251F7}" type="datetimeFigureOut">
              <a:rPr lang="en-US" smtClean="0"/>
              <a:pPr/>
              <a:t>1/24/2022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28" tIns="45714" rIns="91428"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28" tIns="45714" rIns="91428" bIns="45714" rtlCol="0" anchor="b"/>
          <a:lstStyle>
            <a:lvl1pPr algn="r">
              <a:defRPr sz="1200"/>
            </a:lvl1pPr>
          </a:lstStyle>
          <a:p>
            <a:fld id="{024BB28E-0BEB-4881-AD2A-6F30CBBA15E3}" type="slidenum">
              <a:rPr lang="en-US" smtClean="0"/>
              <a:pPr/>
              <a:t>‹#›</a:t>
            </a:fld>
            <a:endParaRPr lang="en-US" dirty="0"/>
          </a:p>
        </p:txBody>
      </p:sp>
    </p:spTree>
    <p:extLst>
      <p:ext uri="{BB962C8B-B14F-4D97-AF65-F5344CB8AC3E}">
        <p14:creationId xmlns:p14="http://schemas.microsoft.com/office/powerpoint/2010/main" val="3838458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t.sd.gov/media/documents/USDOLDBAWageDecision04-06-2018English.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oney.usnews.com/careers/best-jobs/rankings/best-construction-job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bls.gov/oes/current/oes472061.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gc.org/sites/default/files/Files/Construction%20Data/SD.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introduces learners to job and career opportunities in highway construction. </a:t>
            </a:r>
          </a:p>
          <a:p>
            <a:r>
              <a:rPr lang="en-US" dirty="0"/>
              <a:t>High worker demand has led employers to create training programs focused on short-term learning, which can lead to long-term employment. Good jobs are available now. New government funding has boosted the demand for workers.</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a:t>
            </a:fld>
            <a:endParaRPr lang="en-US" dirty="0"/>
          </a:p>
        </p:txBody>
      </p:sp>
    </p:spTree>
    <p:extLst>
      <p:ext uri="{BB962C8B-B14F-4D97-AF65-F5344CB8AC3E}">
        <p14:creationId xmlns:p14="http://schemas.microsoft.com/office/powerpoint/2010/main" val="63199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dirty="0">
                <a:effectLst/>
                <a:latin typeface="Lato" panose="020F0502020204030203" pitchFamily="34" charset="0"/>
                <a:ea typeface="Lato" panose="020F0502020204030203" pitchFamily="34" charset="0"/>
                <a:cs typeface="Lato" panose="020F0502020204030203" pitchFamily="34" charset="0"/>
              </a:rPr>
              <a:t>Contractors are hiring.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1800" dirty="0">
                <a:effectLst/>
                <a:latin typeface="Lato" panose="020F0502020204030203" pitchFamily="34" charset="0"/>
                <a:ea typeface="Lato" panose="020F0502020204030203" pitchFamily="34" charset="0"/>
                <a:cs typeface="Lato" panose="020F0502020204030203" pitchFamily="34" charset="0"/>
              </a:rPr>
              <a:t>In the 2020 AGC – Autodesk Workforce Survey, 60% of firms in the U.S. and 81% of firms in South Dakota had unfilled hourly craft positions.</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Employers across the state and nation are seeking to recruit and retain diverse workforces. There are many entry level opportunities available. In addition, employers are especially eager to fill skilled labor positions. Many are willing to provide training to give unskilled laborers an opportunity to become skilled laborers. [teacher note to list jobs available]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10</a:t>
            </a:fld>
            <a:endParaRPr lang="en-US" dirty="0"/>
          </a:p>
        </p:txBody>
      </p:sp>
    </p:spTree>
    <p:extLst>
      <p:ext uri="{BB962C8B-B14F-4D97-AF65-F5344CB8AC3E}">
        <p14:creationId xmlns:p14="http://schemas.microsoft.com/office/powerpoint/2010/main" val="79086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Opportunities are available throughout South Dakota and the country. Most companies are hiring at all skill levels. In addition, there are a wide variety of jobs.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11</a:t>
            </a:fld>
            <a:endParaRPr lang="en-US" dirty="0"/>
          </a:p>
        </p:txBody>
      </p:sp>
    </p:spTree>
    <p:extLst>
      <p:ext uri="{BB962C8B-B14F-4D97-AF65-F5344CB8AC3E}">
        <p14:creationId xmlns:p14="http://schemas.microsoft.com/office/powerpoint/2010/main" val="171024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This module provides an overview of career opportunities in highway construction. It addresses jobs that require no, or little, training or experience, for very good pay. It also discusses skilled labor positions, Many of these opportunities can lead to long-term, gainful employment.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12</a:t>
            </a:fld>
            <a:endParaRPr lang="en-US" dirty="0"/>
          </a:p>
        </p:txBody>
      </p:sp>
    </p:spTree>
    <p:extLst>
      <p:ext uri="{BB962C8B-B14F-4D97-AF65-F5344CB8AC3E}">
        <p14:creationId xmlns:p14="http://schemas.microsoft.com/office/powerpoint/2010/main" val="3442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13</a:t>
            </a:fld>
            <a:endParaRPr lang="en-US" dirty="0"/>
          </a:p>
        </p:txBody>
      </p:sp>
    </p:spTree>
    <p:extLst>
      <p:ext uri="{BB962C8B-B14F-4D97-AF65-F5344CB8AC3E}">
        <p14:creationId xmlns:p14="http://schemas.microsoft.com/office/powerpoint/2010/main" val="2475907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XYZ Construction is looking to hire a dedicated and observant flagger to monitor the flow of traffic around road construction sites. Flagger's responsibilities include informing motorists of possible detour routes, reporting disobedient drivers to law enforcement officials, and answering motorists’ questions. You should also be able to direct emergency vehicles safely through construction zones as required.</a:t>
            </a:r>
          </a:p>
          <a:p>
            <a:r>
              <a:rPr lang="en-US" dirty="0"/>
              <a:t>To be successful as a flagger, you should have excellent communication skills and be able to work effectively as part of a team. Ultimately, a top-notch flagger should demonstrate a sound knowledge of state traffic regulations as well as exceptional observation skills.</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14</a:t>
            </a:fld>
            <a:endParaRPr lang="en-US" dirty="0"/>
          </a:p>
        </p:txBody>
      </p:sp>
    </p:spTree>
    <p:extLst>
      <p:ext uri="{BB962C8B-B14F-4D97-AF65-F5344CB8AC3E}">
        <p14:creationId xmlns:p14="http://schemas.microsoft.com/office/powerpoint/2010/main" val="3890357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outlook for long-term employment in highway construction is excellent.</a:t>
            </a:r>
          </a:p>
          <a:p>
            <a:pPr marL="171450" indent="-171450">
              <a:buFontTx/>
              <a:buChar char="-"/>
            </a:pPr>
            <a:r>
              <a:rPr lang="en-US" dirty="0"/>
              <a:t>employment of construction laborers and helpers is projected to grow 7 percent from 2020 to 2030 </a:t>
            </a:r>
          </a:p>
          <a:p>
            <a:pPr marL="0" indent="0">
              <a:buFontTx/>
              <a:buNone/>
            </a:pPr>
            <a:r>
              <a:rPr lang="en-US" dirty="0"/>
              <a:t>The industry has traditionally been one of the fastest growing throughout the United States, and demand will remain strong for the foreseeable future. </a:t>
            </a:r>
          </a:p>
          <a:p>
            <a:r>
              <a:rPr lang="en-US" dirty="0"/>
              <a:t>There are a variety of positions available throughout South Dakota for entry-level workers.</a:t>
            </a:r>
          </a:p>
          <a:p>
            <a:r>
              <a:rPr lang="en-US" dirty="0"/>
              <a:t>-	Currently, there are over 700 open positions in the construction industry in South Dakota (source: </a:t>
            </a:r>
            <a:r>
              <a:rPr lang="en-US" dirty="0" err="1"/>
              <a:t>SimplyHired</a:t>
            </a:r>
            <a:r>
              <a:rPr lang="en-US" dirty="0"/>
              <a:t> 20 Best construction jobs in South Dakota (Hiring Now!) | </a:t>
            </a:r>
            <a:r>
              <a:rPr lang="en-US" dirty="0" err="1"/>
              <a:t>SimplyHired</a:t>
            </a:r>
            <a:r>
              <a:rPr lang="en-US" dirty="0"/>
              <a:t>)</a:t>
            </a:r>
          </a:p>
          <a:p>
            <a:r>
              <a:rPr lang="en-US" dirty="0"/>
              <a:t>-	Many companies have hiring incentives of $2000 or more  </a:t>
            </a:r>
          </a:p>
          <a:p>
            <a:r>
              <a:rPr lang="en-US" dirty="0"/>
              <a:t>-	Hard work and willingness to learn, open doors and allows workers to advance. </a:t>
            </a:r>
          </a:p>
          <a:p>
            <a:r>
              <a:rPr lang="en-US" dirty="0"/>
              <a:t>-	Entry-level jobs can lead to more advanced positions. </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15</a:t>
            </a:fld>
            <a:endParaRPr lang="en-US" dirty="0"/>
          </a:p>
        </p:txBody>
      </p:sp>
    </p:spTree>
    <p:extLst>
      <p:ext uri="{BB962C8B-B14F-4D97-AF65-F5344CB8AC3E}">
        <p14:creationId xmlns:p14="http://schemas.microsoft.com/office/powerpoint/2010/main" val="1119499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Entry-level positions provide a starting point for each trade. These positions teach tips and tricks of the trade that help workers progress. For example, many construction workers start as a laborer. They carry out a wide range of practical tasks to help </a:t>
            </a:r>
            <a:r>
              <a:rPr lang="en-US" dirty="0" err="1"/>
              <a:t>tradepersons</a:t>
            </a:r>
            <a:r>
              <a:rPr lang="en-US" dirty="0"/>
              <a:t> on construction sites. They clean the site on a regular basis using hand tools such as shovels, rakes, and wheelbarrows to remove debris, scraps, and other materials. They might also sweep out certain areas and put supplies in order. They will likely load and unload building materials. A laborer will follow instructions from construction project managers and supervisors.</a:t>
            </a:r>
          </a:p>
          <a:p>
            <a:endParaRPr lang="en-US" dirty="0"/>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Experience on the site provides opportunities for increased responsibilities: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Lato" panose="020F0502020204030203" pitchFamily="34" charset="0"/>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Assisting craft workers such as carpenters or electricians with their duties, if needed.</a:t>
            </a:r>
            <a:endParaRPr lang="en-US" sz="18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0"/>
              </a:spcAft>
              <a:buFont typeface="Lato" panose="020F0502020204030203" pitchFamily="34" charset="0"/>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Taking apart or constructing scaffolding, bracing, and other temporary structures for the construction site.</a:t>
            </a:r>
            <a:endParaRPr lang="en-US" sz="18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0"/>
              </a:spcAft>
              <a:buFont typeface="Lato" panose="020F0502020204030203" pitchFamily="34" charset="0"/>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Operating equipment used in construction sites</a:t>
            </a:r>
            <a:endParaRPr lang="en-US" sz="18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800"/>
              </a:spcAft>
              <a:buFont typeface="Lato" panose="020F0502020204030203" pitchFamily="34" charset="0"/>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Digging trenches and backfill holes to prepare for the construction site</a:t>
            </a:r>
          </a:p>
          <a:p>
            <a:pPr marL="342900" marR="0" lvl="0" indent="-342900" algn="just">
              <a:lnSpc>
                <a:spcPct val="107000"/>
              </a:lnSpc>
              <a:spcBef>
                <a:spcPts val="0"/>
              </a:spcBef>
              <a:spcAft>
                <a:spcPts val="800"/>
              </a:spcAft>
              <a:buFont typeface="Lato" panose="020F0502020204030203" pitchFamily="34" charset="0"/>
              <a:buChar char="-"/>
            </a:pPr>
            <a:endPar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a:t>
            </a: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enerally, there are no specific educational requirements for an entry-level position in the highway construction industry.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Experience working with tools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Physically able to do the work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Heavy lifting may be 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The great thing about all the positions here, are that all of them allow you to start learning while you earn a paycheck. You can work your way up and advance from there. If you’re eager to learn, work hard, show up, ask questions, and communicate your desire to keep learning and growing, you can keep working your way 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07000"/>
              </a:lnSpc>
              <a:spcBef>
                <a:spcPts val="0"/>
              </a:spcBef>
              <a:spcAft>
                <a:spcPts val="800"/>
              </a:spcAft>
              <a:buFont typeface="Lato" panose="020F0502020204030203" pitchFamily="34" charset="0"/>
              <a:buNone/>
            </a:pPr>
            <a:endParaRPr lang="en-US" sz="1800" dirty="0">
              <a:effectLst/>
              <a:latin typeface="Calibri" panose="020F0502020204030204" pitchFamily="34" charset="0"/>
              <a:ea typeface="Lato" panose="020F0502020204030203" pitchFamily="34" charset="0"/>
              <a:cs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16</a:t>
            </a:fld>
            <a:endParaRPr lang="en-US" dirty="0"/>
          </a:p>
        </p:txBody>
      </p:sp>
    </p:spTree>
    <p:extLst>
      <p:ext uri="{BB962C8B-B14F-4D97-AF65-F5344CB8AC3E}">
        <p14:creationId xmlns:p14="http://schemas.microsoft.com/office/powerpoint/2010/main" val="239183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gn="just">
              <a:lnSpc>
                <a:spcPct val="107000"/>
              </a:lnSpc>
              <a:spcBef>
                <a:spcPts val="0"/>
              </a:spcBef>
              <a:spcAft>
                <a:spcPts val="800"/>
              </a:spcAft>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Advanced positions, also known as construction trades, or skilled labor, require training or formal education. They may also require certifications or licensing. Training takes two main forms: apprenticeship and employer-provided programs. In addition, formal education programs relevant to highway construction are typically offered by technical colleges and trade schools. Internships provide additional opportunities throughout South Dakota and the United States. For example, currently the SDDOT is offering internships in: </a:t>
            </a:r>
            <a:r>
              <a:rPr lang="en-US" sz="1200" i="1" dirty="0">
                <a:solidFill>
                  <a:srgbClr val="666666"/>
                </a:solidFill>
                <a:effectLst/>
                <a:latin typeface="Lato" panose="020F0502020204030203" pitchFamily="34" charset="0"/>
                <a:ea typeface="Lato" panose="020F0502020204030203" pitchFamily="34" charset="0"/>
                <a:cs typeface="Lato" panose="020F0502020204030203" pitchFamily="34" charset="0"/>
              </a:rPr>
              <a:t>Watertown, Pierre, Yankton, Custer, Huron, Mitchell, Aberdeen, Mobridge, Winner, Rapid City, Brookings, Sioux Falls, Belle Fourche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Trainees learn craftsmanship by working under more experienced journeymen and master craftsmen. Some trades do not have licensing requirements but may require certifications. Some trades have rigorous licensing requirements. Researching certification or licensing requirements for specific trades is recommended.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Skilled labor positions include: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Lato" panose="020F0502020204030203" pitchFamily="34" charset="0"/>
              <a:buChar char="-"/>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Welder – add definitions of what the position is, what they do, skills included</a:t>
            </a:r>
            <a:endParaRPr lang="en-US" sz="11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0"/>
              </a:spcAft>
              <a:buFont typeface="Lato" panose="020F0502020204030203" pitchFamily="34" charset="0"/>
              <a:buChar char="-"/>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Heavy Equipment Operator, Crane Operator </a:t>
            </a:r>
            <a:endParaRPr lang="en-US" sz="11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0"/>
              </a:spcAft>
              <a:buFont typeface="Lato" panose="020F0502020204030203" pitchFamily="34" charset="0"/>
              <a:buChar char="-"/>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Concrete Finisher </a:t>
            </a:r>
            <a:endParaRPr lang="en-US" sz="11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0"/>
              </a:spcAft>
              <a:buFont typeface="Lato" panose="020F0502020204030203" pitchFamily="34" charset="0"/>
              <a:buChar char="-"/>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Apprenticeships </a:t>
            </a:r>
            <a:endParaRPr lang="en-US" sz="11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0"/>
              </a:spcAft>
              <a:buFont typeface="Lato" panose="020F0502020204030203" pitchFamily="34" charset="0"/>
              <a:buChar char="-"/>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Foreman</a:t>
            </a:r>
            <a:endParaRPr lang="en-US" sz="11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nSpc>
                <a:spcPct val="107000"/>
              </a:lnSpc>
              <a:spcBef>
                <a:spcPts val="0"/>
              </a:spcBef>
              <a:spcAft>
                <a:spcPts val="0"/>
              </a:spcAft>
              <a:buFont typeface="Lato" panose="020F0502020204030203" pitchFamily="34" charset="0"/>
              <a:buChar char="-"/>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Truck Driver (with CDL) – talk about roller and progressing to bigger </a:t>
            </a:r>
            <a:endParaRPr lang="en-US" sz="1100" dirty="0">
              <a:effectLst/>
              <a:latin typeface="Calibri" panose="020F0502020204030204"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50" dirty="0">
                <a:solidFill>
                  <a:srgbClr val="000000"/>
                </a:solidFill>
                <a:effectLst/>
                <a:latin typeface="Lato" panose="020F0502020204030203" pitchFamily="34" charset="0"/>
                <a:ea typeface="Lato" panose="020F0502020204030203" pitchFamily="34" charset="0"/>
                <a:cs typeface="Lato" panose="020F0502020204030203" pitchFamily="34" charset="0"/>
              </a:rPr>
              <a:t>Specialized vehicle driver/operator (may or may not need a CDL)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17</a:t>
            </a:fld>
            <a:endParaRPr lang="en-US" dirty="0"/>
          </a:p>
        </p:txBody>
      </p:sp>
    </p:spTree>
    <p:extLst>
      <p:ext uri="{BB962C8B-B14F-4D97-AF65-F5344CB8AC3E}">
        <p14:creationId xmlns:p14="http://schemas.microsoft.com/office/powerpoint/2010/main" val="2943094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welder is a tradesperson who specializes in fusing materials together. The materials to be joined can be metals or varieties of plastic or polymer. Welders typically have to have good dexterity and attention to detail, as well as technical knowledge about the materials being joined and best practices in the field. In 2019 the median salary of a welder was $42,290. Welders may need a high school diploma, or equivalent, at minimum, but most attend technical school or community college programs to learn their trade, and most employers prefer those with certification.</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heavy equipment operator operates heavy equipment used on the job site for engineering and construction projects. Typically, only skilled workers operate heavy equipment, and there is specialized training for learning to use heavy equipment. A heavy equipment operator’s job entails ensuring the movement and functioning of heavy machines to carryout specific tasks. The operator drives or controls construction equipment including bulldozers, forklifts, backhoes, dump trucks, cargo trucks, and cranes. According to salary.com, the average Heavy Equipment Operator salary in South Dakota. was $57,680 as of December 27, 2021. [Do we want to use Sandy’s example of roller to bigger equipment]</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concrete finisher is a skilled tradesperson who works with concrete by placing, finishing, protecting, and repairing concrete. Concrete finishers pour, level, and smooth concrete for surfaces such as roads, curbs, floors, and sidewalks. Duties may include cutting expansion joints with a power saw, aligning forms to desired depth and pitch, directing the casting of concrete, preparing and cleaning surface areas, and completing moldings using a variety of hand-held and power tools. In South Dakota, the average base salary is $20.86 per hour. Typically, overtime is available. Time and experience in the job increases pay. Salaries for someone with 3 years experience averages $24.85 per hour.</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apprenticeship is one of the many forms of construction craft training. In a construction apprenticeship program, apprentices learn skills and gain knowledge from experienced professionals. Examples of specializations that might be taught through and apprenticeship include carpentry, masonry, plumbing, and welding. The on-the-job training may accompany study. Apprenticeships can enable practitioners to gain a license to practice in a regulated occupation. Most of the training is done while working for an employer who helps the apprentices learn their trade or profession, in exchange for their continued labor for an agreed period after they have achieved measurable competencies.</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foreman will direct and supervise construction workers and troubleshoot on-site problems. They also work with subcontractors to provide accountability for the primary onsite work. They support management of the overall project. This role is generally performed by a senior worker with years of job experience. This person is responsible for overseeing the operations and determining the progress by monitoring plans and schedules. They also work with new employees and train them. They serve as a bridge between workers on the ground and upper management. The average salary for a construction foreman ranges from $52,475 to $73,956 in the U.S. Education, location, certifications, industry, and years of experience all factor into wage determinations.</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truck driver with CDL performs a combination of duties. They typically transport materials and goods and also perform some customer service as part of the job. Truck drivers need to inspect their vehicles for mechanical issues relating to safe operation and basic repair work. Successful candidates must have a clean driving record and pass a drug and alcohol test. A reputable truck driver is often going to get paid a higher rate because they are in a high demand field. </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Lato" panose="020F0502020204030203" pitchFamily="34" charset="0"/>
                <a:ea typeface="Roboto" panose="02000000000000000000" pitchFamily="2" charset="0"/>
                <a:cs typeface="Roboto" panose="02000000000000000000" pitchFamily="2" charset="0"/>
              </a:rPr>
              <a:t>Most companies offer benefits for employees and returning employees – Health insurance, PTO &amp; 401ks are typical. Wages can vary greatly, but Davis-Bacon prevailing wages are used on a number of construction projects. These wages apply on any projects under which federal agencies assist through grants, loans, loan guarantees, and insurance.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b="1" dirty="0">
                <a:solidFill>
                  <a:srgbClr val="000000"/>
                </a:solidFill>
                <a:effectLst/>
                <a:latin typeface="Lato" panose="020F0502020204030203" pitchFamily="34" charset="0"/>
                <a:ea typeface="Lato" panose="020F0502020204030203" pitchFamily="34" charset="0"/>
                <a:cs typeface="Lato" panose="020F0502020204030203" pitchFamily="34" charset="0"/>
              </a:rPr>
              <a:t>Davis Bacon Wage Rates: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u="sng" dirty="0">
                <a:solidFill>
                  <a:srgbClr val="0563C1"/>
                </a:solidFill>
                <a:effectLst/>
                <a:latin typeface="Lato" panose="020F0502020204030203" pitchFamily="34" charset="0"/>
                <a:ea typeface="Lato" panose="020F0502020204030203" pitchFamily="34" charset="0"/>
                <a:cs typeface="Lato" panose="020F0502020204030203" pitchFamily="34" charset="0"/>
                <a:hlinkClick r:id="rId3"/>
              </a:rPr>
              <a:t>https://dot.sd.gov/media/documents/USDOLDBAWageDecision04-06-2018English.pdf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18</a:t>
            </a:fld>
            <a:endParaRPr lang="en-US" dirty="0"/>
          </a:p>
        </p:txBody>
      </p:sp>
    </p:spTree>
    <p:extLst>
      <p:ext uri="{BB962C8B-B14F-4D97-AF65-F5344CB8AC3E}">
        <p14:creationId xmlns:p14="http://schemas.microsoft.com/office/powerpoint/2010/main" val="1465488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initiative!</a:t>
            </a:r>
          </a:p>
          <a:p>
            <a:r>
              <a:rPr lang="en-US" dirty="0"/>
              <a:t>Express interest in learning new positions. Take advantage of all available training opportunities, especially during seasonal lulls. These may include internal and external programs, including: </a:t>
            </a:r>
          </a:p>
          <a:p>
            <a:r>
              <a:rPr lang="en-US" dirty="0"/>
              <a:t>-	Apprenticeships </a:t>
            </a:r>
          </a:p>
          <a:p>
            <a:r>
              <a:rPr lang="en-US" dirty="0"/>
              <a:t>-	Career camps </a:t>
            </a:r>
          </a:p>
          <a:p>
            <a:r>
              <a:rPr lang="en-US" dirty="0"/>
              <a:t>-	Seminars (like this one)</a:t>
            </a:r>
          </a:p>
          <a:p>
            <a:r>
              <a:rPr lang="en-US" dirty="0"/>
              <a:t>Build relationships with other workers. Network with co-workers and other people in the industry. Developing a strong working relationship with supervisors and management is recommended. Supervisors are often willing to mentor eager learners. Consider working in different jobs, to gauge which are the best fit. </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19</a:t>
            </a:fld>
            <a:endParaRPr lang="en-US" dirty="0"/>
          </a:p>
        </p:txBody>
      </p:sp>
    </p:spTree>
    <p:extLst>
      <p:ext uri="{BB962C8B-B14F-4D97-AF65-F5344CB8AC3E}">
        <p14:creationId xmlns:p14="http://schemas.microsoft.com/office/powerpoint/2010/main" val="116898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hlinkClick r:id="rId3"/>
              </a:rPr>
              <a:t>Best Construction Jobs | Best Jobs Rankings | US News Careers</a:t>
            </a:r>
            <a:endParaRPr lang="en-US" dirty="0"/>
          </a:p>
          <a:p>
            <a:r>
              <a:rPr lang="en-US" dirty="0"/>
              <a:t>https://money.usnews.com/careers/best-jobs/rankings/best-construction-jobs</a:t>
            </a:r>
          </a:p>
          <a:p>
            <a:endParaRPr lang="en-US" dirty="0"/>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The highway construction industry enables people to pursue a wide range of career opportunities. U.S. News &amp; World Report has rated it among the best jobs based on analyzed data about salary, unemployment rates, and stress. The road construction industry offers a great opportunity – a career that provides great pay, benefits, and steady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Employers pay laborers above-average salaries with good benefits. In 2020, the median pay was </a:t>
            </a:r>
            <a:r>
              <a:rPr lang="en-US" sz="1800" u="sng" dirty="0">
                <a:solidFill>
                  <a:srgbClr val="000000"/>
                </a:solidFill>
                <a:effectLst/>
                <a:latin typeface="Lato" panose="020F0502020204030203" pitchFamily="34" charset="0"/>
                <a:ea typeface="Lato" panose="020F0502020204030203" pitchFamily="34" charset="0"/>
                <a:cs typeface="Lato" panose="020F0502020204030203" pitchFamily="34" charset="0"/>
              </a:rPr>
              <a:t>$20.67</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/hour for construction laborers according to the U.S. Bureau of Labor Statistics.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Link or reference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Construction Laborers (bls.gov)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2</a:t>
            </a:fld>
            <a:endParaRPr lang="en-US" dirty="0"/>
          </a:p>
        </p:txBody>
      </p:sp>
    </p:spTree>
    <p:extLst>
      <p:ext uri="{BB962C8B-B14F-4D97-AF65-F5344CB8AC3E}">
        <p14:creationId xmlns:p14="http://schemas.microsoft.com/office/powerpoint/2010/main" val="209045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n w="0"/>
                <a:effectLst>
                  <a:outerShdw blurRad="38100" dist="19050" dir="2700000" algn="tl" rotWithShape="0">
                    <a:schemeClr val="dk1">
                      <a:alpha val="40000"/>
                    </a:schemeClr>
                  </a:outerShdw>
                </a:effectLst>
                <a:latin typeface="Roboto"/>
              </a:rPr>
              <a:t>Do you have what it takes?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a:rPr>
              <a:t>Generally, there are no specific educational requirements for an entry-level position in the highway construction industry.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a:rPr>
              <a:t>You should be comfortable working with tools and be physically able to do the work; some heavy lifting may be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a:rPr>
              <a:t>Many opportunities are available from office support to pilot car drivers to hands on laborer. Become familiar with the type of work you are most interested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Roboto"/>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20</a:t>
            </a:fld>
            <a:endParaRPr lang="en-US" dirty="0"/>
          </a:p>
        </p:txBody>
      </p:sp>
    </p:spTree>
    <p:extLst>
      <p:ext uri="{BB962C8B-B14F-4D97-AF65-F5344CB8AC3E}">
        <p14:creationId xmlns:p14="http://schemas.microsoft.com/office/powerpoint/2010/main" val="356551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addresses placement, including, where to find jobs, applying, and interviews. It covers apprenticeships and education in greater detail. It also discusses employer expectations. </a:t>
            </a:r>
          </a:p>
          <a:p>
            <a:r>
              <a:rPr lang="en-US" dirty="0"/>
              <a:t>What to wear on the job, expectations for an employee.</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21</a:t>
            </a:fld>
            <a:endParaRPr lang="en-US" dirty="0"/>
          </a:p>
        </p:txBody>
      </p:sp>
    </p:spTree>
    <p:extLst>
      <p:ext uri="{BB962C8B-B14F-4D97-AF65-F5344CB8AC3E}">
        <p14:creationId xmlns:p14="http://schemas.microsoft.com/office/powerpoint/2010/main" val="1212437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algn="just">
              <a:lnSpc>
                <a:spcPct val="107000"/>
              </a:lnSpc>
              <a:spcBef>
                <a:spcPts val="0"/>
              </a:spcBef>
              <a:spcAft>
                <a:spcPts val="800"/>
              </a:spcAft>
            </a:pPr>
            <a:r>
              <a:rPr lang="en-US" sz="1800" b="1" dirty="0">
                <a:solidFill>
                  <a:srgbClr val="000000"/>
                </a:solidFill>
                <a:effectLst/>
                <a:latin typeface="Lato" panose="020F0502020204030203" pitchFamily="34" charset="0"/>
                <a:ea typeface="Lato" panose="020F0502020204030203" pitchFamily="34" charset="0"/>
                <a:cs typeface="Lato" panose="020F0502020204030203" pitchFamily="34" charset="0"/>
              </a:rPr>
              <a:t>Education: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Entry-level highway construction jobs have minimal, if any, education requirements. Apprentice laborers, and especially those seeking formal education are expected to have a high school diploma or General Equivalency Diploma (G.E.D.). High school classes in English, math, shop, and welding, as examples, will prove valuable.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Advanced (construction trades) positions require additional training, experience, licensing, and certification. In addition, community or technical colleges offer such courses, and trade study programs.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b="1" dirty="0">
                <a:solidFill>
                  <a:srgbClr val="000000"/>
                </a:solidFill>
                <a:effectLst/>
                <a:latin typeface="Lato" panose="020F0502020204030203" pitchFamily="34" charset="0"/>
                <a:ea typeface="Lato" panose="020F0502020204030203" pitchFamily="34" charset="0"/>
                <a:cs typeface="Lato" panose="020F0502020204030203" pitchFamily="34" charset="0"/>
              </a:rPr>
              <a:t>Coordination: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Balance, depth-perception, and hand-eye coordination are critical to accident prevention.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b="1" dirty="0">
                <a:effectLst/>
                <a:latin typeface="Lato" panose="020F0502020204030203" pitchFamily="34" charset="0"/>
                <a:ea typeface="Lato" panose="020F0502020204030203" pitchFamily="34" charset="0"/>
                <a:cs typeface="Lato" panose="020F0502020204030203" pitchFamily="34" charset="0"/>
              </a:rPr>
              <a:t>Strength and Endurance: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Lato" panose="020F0502020204030203" pitchFamily="34" charset="0"/>
                <a:ea typeface="Lato" panose="020F0502020204030203" pitchFamily="34" charset="0"/>
                <a:cs typeface="Lato" panose="020F0502020204030203" pitchFamily="34" charset="0"/>
              </a:rPr>
              <a:t>Physical ability to do the work. To walk and carry items. </a:t>
            </a: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Construction work often requires heavy lifting. Physical fitness may be essential to certain job tasks. </a:t>
            </a:r>
            <a:r>
              <a:rPr lang="en-US" sz="1800" dirty="0">
                <a:effectLst/>
                <a:latin typeface="Lato" panose="020F0502020204030203" pitchFamily="34" charset="0"/>
                <a:ea typeface="Lato" panose="020F0502020204030203" pitchFamily="34" charset="0"/>
                <a:cs typeface="Lato" panose="020F0502020204030203" pitchFamily="34" charset="0"/>
              </a:rPr>
              <a:t>Highway construction </a:t>
            </a: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may require long hours on foot, often performing labor-intensive tasks.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b="1" dirty="0">
                <a:solidFill>
                  <a:srgbClr val="000000"/>
                </a:solidFill>
                <a:effectLst/>
                <a:latin typeface="Lato" panose="020F0502020204030203" pitchFamily="34" charset="0"/>
                <a:ea typeface="Lato" panose="020F0502020204030203" pitchFamily="34" charset="0"/>
                <a:cs typeface="Lato" panose="020F0502020204030203" pitchFamily="34" charset="0"/>
              </a:rPr>
              <a:t>Transportation: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Access to reliable transportation will be needed in order to get to job sites. Job sites change throughout the year. In addition, willingness to travel to other cities and states will afford additional opportunities. A driver’s license will prove useful.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b="1" dirty="0">
                <a:solidFill>
                  <a:srgbClr val="000000"/>
                </a:solidFill>
                <a:effectLst/>
                <a:latin typeface="Lato" panose="020F0502020204030203" pitchFamily="34" charset="0"/>
                <a:ea typeface="Lato" panose="020F0502020204030203" pitchFamily="34" charset="0"/>
                <a:cs typeface="Lato" panose="020F0502020204030203" pitchFamily="34" charset="0"/>
              </a:rPr>
              <a:t>Background Checks: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Employers will likely conduct a thorough background check. Results of the background check do not necessarily eliminate candidates. It may determine when and where you are eligible to work. Keep in mind that many employers require pre-employment drug screenings and random or occasional testing, once hired.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US citizenship or green cards are required for employment.</a:t>
            </a:r>
          </a:p>
          <a:p>
            <a:pPr marL="0" marR="0" algn="just">
              <a:lnSpc>
                <a:spcPct val="107000"/>
              </a:lnSpc>
              <a:spcBef>
                <a:spcPts val="0"/>
              </a:spcBef>
              <a:spcAft>
                <a:spcPts val="800"/>
              </a:spcAft>
            </a:pPr>
            <a:r>
              <a:rPr lang="en-US" sz="1800" b="1" dirty="0">
                <a:solidFill>
                  <a:srgbClr val="000000"/>
                </a:solidFill>
                <a:effectLst/>
                <a:latin typeface="Lato" panose="020F0502020204030203" pitchFamily="34" charset="0"/>
                <a:ea typeface="Lato" panose="020F0502020204030203" pitchFamily="34" charset="0"/>
                <a:cs typeface="Lato" panose="020F0502020204030203" pitchFamily="34" charset="0"/>
              </a:rPr>
              <a:t>Soft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Entry-level and skilled labor jobs require </a:t>
            </a:r>
            <a:r>
              <a:rPr lang="en-US" sz="1800" dirty="0">
                <a:effectLst/>
                <a:latin typeface="Lato" panose="020F0502020204030203" pitchFamily="34" charset="0"/>
                <a:ea typeface="Lato" panose="020F0502020204030203" pitchFamily="34" charset="0"/>
                <a:cs typeface="Lato" panose="020F0502020204030203" pitchFamily="34" charset="0"/>
              </a:rPr>
              <a:t>“soft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Lato" panose="020F0502020204030203" pitchFamily="34" charset="0"/>
                <a:ea typeface="Lato" panose="020F0502020204030203" pitchFamily="34" charset="0"/>
                <a:cs typeface="Lato" panose="020F0502020204030203" pitchFamily="34" charset="0"/>
              </a:rPr>
              <a:t>Soft skills are personal characteristics that enable workers to interact well, increase productivity, and ensure safety. The most important soft skills are: </a:t>
            </a: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Lato" panose="020F0502020204030203" pitchFamily="34" charset="0"/>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Ability to communicate with co-workers. </a:t>
            </a:r>
            <a:endParaRPr lang="en-US" sz="18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0"/>
              </a:spcAft>
              <a:buFont typeface="Lato" panose="020F0502020204030203" pitchFamily="34" charset="0"/>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Ability to work as a team. </a:t>
            </a:r>
            <a:endParaRPr lang="en-US" sz="1800" dirty="0">
              <a:effectLst/>
              <a:latin typeface="Calibri" panose="020F0502020204030204" pitchFamily="34" charset="0"/>
              <a:ea typeface="Lato" panose="020F0502020204030203" pitchFamily="34" charset="0"/>
              <a:cs typeface="Lato" panose="020F0502020204030203" pitchFamily="34" charset="0"/>
            </a:endParaRPr>
          </a:p>
          <a:p>
            <a:pPr marL="342900" marR="0" lvl="0" indent="-342900" algn="just">
              <a:lnSpc>
                <a:spcPct val="107000"/>
              </a:lnSpc>
              <a:spcBef>
                <a:spcPts val="0"/>
              </a:spcBef>
              <a:spcAft>
                <a:spcPts val="0"/>
              </a:spcAft>
              <a:buFont typeface="Lato" panose="020F0502020204030203" pitchFamily="34" charset="0"/>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Dependability.  </a:t>
            </a:r>
            <a:endParaRPr lang="en-US" sz="1800" dirty="0">
              <a:effectLst/>
              <a:latin typeface="Calibri" panose="020F0502020204030204" pitchFamily="34" charset="0"/>
              <a:ea typeface="Lato" panose="020F0502020204030203" pitchFamily="34" charset="0"/>
              <a:cs typeface="Lato" panose="020F0502020204030203" pitchFamily="34" charset="0"/>
            </a:endParaRPr>
          </a:p>
          <a:p>
            <a:pPr marL="0" marR="0" algn="just">
              <a:lnSpc>
                <a:spcPct val="107000"/>
              </a:lnSpc>
              <a:spcBef>
                <a:spcPts val="0"/>
              </a:spcBef>
              <a:spcAft>
                <a:spcPts val="800"/>
              </a:spcAft>
            </a:pPr>
            <a:r>
              <a:rPr lang="en-US" sz="1800" b="1" dirty="0">
                <a:solidFill>
                  <a:srgbClr val="000000"/>
                </a:solidFill>
                <a:effectLst/>
                <a:latin typeface="Lato" panose="020F0502020204030203" pitchFamily="34" charset="0"/>
                <a:ea typeface="Lato" panose="020F0502020204030203" pitchFamily="34" charset="0"/>
                <a:cs typeface="Lato" panose="020F0502020204030203" pitchFamily="34" charset="0"/>
              </a:rPr>
              <a:t>Communication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Effective communication is vital to the successful completion of any construction project. You must have the ability to communicate with cell phone, email, voicemail. Identify the necessary points of contact and use them appropriately.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Communication is key to safety. It is a team effort. The construction industry is focused on safety.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22</a:t>
            </a:fld>
            <a:endParaRPr lang="en-US" dirty="0"/>
          </a:p>
        </p:txBody>
      </p:sp>
    </p:spTree>
    <p:extLst>
      <p:ext uri="{BB962C8B-B14F-4D97-AF65-F5344CB8AC3E}">
        <p14:creationId xmlns:p14="http://schemas.microsoft.com/office/powerpoint/2010/main" val="690918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23</a:t>
            </a:fld>
            <a:endParaRPr lang="en-US" dirty="0"/>
          </a:p>
        </p:txBody>
      </p:sp>
    </p:spTree>
    <p:extLst>
      <p:ext uri="{BB962C8B-B14F-4D97-AF65-F5344CB8AC3E}">
        <p14:creationId xmlns:p14="http://schemas.microsoft.com/office/powerpoint/2010/main" val="213217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communication in construction cannot be overstated. It is important to determine a chain of command for communication on a construction site. A construction project requires many different people with different skills to execute the project. </a:t>
            </a:r>
          </a:p>
          <a:p>
            <a:r>
              <a:rPr lang="en-US" dirty="0"/>
              <a:t>The project owner is the person in charge of the construction project. The general contractor is the project owner’s “right hand man” (or woman). Architects or engineers are involved in design, safety management, communication. Subcontractors perform specific roles on projects. Suppliers provide a variety of materials used on a project. Inspectors monitor construction sites throughout all phases of the project. The superintendent oversees the operations of a construction site. It is important to know who you report to and what is expected on the job.</a:t>
            </a:r>
          </a:p>
          <a:p>
            <a:endParaRPr lang="en-US" dirty="0"/>
          </a:p>
          <a:p>
            <a:r>
              <a:rPr lang="en-US" dirty="0"/>
              <a:t>Show video on the next screen</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24</a:t>
            </a:fld>
            <a:endParaRPr lang="en-US" dirty="0"/>
          </a:p>
        </p:txBody>
      </p:sp>
    </p:spTree>
    <p:extLst>
      <p:ext uri="{BB962C8B-B14F-4D97-AF65-F5344CB8AC3E}">
        <p14:creationId xmlns:p14="http://schemas.microsoft.com/office/powerpoint/2010/main" val="1126153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https://www.youtube.com/watch?v=TQkB7rABOZU&amp;feature=emb_logo</a:t>
            </a:r>
          </a:p>
        </p:txBody>
      </p:sp>
      <p:sp>
        <p:nvSpPr>
          <p:cNvPr id="4" name="Slide Number Placeholder 3"/>
          <p:cNvSpPr>
            <a:spLocks noGrp="1"/>
          </p:cNvSpPr>
          <p:nvPr>
            <p:ph type="sldNum" sz="quarter" idx="5"/>
          </p:nvPr>
        </p:nvSpPr>
        <p:spPr/>
        <p:txBody>
          <a:bodyPr/>
          <a:lstStyle/>
          <a:p>
            <a:fld id="{024BB28E-0BEB-4881-AD2A-6F30CBBA15E3}" type="slidenum">
              <a:rPr lang="en-US" smtClean="0"/>
              <a:pPr/>
              <a:t>25</a:t>
            </a:fld>
            <a:endParaRPr lang="en-US" dirty="0"/>
          </a:p>
        </p:txBody>
      </p:sp>
    </p:spTree>
    <p:extLst>
      <p:ext uri="{BB962C8B-B14F-4D97-AF65-F5344CB8AC3E}">
        <p14:creationId xmlns:p14="http://schemas.microsoft.com/office/powerpoint/2010/main" val="2855304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Locating Career Opportunities</a:t>
            </a:r>
          </a:p>
          <a:p>
            <a:r>
              <a:rPr lang="en-US" dirty="0"/>
              <a:t>With a shortage of skilled workers in South Dakota, highway construction jobs are plentiful. There are many resources available to help locate these types of opportunities. Some of the best resources include:</a:t>
            </a:r>
          </a:p>
          <a:p>
            <a:r>
              <a:rPr lang="en-US" dirty="0"/>
              <a:t>South Dakota Department of Labor &amp; Regulation (DLR). The DLR provides training and education for people seeking employment in South Dakota. Links to jobs and training opportunities, programs, forms, and more on the DLR’s website. Additionally, there are 16 local job service offices throughout the state. Staff are happy to help people find jobs. </a:t>
            </a:r>
          </a:p>
          <a:p>
            <a:r>
              <a:rPr lang="en-US" dirty="0"/>
              <a:t>Local contractors. Contact local companies about opportunities </a:t>
            </a:r>
          </a:p>
          <a:p>
            <a:r>
              <a:rPr lang="en-US" dirty="0"/>
              <a:t>AGC of South Dakota Jobs Bank: http://agc-sd.ourcareerpages.com/ </a:t>
            </a:r>
          </a:p>
          <a:p>
            <a:r>
              <a:rPr lang="en-US" dirty="0"/>
              <a:t>Networking. Develop contacts in the industry and be on the lookout for networking events; these are often listed on the DLR or networking sites such as meetup.com and Eventbrite. Social media can be a good source, as well.</a:t>
            </a:r>
          </a:p>
          <a:p>
            <a:r>
              <a:rPr lang="en-US" dirty="0"/>
              <a:t>  - Referrals/Word of Mouth</a:t>
            </a:r>
          </a:p>
          <a:p>
            <a:r>
              <a:rPr lang="en-US" dirty="0"/>
              <a:t>Employment agencies. Staffing agencies are a great resource for workers. They focus on matching worker skills with suitable jobs and, there is generally no charge to you for using their services. The DLR is one example; other agencies in South Dakota include Kelly Services and Adecco Staffing. </a:t>
            </a:r>
          </a:p>
          <a:p>
            <a:r>
              <a:rPr lang="en-US" dirty="0"/>
              <a:t>Attending job fairs. Job seekers attend career fairs to ask questions about interests and opportunities. Job fairs broaden knowledge and help land positions. There are many sources to find job fairs including:</a:t>
            </a:r>
          </a:p>
          <a:p>
            <a:r>
              <a:rPr lang="en-US" dirty="0"/>
              <a:t>-	Contractor Websites</a:t>
            </a:r>
          </a:p>
          <a:p>
            <a:r>
              <a:rPr lang="en-US" dirty="0"/>
              <a:t>-	Newspapers</a:t>
            </a:r>
          </a:p>
          <a:p>
            <a:r>
              <a:rPr lang="en-US" dirty="0"/>
              <a:t>-	Radio</a:t>
            </a:r>
          </a:p>
          <a:p>
            <a:r>
              <a:rPr lang="en-US" dirty="0"/>
              <a:t>-	Flyers</a:t>
            </a:r>
          </a:p>
          <a:p>
            <a:r>
              <a:rPr lang="en-US" dirty="0"/>
              <a:t>Training and Apprenticeship Opportunities </a:t>
            </a:r>
          </a:p>
          <a:p>
            <a:r>
              <a:rPr lang="en-US" dirty="0"/>
              <a:t>The following are many opportunities for participants to gain further experience and training in the construction industry:</a:t>
            </a:r>
          </a:p>
          <a:p>
            <a:r>
              <a:rPr lang="en-US" dirty="0"/>
              <a:t>-	Youth apprenticeship programs </a:t>
            </a:r>
          </a:p>
          <a:p>
            <a:r>
              <a:rPr lang="en-US" dirty="0"/>
              <a:t>-	Adult apprenticeship programs </a:t>
            </a:r>
          </a:p>
          <a:p>
            <a:r>
              <a:rPr lang="en-US" dirty="0"/>
              <a:t>-	On-the-job training programs </a:t>
            </a:r>
          </a:p>
          <a:p>
            <a:r>
              <a:rPr lang="en-US" dirty="0"/>
              <a:t>-	Commercial Driver License (CDL) training </a:t>
            </a:r>
          </a:p>
          <a:p>
            <a:r>
              <a:rPr lang="en-US" dirty="0"/>
              <a:t>-	Certificate programs </a:t>
            </a:r>
          </a:p>
          <a:p>
            <a:r>
              <a:rPr lang="en-US" dirty="0"/>
              <a:t>-	Technical and College degree programs </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26</a:t>
            </a:fld>
            <a:endParaRPr lang="en-US" dirty="0"/>
          </a:p>
        </p:txBody>
      </p:sp>
    </p:spTree>
    <p:extLst>
      <p:ext uri="{BB962C8B-B14F-4D97-AF65-F5344CB8AC3E}">
        <p14:creationId xmlns:p14="http://schemas.microsoft.com/office/powerpoint/2010/main" val="1509016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Applications:</a:t>
            </a:r>
          </a:p>
          <a:p>
            <a:r>
              <a:rPr lang="en-US" dirty="0"/>
              <a:t>Employers typically require a completed job application. Furthermore, employers may require a resume for skilled laborers and diploma holders. Include employment dates and responsibilities on applications and resumes. </a:t>
            </a:r>
          </a:p>
          <a:p>
            <a:endParaRPr lang="en-US" dirty="0"/>
          </a:p>
          <a:p>
            <a:r>
              <a:rPr lang="en-US" dirty="0"/>
              <a:t>Contact information is a key part of a resume. It is recommended that you create a list of references to provide at time of application and/or interview.</a:t>
            </a:r>
          </a:p>
          <a:p>
            <a:r>
              <a:rPr lang="en-US" dirty="0"/>
              <a:t> </a:t>
            </a:r>
          </a:p>
          <a:p>
            <a:endParaRPr lang="en-US" dirty="0"/>
          </a:p>
          <a:p>
            <a:r>
              <a:rPr lang="en-US" dirty="0"/>
              <a:t>Interviewing: </a:t>
            </a:r>
          </a:p>
          <a:p>
            <a:r>
              <a:rPr lang="en-US" dirty="0"/>
              <a:t>Arriving 15 minutes prior to scheduled appointment times makes an impression on employers. Come prepared. Bring a completed application and/or a resume.</a:t>
            </a:r>
          </a:p>
          <a:p>
            <a:endParaRPr lang="en-US" dirty="0"/>
          </a:p>
          <a:p>
            <a:r>
              <a:rPr lang="en-US" dirty="0"/>
              <a:t>Before the interview, research the company’s services, projects, and clients. This shows interest in working for the company. It also helps prepare interviewees to ask questions.  Prepare a list of questions; Employers expect interviewees to ask questions. </a:t>
            </a:r>
          </a:p>
          <a:p>
            <a:endParaRPr lang="en-US" dirty="0"/>
          </a:p>
          <a:p>
            <a:r>
              <a:rPr lang="en-US" dirty="0"/>
              <a:t>At the interview, dress well. Wear clean clothing without holes. State interest in the job and project confident body language. Sit up straight, look interviewer in the eye, smile. </a:t>
            </a:r>
          </a:p>
          <a:p>
            <a:r>
              <a:rPr lang="en-US" dirty="0"/>
              <a:t>Be poised and calm. Take your time and be specific. Ask questions and ask about next steps in the hiring process. Be honest. Be polite and friendly to everybody. Avoid slouching, crossing arms, or fidgeting. Avoid telling jokes and controversial topics. Avoid speaking negatively about current or past job or boss.</a:t>
            </a:r>
          </a:p>
          <a:p>
            <a:endParaRPr lang="en-US" dirty="0"/>
          </a:p>
          <a:p>
            <a:r>
              <a:rPr lang="en-US" dirty="0"/>
              <a:t>Post-Interview Follow-up </a:t>
            </a:r>
          </a:p>
          <a:p>
            <a:r>
              <a:rPr lang="en-US" dirty="0"/>
              <a:t>Send a thank you note to interviewer. Think of it as a follow-up “sales” pitch; reiterate interest in the job, highlight qualifications, and mention significant contributions to this position This is also the perfect opportunity to ask questions and to discuss anything of importance the interviewer failed to mention.</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27</a:t>
            </a:fld>
            <a:endParaRPr lang="en-US" dirty="0"/>
          </a:p>
        </p:txBody>
      </p:sp>
    </p:spTree>
    <p:extLst>
      <p:ext uri="{BB962C8B-B14F-4D97-AF65-F5344CB8AC3E}">
        <p14:creationId xmlns:p14="http://schemas.microsoft.com/office/powerpoint/2010/main" val="1122834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for job fair option.</a:t>
            </a:r>
          </a:p>
        </p:txBody>
      </p:sp>
      <p:sp>
        <p:nvSpPr>
          <p:cNvPr id="4" name="Slide Number Placeholder 3"/>
          <p:cNvSpPr>
            <a:spLocks noGrp="1"/>
          </p:cNvSpPr>
          <p:nvPr>
            <p:ph type="sldNum" sz="quarter" idx="5"/>
          </p:nvPr>
        </p:nvSpPr>
        <p:spPr/>
        <p:txBody>
          <a:bodyPr/>
          <a:lstStyle/>
          <a:p>
            <a:fld id="{024BB28E-0BEB-4881-AD2A-6F30CBBA15E3}" type="slidenum">
              <a:rPr lang="en-US" smtClean="0"/>
              <a:pPr/>
              <a:t>29</a:t>
            </a:fld>
            <a:endParaRPr lang="en-US" dirty="0"/>
          </a:p>
        </p:txBody>
      </p:sp>
    </p:spTree>
    <p:extLst>
      <p:ext uri="{BB962C8B-B14F-4D97-AF65-F5344CB8AC3E}">
        <p14:creationId xmlns:p14="http://schemas.microsoft.com/office/powerpoint/2010/main" val="345047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Upon completing this course, you will be able 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Assess career pathways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Recognize high-demand job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Understand available training and education programs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Appreciate general expectations and requirements of employability in construction related positions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3</a:t>
            </a:fld>
            <a:endParaRPr lang="en-US" dirty="0"/>
          </a:p>
        </p:txBody>
      </p:sp>
    </p:spTree>
    <p:extLst>
      <p:ext uri="{BB962C8B-B14F-4D97-AF65-F5344CB8AC3E}">
        <p14:creationId xmlns:p14="http://schemas.microsoft.com/office/powerpoint/2010/main" val="2718685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b="1" dirty="0">
                <a:solidFill>
                  <a:schemeClr val="tx1"/>
                </a:solidFill>
              </a:rPr>
              <a:t>Optional Slide to use if hosting a career fair at the same time.</a:t>
            </a:r>
          </a:p>
          <a:p>
            <a:pPr marL="0" indent="0" algn="l">
              <a:buNone/>
            </a:pPr>
            <a:r>
              <a:rPr lang="en-US" sz="1200" b="1" dirty="0">
                <a:solidFill>
                  <a:schemeClr val="tx1"/>
                </a:solidFill>
              </a:rPr>
              <a:t>Today</a:t>
            </a:r>
            <a:r>
              <a:rPr lang="en-US" sz="1200" dirty="0">
                <a:solidFill>
                  <a:schemeClr val="tx1"/>
                </a:solidFill>
              </a:rPr>
              <a:t> we will focus on career opportunities in the industry and the skills it takes to be successful. </a:t>
            </a:r>
          </a:p>
          <a:p>
            <a:pPr marL="0" indent="0" algn="l">
              <a:buNone/>
            </a:pPr>
            <a:r>
              <a:rPr lang="en-US" sz="1200" b="1" dirty="0">
                <a:solidFill>
                  <a:schemeClr val="tx1"/>
                </a:solidFill>
              </a:rPr>
              <a:t>Contractors will </a:t>
            </a:r>
            <a:r>
              <a:rPr lang="en-US" sz="1200" dirty="0">
                <a:solidFill>
                  <a:schemeClr val="tx1"/>
                </a:solidFill>
              </a:rPr>
              <a:t>share information on how or why they are in the industry and the career opportunities that are available. </a:t>
            </a:r>
          </a:p>
          <a:p>
            <a:pPr marL="0" indent="0" algn="l">
              <a:buNone/>
            </a:pPr>
            <a:r>
              <a:rPr lang="en-US" sz="1200" dirty="0">
                <a:solidFill>
                  <a:schemeClr val="tx1"/>
                </a:solidFill>
              </a:rPr>
              <a:t>In addition, we have a </a:t>
            </a:r>
            <a:r>
              <a:rPr lang="en-US" sz="1200" b="1" dirty="0">
                <a:solidFill>
                  <a:schemeClr val="tx1"/>
                </a:solidFill>
              </a:rPr>
              <a:t>Career Fair</a:t>
            </a:r>
            <a:r>
              <a:rPr lang="en-US" sz="1200" dirty="0">
                <a:solidFill>
                  <a:schemeClr val="tx1"/>
                </a:solidFill>
              </a:rPr>
              <a:t> that will provide you with an opportunity to visit with contractors that have open positions. Construction season is right around the corner and we need you. </a:t>
            </a: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4</a:t>
            </a:fld>
            <a:endParaRPr lang="en-US" dirty="0"/>
          </a:p>
        </p:txBody>
      </p:sp>
    </p:spTree>
    <p:extLst>
      <p:ext uri="{BB962C8B-B14F-4D97-AF65-F5344CB8AC3E}">
        <p14:creationId xmlns:p14="http://schemas.microsoft.com/office/powerpoint/2010/main" val="167753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This module provides an overview of worker shortages in the highway construction industry. It also discusses long-term career opportunities, with above average earning potential.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5</a:t>
            </a:fld>
            <a:endParaRPr lang="en-US" dirty="0"/>
          </a:p>
        </p:txBody>
      </p:sp>
    </p:spTree>
    <p:extLst>
      <p:ext uri="{BB962C8B-B14F-4D97-AF65-F5344CB8AC3E}">
        <p14:creationId xmlns:p14="http://schemas.microsoft.com/office/powerpoint/2010/main" val="147392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link view statistics about the Economic Impact of Construction in the United States and South Dakota. </a:t>
            </a:r>
            <a:r>
              <a:rPr lang="en-US" dirty="0">
                <a:hlinkClick r:id="rId3"/>
              </a:rPr>
              <a:t>SD.pdf (agc.org)</a:t>
            </a:r>
            <a:endParaRPr lang="en-US" dirty="0"/>
          </a:p>
          <a:p>
            <a:r>
              <a:rPr lang="en-US" dirty="0"/>
              <a:t>These statistics can be referenced at different points throughout the presentation.</a:t>
            </a:r>
          </a:p>
        </p:txBody>
      </p:sp>
      <p:sp>
        <p:nvSpPr>
          <p:cNvPr id="4" name="Slide Number Placeholder 3"/>
          <p:cNvSpPr>
            <a:spLocks noGrp="1"/>
          </p:cNvSpPr>
          <p:nvPr>
            <p:ph type="sldNum" sz="quarter" idx="5"/>
          </p:nvPr>
        </p:nvSpPr>
        <p:spPr/>
        <p:txBody>
          <a:bodyPr/>
          <a:lstStyle/>
          <a:p>
            <a:fld id="{024BB28E-0BEB-4881-AD2A-6F30CBBA15E3}" type="slidenum">
              <a:rPr lang="en-US" smtClean="0"/>
              <a:pPr/>
              <a:t>6</a:t>
            </a:fld>
            <a:endParaRPr lang="en-US" dirty="0"/>
          </a:p>
        </p:txBody>
      </p:sp>
    </p:spTree>
    <p:extLst>
      <p:ext uri="{BB962C8B-B14F-4D97-AF65-F5344CB8AC3E}">
        <p14:creationId xmlns:p14="http://schemas.microsoft.com/office/powerpoint/2010/main" val="50025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algn="just">
              <a:lnSpc>
                <a:spcPct val="107000"/>
              </a:lnSpc>
              <a:spcBef>
                <a:spcPts val="0"/>
              </a:spcBef>
              <a:spcAft>
                <a:spcPts val="800"/>
              </a:spcAft>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The Investing in a New Vision for the Environment and Surface Transportation in America (INVEST in America) Act is a 5-year, $494 billion investment into infrastructure repair and funding new, transformative projects that will create millions of jobs and support American manufacturing and ingenuity, while reducing carbon pollution, dramatically improving safety, and spurring economic activity. It’s investing in infrastructure that is smarter, safer, and made to last. This 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Delivers better roads and bridges by repairing broken or outdated infrastructure, including 47,000 structurally deficient bridges, before building new highway capacity.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Modernizes infrastructure with new funding, addressing impactful projects for local, regional, and national transportation networks.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Measures state-by-state greenhouse gas emissions, with incentives for best performers in carbon pollution reduction, and a new program to fund resilient infrastructure that can withstand the impacts of climate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Dramatically increases funding for development of charging stations and other alternative fueling options for electric and zero-emissions vehicles.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Addresses rising rates of pedestrian and bicyclist deaths by requiring States with the highest rates to set aside funding to tackle the problem, codifies and expands eligibility for safe routes to school, provides funding to develop active transportation networks, and strengthens emphasis on high-risk rural roads.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Doubles funding for technology deployment to increase innovation and creates new program to fund green materials research and to deploy green construction materials and practices to create smarter, more efficient transportation systems.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The U.S. economy’s strength is directly linked to highway construction.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7</a:t>
            </a:fld>
            <a:endParaRPr lang="en-US" dirty="0"/>
          </a:p>
        </p:txBody>
      </p:sp>
    </p:spTree>
    <p:extLst>
      <p:ext uri="{BB962C8B-B14F-4D97-AF65-F5344CB8AC3E}">
        <p14:creationId xmlns:p14="http://schemas.microsoft.com/office/powerpoint/2010/main" val="73105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dirty="0">
                <a:solidFill>
                  <a:srgbClr val="000000"/>
                </a:solidFill>
                <a:effectLst/>
                <a:latin typeface="Lato" panose="020F0502020204030203" pitchFamily="34" charset="0"/>
                <a:ea typeface="Lato" panose="020F0502020204030203" pitchFamily="34" charset="0"/>
                <a:cs typeface="Lato" panose="020F0502020204030203" pitchFamily="34" charset="0"/>
              </a:rPr>
              <a:t>Highway construction projects build and maintain the infrastructure that is critical to keep the United States economically strong.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dirty="0">
                <a:solidFill>
                  <a:srgbClr val="000000"/>
                </a:solidFill>
                <a:effectLst/>
                <a:latin typeface="Lato" panose="020F0502020204030203" pitchFamily="34" charset="0"/>
                <a:ea typeface="Lato" panose="020F0502020204030203" pitchFamily="34" charset="0"/>
                <a:cs typeface="Lato" panose="020F0502020204030203" pitchFamily="34" charset="0"/>
              </a:rPr>
              <a:t>Projects also provide jobs and inject funds into local and regional communities.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dirty="0">
                <a:solidFill>
                  <a:srgbClr val="000000"/>
                </a:solidFill>
                <a:effectLst/>
                <a:latin typeface="Lato" panose="020F0502020204030203" pitchFamily="34" charset="0"/>
                <a:ea typeface="Lato" panose="020F0502020204030203" pitchFamily="34" charset="0"/>
                <a:cs typeface="Lato" panose="020F0502020204030203" pitchFamily="34" charset="0"/>
              </a:rPr>
              <a:t>Growth has been strong in recent years, with construction spending at all-time high.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24BB28E-0BEB-4881-AD2A-6F30CBBA15E3}" type="slidenum">
              <a:rPr lang="en-US" smtClean="0"/>
              <a:pPr/>
              <a:t>8</a:t>
            </a:fld>
            <a:endParaRPr lang="en-US" dirty="0"/>
          </a:p>
        </p:txBody>
      </p:sp>
    </p:spTree>
    <p:extLst>
      <p:ext uri="{BB962C8B-B14F-4D97-AF65-F5344CB8AC3E}">
        <p14:creationId xmlns:p14="http://schemas.microsoft.com/office/powerpoint/2010/main" val="1952144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Lato" panose="020F0502020204030203" pitchFamily="34" charset="0"/>
                <a:ea typeface="Lato" panose="020F0502020204030203" pitchFamily="34" charset="0"/>
                <a:cs typeface="Lato" panose="020F0502020204030203" pitchFamily="34" charset="0"/>
              </a:rPr>
              <a:t>Highway projects provide meaningful jobs that positively impact society. Transportation projects allow people to connect with nearby communities, reduce congestion and accidents, and improve quality of life for all. Deteriorating highway infrastructure has led to a growing need for workers. As a result, the industry is experiencing major labor shortages.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Careers in the industry offer many benefits to employees including: </a:t>
            </a:r>
          </a:p>
          <a:p>
            <a:r>
              <a:rPr lang="en-US" dirty="0"/>
              <a:t>•	Be involved in meaningful work. Take pride at what you helped build</a:t>
            </a:r>
          </a:p>
          <a:p>
            <a:r>
              <a:rPr lang="en-US" dirty="0"/>
              <a:t>•	Salaries and benefits are generous. </a:t>
            </a:r>
          </a:p>
          <a:p>
            <a:r>
              <a:rPr lang="en-US" dirty="0"/>
              <a:t>•	Opportunity to work in different regions and different parts of the state or country. </a:t>
            </a:r>
          </a:p>
          <a:p>
            <a:pPr lvl="1"/>
            <a:r>
              <a:rPr lang="en-US" dirty="0"/>
              <a:t>o	Near or away </a:t>
            </a:r>
          </a:p>
          <a:p>
            <a:pPr lvl="1"/>
            <a:r>
              <a:rPr lang="en-US" dirty="0"/>
              <a:t>o	Every job is an adventure.</a:t>
            </a:r>
          </a:p>
          <a:p>
            <a:r>
              <a:rPr lang="en-US" dirty="0"/>
              <a:t>•	Experience different work projects regularly. </a:t>
            </a:r>
          </a:p>
          <a:p>
            <a:r>
              <a:rPr lang="en-US" dirty="0"/>
              <a:t>•	The industry is strong and considered a reliable source of long-term employment. </a:t>
            </a:r>
          </a:p>
          <a:p>
            <a:r>
              <a:rPr lang="en-US" dirty="0"/>
              <a:t>•	Escape the office environment. Get paid for working outside. </a:t>
            </a:r>
          </a:p>
        </p:txBody>
      </p:sp>
      <p:sp>
        <p:nvSpPr>
          <p:cNvPr id="4" name="Slide Number Placeholder 3"/>
          <p:cNvSpPr>
            <a:spLocks noGrp="1"/>
          </p:cNvSpPr>
          <p:nvPr>
            <p:ph type="sldNum" sz="quarter" idx="5"/>
          </p:nvPr>
        </p:nvSpPr>
        <p:spPr/>
        <p:txBody>
          <a:bodyPr/>
          <a:lstStyle/>
          <a:p>
            <a:fld id="{024BB28E-0BEB-4881-AD2A-6F30CBBA15E3}" type="slidenum">
              <a:rPr lang="en-US" smtClean="0"/>
              <a:pPr/>
              <a:t>9</a:t>
            </a:fld>
            <a:endParaRPr lang="en-US" dirty="0"/>
          </a:p>
        </p:txBody>
      </p:sp>
    </p:spTree>
    <p:extLst>
      <p:ext uri="{BB962C8B-B14F-4D97-AF65-F5344CB8AC3E}">
        <p14:creationId xmlns:p14="http://schemas.microsoft.com/office/powerpoint/2010/main" val="2082822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4D2DA1-110B-46B3-AE0C-555BC6F17C19}" type="datetimeFigureOut">
              <a:rPr lang="en-US" smtClean="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8A2C2C-7916-4B4D-BD16-ABF6B9A90C92}" type="slidenum">
              <a:rPr lang="en-US" smtClean="0"/>
              <a:pPr/>
              <a:t>‹#›</a:t>
            </a:fld>
            <a:endParaRPr lang="en-US" dirty="0"/>
          </a:p>
        </p:txBody>
      </p:sp>
    </p:spTree>
    <p:extLst>
      <p:ext uri="{BB962C8B-B14F-4D97-AF65-F5344CB8AC3E}">
        <p14:creationId xmlns:p14="http://schemas.microsoft.com/office/powerpoint/2010/main" val="3916052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79394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34562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881690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27580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656278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449142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2533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07390" y="151723"/>
            <a:ext cx="7729219" cy="6965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702627" y="3561589"/>
            <a:ext cx="7738744" cy="14052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87649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98394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4D2DA1-110B-46B3-AE0C-555BC6F17C19}" type="datetimeFigureOut">
              <a:rPr lang="en-US" smtClean="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8A2C2C-7916-4B4D-BD16-ABF6B9A90C92}" type="slidenum">
              <a:rPr lang="en-US" smtClean="0"/>
              <a:pPr/>
              <a:t>‹#›</a:t>
            </a:fld>
            <a:endParaRPr lang="en-US" dirty="0"/>
          </a:p>
        </p:txBody>
      </p:sp>
    </p:spTree>
    <p:extLst>
      <p:ext uri="{BB962C8B-B14F-4D97-AF65-F5344CB8AC3E}">
        <p14:creationId xmlns:p14="http://schemas.microsoft.com/office/powerpoint/2010/main" val="2094949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119381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08513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4D2DA1-110B-46B3-AE0C-555BC6F17C19}" type="datetimeFigureOut">
              <a:rPr lang="en-US" smtClean="0"/>
              <a:pPr/>
              <a:t>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8A2C2C-7916-4B4D-BD16-ABF6B9A90C92}" type="slidenum">
              <a:rPr lang="en-US" smtClean="0"/>
              <a:pPr/>
              <a:t>‹#›</a:t>
            </a:fld>
            <a:endParaRPr lang="en-US" dirty="0"/>
          </a:p>
        </p:txBody>
      </p:sp>
    </p:spTree>
    <p:extLst>
      <p:ext uri="{BB962C8B-B14F-4D97-AF65-F5344CB8AC3E}">
        <p14:creationId xmlns:p14="http://schemas.microsoft.com/office/powerpoint/2010/main" val="33006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D2DA1-110B-46B3-AE0C-555BC6F17C19}" type="datetimeFigureOut">
              <a:rPr lang="en-US" smtClean="0"/>
              <a:pPr/>
              <a:t>1/24/2022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8A2C2C-7916-4B4D-BD16-ABF6B9A90C92}" type="slidenum">
              <a:rPr lang="en-US" smtClean="0"/>
              <a:pPr/>
              <a:t>‹#›</a:t>
            </a:fld>
            <a:endParaRPr lang="en-US" dirty="0"/>
          </a:p>
        </p:txBody>
      </p:sp>
    </p:spTree>
    <p:extLst>
      <p:ext uri="{BB962C8B-B14F-4D97-AF65-F5344CB8AC3E}">
        <p14:creationId xmlns:p14="http://schemas.microsoft.com/office/powerpoint/2010/main" val="397486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424093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98238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1/24/2022</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197631545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 id="214748423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video" Target="https://www.youtube.com/embed/TQkB7rABOZU?feature=oembed" TargetMode="External"/><Relationship Id="rId7" Type="http://schemas.openxmlformats.org/officeDocument/2006/relationships/hyperlink" Target="http://www.buildsouthdakota.com/real_story/framing-apprentic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notesSlide" Target="../notesSlides/notesSlide25.xml"/><Relationship Id="rId4" Type="http://schemas.openxmlformats.org/officeDocument/2006/relationships/slideLayout" Target="../slideLayouts/slideLayout17.xml"/><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www.agc.org/sites/default/files/Files/Construction%20Data/SD.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DF96A-F769-41B2-9A89-FFF6363E3A49}"/>
              </a:ext>
            </a:extLst>
          </p:cNvPr>
          <p:cNvSpPr txBox="1"/>
          <p:nvPr/>
        </p:nvSpPr>
        <p:spPr>
          <a:xfrm>
            <a:off x="3234924" y="3886200"/>
            <a:ext cx="5257800" cy="646331"/>
          </a:xfrm>
          <a:prstGeom prst="rect">
            <a:avLst/>
          </a:prstGeom>
          <a:noFill/>
        </p:spPr>
        <p:txBody>
          <a:bodyPr wrap="square" rtlCol="0">
            <a:spAutoFit/>
          </a:bodyPr>
          <a:lstStyle/>
          <a:p>
            <a:pPr>
              <a:lnSpc>
                <a:spcPct val="90000"/>
              </a:lnSpc>
            </a:pPr>
            <a:endParaRPr lang="en-US" sz="2000" dirty="0"/>
          </a:p>
          <a:p>
            <a:pPr algn="ctr">
              <a:lnSpc>
                <a:spcPct val="90000"/>
              </a:lnSpc>
            </a:pPr>
            <a:endParaRPr lang="en-US" sz="2000" dirty="0">
              <a:solidFill>
                <a:schemeClr val="bg1"/>
              </a:solidFill>
            </a:endParaRPr>
          </a:p>
        </p:txBody>
      </p:sp>
      <p:pic>
        <p:nvPicPr>
          <p:cNvPr id="9" name="Picture 8">
            <a:extLst>
              <a:ext uri="{FF2B5EF4-FFF2-40B4-BE49-F238E27FC236}">
                <a16:creationId xmlns:a16="http://schemas.microsoft.com/office/drawing/2014/main" id="{1C1D1DA7-C721-42F8-979C-A9D1DC743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5" y="1066800"/>
            <a:ext cx="9130125" cy="4565063"/>
          </a:xfrm>
          <a:prstGeom prst="rect">
            <a:avLst/>
          </a:prstGeom>
        </p:spPr>
      </p:pic>
    </p:spTree>
    <p:extLst>
      <p:ext uri="{BB962C8B-B14F-4D97-AF65-F5344CB8AC3E}">
        <p14:creationId xmlns:p14="http://schemas.microsoft.com/office/powerpoint/2010/main" val="1169924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career opportunities highway construction">
            <a:extLst>
              <a:ext uri="{FF2B5EF4-FFF2-40B4-BE49-F238E27FC236}">
                <a16:creationId xmlns:a16="http://schemas.microsoft.com/office/drawing/2014/main" id="{A71A8DF4-F8D9-476C-8A5B-FC39C6612F16}"/>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04800" y="194945"/>
            <a:ext cx="6400800" cy="50198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0705FC-1994-42A0-B26F-19B9CE88E7D7}"/>
              </a:ext>
            </a:extLst>
          </p:cNvPr>
          <p:cNvSpPr>
            <a:spLocks noGrp="1"/>
          </p:cNvSpPr>
          <p:nvPr>
            <p:ph type="subTitle" idx="4"/>
          </p:nvPr>
        </p:nvSpPr>
        <p:spPr>
          <a:xfrm>
            <a:off x="323850" y="5200415"/>
            <a:ext cx="7738744" cy="1405254"/>
          </a:xfrm>
          <a:noFill/>
        </p:spPr>
        <p:txBody>
          <a:bodyPr>
            <a:normAutofit fontScale="92500" lnSpcReduction="20000"/>
          </a:bodyPr>
          <a:lstStyle/>
          <a:p>
            <a:r>
              <a:rPr lang="en-US" sz="1700" cap="all" dirty="0">
                <a:latin typeface="Roboto"/>
                <a:cs typeface="Arial" panose="020B0604020202020204" pitchFamily="34" charset="0"/>
              </a:rPr>
              <a:t>GOOD JOBS ARE AVAILABLE NOW</a:t>
            </a:r>
          </a:p>
          <a:p>
            <a:pPr lvl="1"/>
            <a:r>
              <a:rPr lang="en-US" sz="1700" dirty="0">
                <a:latin typeface="Roboto"/>
                <a:cs typeface="Arial" panose="020B0604020202020204" pitchFamily="34" charset="0"/>
              </a:rPr>
              <a:t>New funding boosts demand for skilled and unskilled workers</a:t>
            </a:r>
          </a:p>
          <a:p>
            <a:pPr lvl="1"/>
            <a:r>
              <a:rPr lang="en-US" sz="1700" dirty="0">
                <a:latin typeface="Roboto"/>
                <a:cs typeface="Arial" panose="020B0604020202020204" pitchFamily="34" charset="0"/>
              </a:rPr>
              <a:t>Over 700 open positions are available in South Dakota</a:t>
            </a:r>
          </a:p>
          <a:p>
            <a:pPr lvl="1"/>
            <a:r>
              <a:rPr lang="en-US" sz="1700" dirty="0">
                <a:latin typeface="Roboto"/>
                <a:cs typeface="Arial" panose="020B0604020202020204" pitchFamily="34" charset="0"/>
              </a:rPr>
              <a:t>The need for workers is in high demand and that demand is expected to grow 5% in the next 10 years</a:t>
            </a:r>
          </a:p>
          <a:p>
            <a:endParaRPr lang="en-US" dirty="0"/>
          </a:p>
        </p:txBody>
      </p:sp>
      <p:sp>
        <p:nvSpPr>
          <p:cNvPr id="8" name="TextBox 7">
            <a:extLst>
              <a:ext uri="{FF2B5EF4-FFF2-40B4-BE49-F238E27FC236}">
                <a16:creationId xmlns:a16="http://schemas.microsoft.com/office/drawing/2014/main" id="{05EB76E0-991A-4427-85A4-6217F737596C}"/>
              </a:ext>
            </a:extLst>
          </p:cNvPr>
          <p:cNvSpPr txBox="1"/>
          <p:nvPr/>
        </p:nvSpPr>
        <p:spPr>
          <a:xfrm>
            <a:off x="6858000" y="688945"/>
            <a:ext cx="2095500" cy="4031873"/>
          </a:xfrm>
          <a:prstGeom prst="rect">
            <a:avLst/>
          </a:prstGeom>
          <a:noFill/>
          <a:ln>
            <a:solidFill>
              <a:srgbClr val="404040"/>
            </a:solidFill>
          </a:ln>
        </p:spPr>
        <p:txBody>
          <a:bodyPr wrap="square" rtlCol="0">
            <a:spAutoFit/>
          </a:bodyPr>
          <a:lstStyle/>
          <a:p>
            <a:r>
              <a:rPr lang="en-US" sz="2000" b="1" dirty="0">
                <a:solidFill>
                  <a:schemeClr val="accent1"/>
                </a:solidFill>
                <a:latin typeface="Roboto"/>
                <a:cs typeface="Arial" panose="020B0604020202020204" pitchFamily="34" charset="0"/>
              </a:rPr>
              <a:t>The road construction industry is offering you the opportunity of a lifetime - a lifelong career that provides you with great pay, great benefits and steady work! </a:t>
            </a:r>
          </a:p>
          <a:p>
            <a:endParaRPr lang="en-US" sz="1600" b="1" dirty="0">
              <a:cs typeface="Arial" panose="020B0604020202020204" pitchFamily="34" charset="0"/>
            </a:endParaRPr>
          </a:p>
        </p:txBody>
      </p:sp>
    </p:spTree>
    <p:extLst>
      <p:ext uri="{BB962C8B-B14F-4D97-AF65-F5344CB8AC3E}">
        <p14:creationId xmlns:p14="http://schemas.microsoft.com/office/powerpoint/2010/main" val="36376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64936-44FF-4AC1-8A9A-417DF926722E}"/>
              </a:ext>
            </a:extLst>
          </p:cNvPr>
          <p:cNvSpPr>
            <a:spLocks noGrp="1"/>
          </p:cNvSpPr>
          <p:nvPr>
            <p:ph type="title"/>
          </p:nvPr>
        </p:nvSpPr>
        <p:spPr>
          <a:xfrm>
            <a:off x="0" y="5867400"/>
            <a:ext cx="9390505" cy="566738"/>
          </a:xfrm>
        </p:spPr>
        <p:txBody>
          <a:bodyPr>
            <a:noAutofit/>
          </a:bodyPr>
          <a:lstStyle/>
          <a:p>
            <a:r>
              <a:rPr lang="en-US" sz="2800" b="1" dirty="0">
                <a:latin typeface="Roboto" panose="02000000000000000000" pitchFamily="2" charset="0"/>
                <a:ea typeface="Roboto" panose="02000000000000000000" pitchFamily="2" charset="0"/>
                <a:cs typeface="Roboto" panose="02000000000000000000" pitchFamily="2" charset="0"/>
              </a:rPr>
              <a:t>Where are the Jobs in the Highway Construction Industry?</a:t>
            </a:r>
          </a:p>
        </p:txBody>
      </p:sp>
      <p:pic>
        <p:nvPicPr>
          <p:cNvPr id="8" name="Picture Placeholder 7">
            <a:extLst>
              <a:ext uri="{FF2B5EF4-FFF2-40B4-BE49-F238E27FC236}">
                <a16:creationId xmlns:a16="http://schemas.microsoft.com/office/drawing/2014/main" id="{2635E27C-76CA-4B3E-95F8-BE1AC54085F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8446" b="8446"/>
          <a:stretch>
            <a:fillRect/>
          </a:stretch>
        </p:blipFill>
        <p:spPr>
          <a:xfrm>
            <a:off x="134495" y="304800"/>
            <a:ext cx="8875009" cy="5376862"/>
          </a:xfrm>
        </p:spPr>
      </p:pic>
    </p:spTree>
    <p:extLst>
      <p:ext uri="{BB962C8B-B14F-4D97-AF65-F5344CB8AC3E}">
        <p14:creationId xmlns:p14="http://schemas.microsoft.com/office/powerpoint/2010/main" val="2445693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9B8A5A16-7BE9-4AA1-9B5E-00FAFA5C8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55D27F9-7623-4A6E-89FF-87E6C4E0D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6" name="Straight Connector 25">
              <a:extLst>
                <a:ext uri="{FF2B5EF4-FFF2-40B4-BE49-F238E27FC236}">
                  <a16:creationId xmlns:a16="http://schemas.microsoft.com/office/drawing/2014/main" id="{67B7CFC0-1E17-41C5-BF93-16E99B1F89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alpha val="80000"/>
                </a:srgb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8640594F-E37B-4D91-8E95-9DA62A9B9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93C9D004-5359-4937-9D4B-EC8988806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0DE8B4BF-A71A-4324-A033-7886CF70A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5697F627-1058-435C-96D4-98AB552C6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1" name="Straight Connector 30">
              <a:extLst>
                <a:ext uri="{FF2B5EF4-FFF2-40B4-BE49-F238E27FC236}">
                  <a16:creationId xmlns:a16="http://schemas.microsoft.com/office/drawing/2014/main" id="{492EF457-D744-4C61-8670-518EC1D2D5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645924"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32" name="Rectangle 29">
              <a:extLst>
                <a:ext uri="{FF2B5EF4-FFF2-40B4-BE49-F238E27FC236}">
                  <a16:creationId xmlns:a16="http://schemas.microsoft.com/office/drawing/2014/main" id="{49E61018-BC96-47DC-B47F-FFBA96BAD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CA434EC-618C-4787-86BA-1BF47478E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97378863-CDB3-4B0F-A65C-98A1252DD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 Placeholder 5">
            <a:extLst>
              <a:ext uri="{FF2B5EF4-FFF2-40B4-BE49-F238E27FC236}">
                <a16:creationId xmlns:a16="http://schemas.microsoft.com/office/drawing/2014/main" id="{AAA16523-C72C-4FCD-9204-7D79FF993F6A}"/>
              </a:ext>
            </a:extLst>
          </p:cNvPr>
          <p:cNvSpPr>
            <a:spLocks noGrp="1"/>
          </p:cNvSpPr>
          <p:nvPr>
            <p:ph type="body" idx="1"/>
          </p:nvPr>
        </p:nvSpPr>
        <p:spPr>
          <a:xfrm>
            <a:off x="1130300" y="4050833"/>
            <a:ext cx="5825202" cy="1096899"/>
          </a:xfrm>
        </p:spPr>
        <p:txBody>
          <a:bodyPr vert="horz" lIns="91440" tIns="45720" rIns="91440" bIns="45720" rtlCol="0" anchor="t">
            <a:normAutofit/>
          </a:bodyPr>
          <a:lstStyle/>
          <a:p>
            <a:pPr algn="r"/>
            <a:r>
              <a:rPr lang="en-US" sz="1800">
                <a:solidFill>
                  <a:srgbClr val="FFFFFF"/>
                </a:solidFill>
              </a:rPr>
              <a:t>Career Pathways</a:t>
            </a:r>
          </a:p>
        </p:txBody>
      </p:sp>
      <p:sp>
        <p:nvSpPr>
          <p:cNvPr id="5" name="Title 4">
            <a:extLst>
              <a:ext uri="{FF2B5EF4-FFF2-40B4-BE49-F238E27FC236}">
                <a16:creationId xmlns:a16="http://schemas.microsoft.com/office/drawing/2014/main" id="{7B65C99C-C203-49A6-91DB-8EFA991335DF}"/>
              </a:ext>
            </a:extLst>
          </p:cNvPr>
          <p:cNvSpPr>
            <a:spLocks noGrp="1"/>
          </p:cNvSpPr>
          <p:nvPr>
            <p:ph type="title"/>
          </p:nvPr>
        </p:nvSpPr>
        <p:spPr>
          <a:xfrm>
            <a:off x="1130300" y="1267012"/>
            <a:ext cx="5825202" cy="2783824"/>
          </a:xfrm>
        </p:spPr>
        <p:txBody>
          <a:bodyPr vert="horz" lIns="91440" tIns="45720" rIns="91440" bIns="45720" rtlCol="0" anchor="b">
            <a:normAutofit/>
          </a:bodyPr>
          <a:lstStyle/>
          <a:p>
            <a:pPr algn="r"/>
            <a:r>
              <a:rPr lang="en-US" sz="5400">
                <a:solidFill>
                  <a:srgbClr val="FFFFFF"/>
                </a:solidFill>
              </a:rPr>
              <a:t>Module 2</a:t>
            </a:r>
          </a:p>
        </p:txBody>
      </p:sp>
    </p:spTree>
    <p:extLst>
      <p:ext uri="{BB962C8B-B14F-4D97-AF65-F5344CB8AC3E}">
        <p14:creationId xmlns:p14="http://schemas.microsoft.com/office/powerpoint/2010/main" val="4288018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00BD08-126D-4F66-A5C1-099B405C17CE}"/>
              </a:ext>
            </a:extLst>
          </p:cNvPr>
          <p:cNvSpPr>
            <a:spLocks noGrp="1"/>
          </p:cNvSpPr>
          <p:nvPr>
            <p:ph type="title"/>
          </p:nvPr>
        </p:nvSpPr>
        <p:spPr/>
        <p:txBody>
          <a:bodyPr/>
          <a:lstStyle/>
          <a:p>
            <a:r>
              <a:rPr lang="en-US"/>
              <a:t>What Opportunities are Available?</a:t>
            </a:r>
            <a:endParaRPr lang="en-US" dirty="0"/>
          </a:p>
        </p:txBody>
      </p:sp>
      <p:sp>
        <p:nvSpPr>
          <p:cNvPr id="5" name="Content Placeholder 4">
            <a:extLst>
              <a:ext uri="{FF2B5EF4-FFF2-40B4-BE49-F238E27FC236}">
                <a16:creationId xmlns:a16="http://schemas.microsoft.com/office/drawing/2014/main" id="{98E49715-BBE4-4415-871D-915D9A77BC57}"/>
              </a:ext>
            </a:extLst>
          </p:cNvPr>
          <p:cNvSpPr>
            <a:spLocks noGrp="1"/>
          </p:cNvSpPr>
          <p:nvPr>
            <p:ph sz="half" idx="1"/>
          </p:nvPr>
        </p:nvSpPr>
        <p:spPr/>
        <p:txBody>
          <a:bodyPr>
            <a:normAutofit fontScale="92500" lnSpcReduction="10000"/>
          </a:bodyPr>
          <a:lstStyle/>
          <a:p>
            <a:pPr marL="0" indent="0" algn="just">
              <a:buNone/>
            </a:pPr>
            <a:r>
              <a:rPr lang="en-US"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Many jobs in the highway construction industry require minimal training or experience. </a:t>
            </a:r>
            <a:endParaRPr lang="en-US" sz="1800" dirty="0">
              <a:effectLst/>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One example: Flagger</a:t>
            </a:r>
          </a:p>
          <a:p>
            <a:pPr algn="just"/>
            <a:r>
              <a:rPr lang="en-US" sz="1800" dirty="0">
                <a:effectLst/>
                <a:latin typeface="Roboto" panose="02000000000000000000" pitchFamily="2" charset="0"/>
                <a:ea typeface="Roboto" panose="02000000000000000000" pitchFamily="2" charset="0"/>
                <a:cs typeface="Roboto" panose="02000000000000000000" pitchFamily="2" charset="0"/>
              </a:rPr>
              <a:t>Flaggers are typically employed to control the flow of traffic around road construction sites. They erect warning and detour signs, position traffic cones and barricades, and inform the construction crew of any safety hazards.</a:t>
            </a: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0" name="Content Placeholder 9" descr="A picture containing text, outdoor, road, tree&#10;&#10;Description automatically generated">
            <a:extLst>
              <a:ext uri="{FF2B5EF4-FFF2-40B4-BE49-F238E27FC236}">
                <a16:creationId xmlns:a16="http://schemas.microsoft.com/office/drawing/2014/main" id="{C0D9C0FD-807F-426E-B068-5538257E237F}"/>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5364" t="14105" r="42703" b="1"/>
          <a:stretch/>
        </p:blipFill>
        <p:spPr>
          <a:xfrm>
            <a:off x="4038600" y="1529705"/>
            <a:ext cx="2918714" cy="4035675"/>
          </a:xfrm>
          <a:effectLst>
            <a:outerShdw dist="50800" dir="5400000" algn="ctr" rotWithShape="0">
              <a:srgbClr val="000000">
                <a:alpha val="43137"/>
              </a:srgbClr>
            </a:outerShdw>
          </a:effectLst>
        </p:spPr>
      </p:pic>
      <p:pic>
        <p:nvPicPr>
          <p:cNvPr id="14" name="Picture 13" descr="A person holding a sign&#10;&#10;Description automatically generated with low confidence">
            <a:extLst>
              <a:ext uri="{FF2B5EF4-FFF2-40B4-BE49-F238E27FC236}">
                <a16:creationId xmlns:a16="http://schemas.microsoft.com/office/drawing/2014/main" id="{8E37AD2E-E987-42DE-A68F-8B82BB0E7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875905"/>
            <a:ext cx="8336844" cy="4689475"/>
          </a:xfrm>
          <a:prstGeom prst="rect">
            <a:avLst/>
          </a:prstGeom>
        </p:spPr>
      </p:pic>
    </p:spTree>
    <p:extLst>
      <p:ext uri="{BB962C8B-B14F-4D97-AF65-F5344CB8AC3E}">
        <p14:creationId xmlns:p14="http://schemas.microsoft.com/office/powerpoint/2010/main" val="337473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2365-9FAF-4526-9778-E8BE361FDE67}"/>
              </a:ext>
            </a:extLst>
          </p:cNvPr>
          <p:cNvSpPr>
            <a:spLocks noGrp="1"/>
          </p:cNvSpPr>
          <p:nvPr>
            <p:ph type="title"/>
          </p:nvPr>
        </p:nvSpPr>
        <p:spPr>
          <a:xfrm>
            <a:off x="254477" y="304800"/>
            <a:ext cx="7229453" cy="1320800"/>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Sample Job Description: Flagger</a:t>
            </a:r>
          </a:p>
        </p:txBody>
      </p:sp>
      <p:sp>
        <p:nvSpPr>
          <p:cNvPr id="3" name="Content Placeholder 2">
            <a:extLst>
              <a:ext uri="{FF2B5EF4-FFF2-40B4-BE49-F238E27FC236}">
                <a16:creationId xmlns:a16="http://schemas.microsoft.com/office/drawing/2014/main" id="{1D2FF89B-3AB8-47D6-B25F-E3B70231AC69}"/>
              </a:ext>
            </a:extLst>
          </p:cNvPr>
          <p:cNvSpPr>
            <a:spLocks noGrp="1"/>
          </p:cNvSpPr>
          <p:nvPr>
            <p:ph sz="half" idx="1"/>
          </p:nvPr>
        </p:nvSpPr>
        <p:spPr>
          <a:xfrm>
            <a:off x="304800" y="1080294"/>
            <a:ext cx="3088109" cy="5625306"/>
          </a:xfrm>
        </p:spPr>
        <p:txBody>
          <a:bodyPr>
            <a:normAutofit fontScale="47500" lnSpcReduction="20000"/>
          </a:bodyPr>
          <a:lstStyle/>
          <a:p>
            <a:pPr marL="114300" marR="0" indent="0" algn="just">
              <a:lnSpc>
                <a:spcPct val="107000"/>
              </a:lnSpc>
              <a:spcBef>
                <a:spcPts val="0"/>
              </a:spcBef>
              <a:spcAft>
                <a:spcPts val="800"/>
              </a:spcAft>
              <a:buNone/>
            </a:pPr>
            <a:r>
              <a:rPr lang="en-US" sz="2900" b="1" dirty="0">
                <a:effectLst/>
                <a:latin typeface="Roboto" panose="02000000000000000000" pitchFamily="2" charset="0"/>
                <a:ea typeface="Roboto" panose="02000000000000000000" pitchFamily="2" charset="0"/>
                <a:cs typeface="Roboto" panose="02000000000000000000" pitchFamily="2" charset="0"/>
              </a:rPr>
              <a:t>Flagger Responsibilities:</a:t>
            </a:r>
            <a:endParaRPr lang="en-US" sz="29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Using hand signals and direction signs to direct traffic around road construction sites.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Communicating with other flaggers using hand-held radios to direct two-way traffic onto a single lane.</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Informing the construction crew of any traffic issues that may affect their safety.</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Appropriately positioning warning and detour signs around construction sites.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Setting up barricades and traffic cones along construction sites to block off certain areas.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Removing all signs, barricades, and traffic cones upon completion of construction work.</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Assisting the construction crew in the removal of rubble, debris, and hazardous materials.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Recording the license plate numbers of motorists who neglect to obey traffic signs and directions.</a:t>
            </a:r>
          </a:p>
          <a:p>
            <a:endParaRPr lang="en-US" dirty="0"/>
          </a:p>
        </p:txBody>
      </p:sp>
      <p:sp>
        <p:nvSpPr>
          <p:cNvPr id="4" name="Content Placeholder 3">
            <a:extLst>
              <a:ext uri="{FF2B5EF4-FFF2-40B4-BE49-F238E27FC236}">
                <a16:creationId xmlns:a16="http://schemas.microsoft.com/office/drawing/2014/main" id="{BC6D5286-CC2A-4A00-8688-E0E068F2CEBB}"/>
              </a:ext>
            </a:extLst>
          </p:cNvPr>
          <p:cNvSpPr>
            <a:spLocks noGrp="1"/>
          </p:cNvSpPr>
          <p:nvPr>
            <p:ph sz="half" idx="2"/>
          </p:nvPr>
        </p:nvSpPr>
        <p:spPr>
          <a:xfrm>
            <a:off x="3832387" y="1107692"/>
            <a:ext cx="3088110" cy="5902708"/>
          </a:xfrm>
        </p:spPr>
        <p:txBody>
          <a:bodyPr>
            <a:normAutofit fontScale="47500" lnSpcReduction="20000"/>
          </a:bodyPr>
          <a:lstStyle/>
          <a:p>
            <a:pPr marL="114300" marR="0" indent="0" algn="just">
              <a:lnSpc>
                <a:spcPct val="107000"/>
              </a:lnSpc>
              <a:spcBef>
                <a:spcPts val="0"/>
              </a:spcBef>
              <a:spcAft>
                <a:spcPts val="800"/>
              </a:spcAft>
              <a:buNone/>
            </a:pPr>
            <a:r>
              <a:rPr lang="en-US" sz="2900" b="1" dirty="0">
                <a:effectLst/>
                <a:latin typeface="Roboto" panose="02000000000000000000" pitchFamily="2" charset="0"/>
                <a:ea typeface="Roboto" panose="02000000000000000000" pitchFamily="2" charset="0"/>
                <a:cs typeface="Roboto" panose="02000000000000000000" pitchFamily="2" charset="0"/>
              </a:rPr>
              <a:t>Flagger Requirements:</a:t>
            </a:r>
            <a:endParaRPr lang="en-US" sz="29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High school diploma or GED.</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Certification through the American Traffic Safety Services Association (ATSSA).</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Proven experience working as a flagger.</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Sound knowledge of state traffic regulations.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The ability to stand for extended periods.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The ability to work as part of a team.</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The ability to work in harsh weather conditions.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Excellent organizational and problem-solving skills.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Exceptional observation skills.</a:t>
            </a:r>
          </a:p>
          <a:p>
            <a:pPr marL="342900" marR="0" lvl="0" indent="-342900" algn="just">
              <a:lnSpc>
                <a:spcPct val="107000"/>
              </a:lnSpc>
              <a:spcBef>
                <a:spcPts val="0"/>
              </a:spcBef>
              <a:spcAft>
                <a:spcPts val="0"/>
              </a:spcAft>
              <a:buSzPts val="1000"/>
              <a:buFont typeface="Symbol" panose="05050102010706020507" pitchFamily="18" charset="2"/>
              <a:buChar char=""/>
              <a:tabLst>
                <a:tab pos="457200" algn="l"/>
                <a:tab pos="685800" algn="l"/>
              </a:tabLst>
            </a:pPr>
            <a:r>
              <a:rPr lang="en-US" sz="2900" dirty="0">
                <a:effectLst/>
                <a:latin typeface="Roboto" panose="02000000000000000000" pitchFamily="2" charset="0"/>
                <a:ea typeface="Roboto" panose="02000000000000000000" pitchFamily="2" charset="0"/>
                <a:cs typeface="Roboto" panose="02000000000000000000" pitchFamily="2" charset="0"/>
              </a:rPr>
              <a:t>Effective communication skills.</a:t>
            </a:r>
          </a:p>
          <a:p>
            <a:endParaRPr lang="en-US" dirty="0"/>
          </a:p>
        </p:txBody>
      </p:sp>
    </p:spTree>
    <p:extLst>
      <p:ext uri="{BB962C8B-B14F-4D97-AF65-F5344CB8AC3E}">
        <p14:creationId xmlns:p14="http://schemas.microsoft.com/office/powerpoint/2010/main" val="2883311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BA7411-8866-42C0-85F2-7A935F2DF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426"/>
            <a:ext cx="4346574" cy="4346574"/>
          </a:xfrm>
          <a:prstGeom prst="rect">
            <a:avLst/>
          </a:prstGeom>
        </p:spPr>
      </p:pic>
      <p:sp>
        <p:nvSpPr>
          <p:cNvPr id="13" name="Rectangle 12">
            <a:extLst>
              <a:ext uri="{FF2B5EF4-FFF2-40B4-BE49-F238E27FC236}">
                <a16:creationId xmlns:a16="http://schemas.microsoft.com/office/drawing/2014/main" id="{77DDBFA9-5FEE-479F-8B0B-82D62DFC0B45}"/>
              </a:ext>
            </a:extLst>
          </p:cNvPr>
          <p:cNvSpPr/>
          <p:nvPr/>
        </p:nvSpPr>
        <p:spPr>
          <a:xfrm>
            <a:off x="0" y="1806258"/>
            <a:ext cx="5029200" cy="140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204DBF-60B3-4609-9F35-1A6CC66DBA0B}"/>
              </a:ext>
            </a:extLst>
          </p:cNvPr>
          <p:cNvSpPr>
            <a:spLocks noGrp="1"/>
          </p:cNvSpPr>
          <p:nvPr>
            <p:ph type="subTitle" idx="4"/>
          </p:nvPr>
        </p:nvSpPr>
        <p:spPr>
          <a:xfrm>
            <a:off x="460374" y="401004"/>
            <a:ext cx="4111626" cy="1405254"/>
          </a:xfrm>
        </p:spPr>
        <p:txBody>
          <a:bodyPr>
            <a:normAutofit fontScale="25000" lnSpcReduction="20000"/>
          </a:bodyPr>
          <a:lstStyle/>
          <a:p>
            <a:r>
              <a:rPr lang="en-US" sz="8000" cap="all" dirty="0">
                <a:latin typeface="Roboto"/>
                <a:cs typeface="Arial" panose="020B0604020202020204" pitchFamily="34" charset="0"/>
              </a:rPr>
              <a:t>SALARIES AND BENEFITS ARE GENEROUS</a:t>
            </a:r>
          </a:p>
          <a:p>
            <a:pPr lvl="1"/>
            <a:r>
              <a:rPr lang="en-US" sz="8000" dirty="0">
                <a:latin typeface="Roboto"/>
                <a:cs typeface="Arial" panose="020B0604020202020204" pitchFamily="34" charset="0"/>
              </a:rPr>
              <a:t>Pay is above average with good benefits as you progress</a:t>
            </a:r>
          </a:p>
          <a:p>
            <a:pPr lvl="1"/>
            <a:r>
              <a:rPr lang="en-US" sz="8000" dirty="0">
                <a:latin typeface="Roboto"/>
                <a:cs typeface="Arial" panose="020B0604020202020204" pitchFamily="34" charset="0"/>
              </a:rPr>
              <a:t>2019 median pay of $17.31/hour in a variety of jobs</a:t>
            </a:r>
          </a:p>
          <a:p>
            <a:pPr lvl="1"/>
            <a:endParaRPr lang="en-US" sz="1500" dirty="0">
              <a:latin typeface="Arial" panose="020B0604020202020204" pitchFamily="34" charset="0"/>
              <a:cs typeface="Arial" panose="020B0604020202020204" pitchFamily="34" charset="0"/>
            </a:endParaRPr>
          </a:p>
          <a:p>
            <a:pPr lvl="1"/>
            <a:endParaRPr lang="en-US" sz="1500" dirty="0">
              <a:latin typeface="Arial" panose="020B0604020202020204" pitchFamily="34" charset="0"/>
              <a:cs typeface="Arial" panose="020B0604020202020204" pitchFamily="34" charset="0"/>
            </a:endParaRPr>
          </a:p>
          <a:p>
            <a:endParaRPr lang="en-US" dirty="0"/>
          </a:p>
        </p:txBody>
      </p:sp>
      <p:pic>
        <p:nvPicPr>
          <p:cNvPr id="9" name="Picture 8">
            <a:extLst>
              <a:ext uri="{FF2B5EF4-FFF2-40B4-BE49-F238E27FC236}">
                <a16:creationId xmlns:a16="http://schemas.microsoft.com/office/drawing/2014/main" id="{311AF7B1-2ED2-4D7B-8673-87C4FEFA48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5477" y="0"/>
            <a:ext cx="6468533" cy="3638550"/>
          </a:xfrm>
          <a:prstGeom prst="rect">
            <a:avLst/>
          </a:prstGeom>
        </p:spPr>
      </p:pic>
      <p:sp>
        <p:nvSpPr>
          <p:cNvPr id="12" name="TextBox 11">
            <a:extLst>
              <a:ext uri="{FF2B5EF4-FFF2-40B4-BE49-F238E27FC236}">
                <a16:creationId xmlns:a16="http://schemas.microsoft.com/office/drawing/2014/main" id="{A5189C09-A6BF-4030-A30D-55BD72CACA47}"/>
              </a:ext>
            </a:extLst>
          </p:cNvPr>
          <p:cNvSpPr txBox="1"/>
          <p:nvPr/>
        </p:nvSpPr>
        <p:spPr>
          <a:xfrm>
            <a:off x="4885476" y="3981450"/>
            <a:ext cx="4258523" cy="2323713"/>
          </a:xfrm>
          <a:prstGeom prst="rect">
            <a:avLst/>
          </a:prstGeom>
          <a:noFill/>
        </p:spPr>
        <p:txBody>
          <a:bodyPr wrap="square" rtlCol="0">
            <a:spAutoFit/>
          </a:bodyPr>
          <a:lstStyle/>
          <a:p>
            <a:pPr marL="342900" lvl="0" indent="-342900">
              <a:spcBef>
                <a:spcPts val="1000"/>
              </a:spcBef>
              <a:buClr>
                <a:srgbClr val="E48312"/>
              </a:buClr>
              <a:buSzPct val="80000"/>
              <a:buFont typeface="Wingdings 3" charset="2"/>
              <a:buChar char=""/>
            </a:pPr>
            <a:r>
              <a:rPr lang="en-US" sz="2000" cap="all" dirty="0">
                <a:solidFill>
                  <a:srgbClr val="000000"/>
                </a:solidFill>
                <a:latin typeface="Roboto"/>
                <a:cs typeface="Arial" panose="020B0604020202020204" pitchFamily="34" charset="0"/>
              </a:rPr>
              <a:t>IT'S A CAREER, NOT JUST A JOB</a:t>
            </a:r>
          </a:p>
          <a:p>
            <a:pPr marL="742950" lvl="1" indent="-285750">
              <a:spcBef>
                <a:spcPts val="1000"/>
              </a:spcBef>
              <a:buClr>
                <a:srgbClr val="E48312"/>
              </a:buClr>
              <a:buSzPct val="80000"/>
              <a:buFont typeface="Wingdings 3" charset="2"/>
              <a:buChar char=""/>
            </a:pPr>
            <a:r>
              <a:rPr lang="en-US" sz="2000" dirty="0">
                <a:solidFill>
                  <a:srgbClr val="000000">
                    <a:lumMod val="75000"/>
                    <a:lumOff val="25000"/>
                  </a:srgbClr>
                </a:solidFill>
                <a:latin typeface="Roboto"/>
                <a:cs typeface="Arial" panose="020B0604020202020204" pitchFamily="34" charset="0"/>
              </a:rPr>
              <a:t>Work hard, move up, and enjoy the life you want</a:t>
            </a:r>
          </a:p>
          <a:p>
            <a:pPr marL="742950" lvl="1" indent="-285750">
              <a:spcBef>
                <a:spcPts val="1000"/>
              </a:spcBef>
              <a:buClr>
                <a:srgbClr val="E48312"/>
              </a:buClr>
              <a:buSzPct val="80000"/>
              <a:buFont typeface="Wingdings 3" charset="2"/>
              <a:buChar char=""/>
            </a:pPr>
            <a:r>
              <a:rPr lang="en-US" sz="2000" dirty="0">
                <a:solidFill>
                  <a:srgbClr val="000000">
                    <a:lumMod val="75000"/>
                    <a:lumOff val="25000"/>
                  </a:srgbClr>
                </a:solidFill>
                <a:latin typeface="Roboto"/>
                <a:cs typeface="Arial" panose="020B0604020202020204" pitchFamily="34" charset="0"/>
              </a:rPr>
              <a:t>No experience necessary</a:t>
            </a:r>
          </a:p>
          <a:p>
            <a:pPr marL="742950" lvl="1" indent="-285750">
              <a:spcBef>
                <a:spcPts val="1000"/>
              </a:spcBef>
              <a:buClr>
                <a:srgbClr val="E48312"/>
              </a:buClr>
              <a:buSzPct val="80000"/>
              <a:buFont typeface="Wingdings 3" charset="2"/>
              <a:buChar char=""/>
            </a:pPr>
            <a:r>
              <a:rPr lang="en-US" sz="2000" dirty="0">
                <a:solidFill>
                  <a:srgbClr val="000000">
                    <a:lumMod val="75000"/>
                    <a:lumOff val="25000"/>
                  </a:srgbClr>
                </a:solidFill>
                <a:latin typeface="Roboto"/>
                <a:cs typeface="Arial" panose="020B0604020202020204" pitchFamily="34" charset="0"/>
              </a:rPr>
              <a:t>Opportunities to gain skills</a:t>
            </a:r>
            <a:endParaRPr lang="en-US" dirty="0"/>
          </a:p>
        </p:txBody>
      </p:sp>
    </p:spTree>
    <p:extLst>
      <p:ext uri="{BB962C8B-B14F-4D97-AF65-F5344CB8AC3E}">
        <p14:creationId xmlns:p14="http://schemas.microsoft.com/office/powerpoint/2010/main" val="314394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ifting crane">
            <a:extLst>
              <a:ext uri="{FF2B5EF4-FFF2-40B4-BE49-F238E27FC236}">
                <a16:creationId xmlns:a16="http://schemas.microsoft.com/office/drawing/2014/main" id="{FAD93EA1-A34D-43B2-987C-F0B9118B9C06}"/>
              </a:ext>
            </a:extLst>
          </p:cNvPr>
          <p:cNvPicPr>
            <a:picLocks noChangeAspect="1"/>
          </p:cNvPicPr>
          <p:nvPr/>
        </p:nvPicPr>
        <p:blipFill rotWithShape="1">
          <a:blip r:embed="rId3">
            <a:duotone>
              <a:prstClr val="black"/>
              <a:schemeClr val="tx2">
                <a:tint val="45000"/>
                <a:satMod val="400000"/>
              </a:schemeClr>
            </a:duotone>
            <a:alphaModFix amt="40000"/>
          </a:blip>
          <a:srcRect r="1099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C361BE94-C1A0-443D-ADAB-B650A775AACF}"/>
              </a:ext>
            </a:extLst>
          </p:cNvPr>
          <p:cNvSpPr>
            <a:spLocks noGrp="1"/>
          </p:cNvSpPr>
          <p:nvPr>
            <p:ph type="title"/>
          </p:nvPr>
        </p:nvSpPr>
        <p:spPr>
          <a:xfrm>
            <a:off x="508000" y="609600"/>
            <a:ext cx="6447501" cy="1320800"/>
          </a:xfrm>
        </p:spPr>
        <p:txBody>
          <a:bodyPr vert="horz" lIns="91440" tIns="45720" rIns="91440" bIns="45720" rtlCol="0" anchor="t">
            <a:normAutofit/>
          </a:bodyPr>
          <a:lstStyle/>
          <a:p>
            <a:r>
              <a:rPr lang="en-US" sz="3600" b="1" cap="none"/>
              <a:t>Career Opportunities</a:t>
            </a:r>
          </a:p>
        </p:txBody>
      </p:sp>
      <p:sp>
        <p:nvSpPr>
          <p:cNvPr id="6" name="TextBox 5"/>
          <p:cNvSpPr txBox="1"/>
          <p:nvPr/>
        </p:nvSpPr>
        <p:spPr>
          <a:xfrm>
            <a:off x="766099" y="1741026"/>
            <a:ext cx="6447501" cy="3880773"/>
          </a:xfrm>
          <a:prstGeom prst="rect">
            <a:avLst/>
          </a:prstGeom>
        </p:spPr>
        <p:txBody>
          <a:bodyPr vert="horz" lIns="91440" tIns="45720" rIns="91440" bIns="45720" rtlCol="0">
            <a:noAutofit/>
          </a:bodyPr>
          <a:lstStyle/>
          <a:p>
            <a:pPr>
              <a:lnSpc>
                <a:spcPct val="90000"/>
              </a:lnSpc>
              <a:spcBef>
                <a:spcPts val="1000"/>
              </a:spcBef>
              <a:buClr>
                <a:schemeClr val="accent1"/>
              </a:buClr>
              <a:buSzPct val="80000"/>
            </a:pPr>
            <a:r>
              <a:rPr lang="en-US" dirty="0">
                <a:solidFill>
                  <a:srgbClr val="FFFFFF"/>
                </a:solidFill>
              </a:rPr>
              <a:t>Examples of Entry-level positions</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General Laborer</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Flagger</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Parts Runner</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Truck Driver (with or without CDL)</a:t>
            </a:r>
          </a:p>
          <a:p>
            <a:pPr marL="285750" indent="-285750">
              <a:lnSpc>
                <a:spcPct val="90000"/>
              </a:lnSpc>
              <a:spcBef>
                <a:spcPts val="1000"/>
              </a:spcBef>
              <a:buClr>
                <a:schemeClr val="accent1"/>
              </a:buClr>
              <a:buSzPct val="80000"/>
              <a:buFont typeface="Wingdings 3" charset="2"/>
              <a:buChar char=""/>
            </a:pPr>
            <a:endParaRPr lang="en-US" dirty="0">
              <a:solidFill>
                <a:srgbClr val="FFFFFF"/>
              </a:solidFill>
            </a:endParaRPr>
          </a:p>
          <a:p>
            <a:pPr marL="0" marR="0">
              <a:lnSpc>
                <a:spcPct val="90000"/>
              </a:lnSpc>
              <a:spcBef>
                <a:spcPts val="1000"/>
              </a:spcBef>
              <a:buClr>
                <a:schemeClr val="accent1"/>
              </a:buClr>
              <a:buSzPct val="80000"/>
            </a:pPr>
            <a:r>
              <a:rPr lang="en-US" dirty="0">
                <a:solidFill>
                  <a:srgbClr val="FFFFFF"/>
                </a:solidFill>
                <a:effectLst/>
              </a:rPr>
              <a:t>Generally, there are no specific educational requirements for an entry-level position in the highway construction industry. </a:t>
            </a:r>
            <a:r>
              <a:rPr lang="en-US" sz="1800" dirty="0">
                <a:effectLst/>
                <a:latin typeface="Lato" panose="020F0502020204030203" pitchFamily="34" charset="0"/>
                <a:ea typeface="Lato" panose="020F0502020204030203" pitchFamily="34" charset="0"/>
                <a:cs typeface="Lato" panose="020F0502020204030203" pitchFamily="34" charset="0"/>
              </a:rPr>
              <a:t>Employers look for people with skills such as:</a:t>
            </a:r>
            <a:r>
              <a:rPr lang="en-US" dirty="0">
                <a:effectLst/>
              </a:rPr>
              <a:t> </a:t>
            </a:r>
          </a:p>
          <a:p>
            <a:pPr marL="285750" marR="0" lvl="0" indent="-285750">
              <a:lnSpc>
                <a:spcPct val="90000"/>
              </a:lnSpc>
              <a:spcBef>
                <a:spcPts val="1000"/>
              </a:spcBef>
              <a:buClr>
                <a:schemeClr val="accent1"/>
              </a:buClr>
              <a:buSzPct val="80000"/>
              <a:buFont typeface="Wingdings 3" charset="2"/>
              <a:buChar char=""/>
            </a:pPr>
            <a:r>
              <a:rPr lang="en-US" dirty="0">
                <a:solidFill>
                  <a:srgbClr val="FFFFFF"/>
                </a:solidFill>
                <a:effectLst/>
              </a:rPr>
              <a:t>Experience working with tools.</a:t>
            </a:r>
          </a:p>
          <a:p>
            <a:pPr marL="285750" marR="0" lvl="0" indent="-285750">
              <a:lnSpc>
                <a:spcPct val="90000"/>
              </a:lnSpc>
              <a:spcBef>
                <a:spcPts val="1000"/>
              </a:spcBef>
              <a:buClr>
                <a:schemeClr val="accent1"/>
              </a:buClr>
              <a:buSzPct val="80000"/>
              <a:buFont typeface="Wingdings 3" charset="2"/>
              <a:buChar char=""/>
            </a:pPr>
            <a:r>
              <a:rPr lang="en-US" dirty="0">
                <a:solidFill>
                  <a:srgbClr val="FFFFFF"/>
                </a:solidFill>
                <a:effectLst/>
              </a:rPr>
              <a:t>Physically able to do the work. </a:t>
            </a:r>
          </a:p>
          <a:p>
            <a:pPr marL="285750" marR="0" lvl="0" indent="-285750">
              <a:lnSpc>
                <a:spcPct val="90000"/>
              </a:lnSpc>
              <a:spcBef>
                <a:spcPts val="1000"/>
              </a:spcBef>
              <a:buClr>
                <a:schemeClr val="accent1"/>
              </a:buClr>
              <a:buSzPct val="80000"/>
              <a:buFont typeface="Wingdings 3" charset="2"/>
              <a:buChar char=""/>
            </a:pPr>
            <a:r>
              <a:rPr lang="en-US" dirty="0">
                <a:solidFill>
                  <a:srgbClr val="FFFFFF"/>
                </a:solidFill>
                <a:effectLst/>
              </a:rPr>
              <a:t>Heavy lifting may be required.</a:t>
            </a:r>
          </a:p>
        </p:txBody>
      </p:sp>
    </p:spTree>
    <p:extLst>
      <p:ext uri="{BB962C8B-B14F-4D97-AF65-F5344CB8AC3E}">
        <p14:creationId xmlns:p14="http://schemas.microsoft.com/office/powerpoint/2010/main" val="308585894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ifting crane">
            <a:extLst>
              <a:ext uri="{FF2B5EF4-FFF2-40B4-BE49-F238E27FC236}">
                <a16:creationId xmlns:a16="http://schemas.microsoft.com/office/drawing/2014/main" id="{FAD93EA1-A34D-43B2-987C-F0B9118B9C06}"/>
              </a:ext>
            </a:extLst>
          </p:cNvPr>
          <p:cNvPicPr>
            <a:picLocks noChangeAspect="1"/>
          </p:cNvPicPr>
          <p:nvPr/>
        </p:nvPicPr>
        <p:blipFill rotWithShape="1">
          <a:blip r:embed="rId3">
            <a:duotone>
              <a:prstClr val="black"/>
              <a:schemeClr val="tx2">
                <a:tint val="45000"/>
                <a:satMod val="400000"/>
              </a:schemeClr>
            </a:duotone>
            <a:alphaModFix amt="40000"/>
          </a:blip>
          <a:srcRect r="1099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C361BE94-C1A0-443D-ADAB-B650A775AACF}"/>
              </a:ext>
            </a:extLst>
          </p:cNvPr>
          <p:cNvSpPr>
            <a:spLocks noGrp="1"/>
          </p:cNvSpPr>
          <p:nvPr>
            <p:ph type="title"/>
          </p:nvPr>
        </p:nvSpPr>
        <p:spPr>
          <a:xfrm>
            <a:off x="508000" y="609600"/>
            <a:ext cx="6447501" cy="1320800"/>
          </a:xfrm>
        </p:spPr>
        <p:txBody>
          <a:bodyPr vert="horz" lIns="91440" tIns="45720" rIns="91440" bIns="45720" rtlCol="0" anchor="t">
            <a:normAutofit/>
          </a:bodyPr>
          <a:lstStyle/>
          <a:p>
            <a:r>
              <a:rPr lang="en-US" sz="3600" b="1" cap="none"/>
              <a:t>Career Opportunities</a:t>
            </a:r>
          </a:p>
        </p:txBody>
      </p:sp>
      <p:sp>
        <p:nvSpPr>
          <p:cNvPr id="6" name="TextBox 5"/>
          <p:cNvSpPr txBox="1"/>
          <p:nvPr/>
        </p:nvSpPr>
        <p:spPr>
          <a:xfrm>
            <a:off x="766099" y="1741026"/>
            <a:ext cx="6447501" cy="3880773"/>
          </a:xfrm>
          <a:prstGeom prst="rect">
            <a:avLst/>
          </a:prstGeom>
        </p:spPr>
        <p:txBody>
          <a:bodyPr vert="horz" lIns="91440" tIns="45720" rIns="91440" bIns="45720" rtlCol="0">
            <a:noAutofit/>
          </a:bodyPr>
          <a:lstStyle/>
          <a:p>
            <a:pPr>
              <a:spcBef>
                <a:spcPts val="300"/>
              </a:spcBef>
              <a:spcAft>
                <a:spcPts val="300"/>
              </a:spcAft>
            </a:pPr>
            <a:r>
              <a:rPr lang="en-US" dirty="0">
                <a:latin typeface="Roboto"/>
              </a:rPr>
              <a:t>Skilled</a:t>
            </a:r>
            <a:r>
              <a:rPr lang="en-US" sz="1800" dirty="0">
                <a:latin typeface="Roboto"/>
              </a:rPr>
              <a:t> positions - examples</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Welder</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Heavy Equipment Operator, Crane Operator</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Concrete Finisher</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Apprenticeships</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Foreman</a:t>
            </a:r>
          </a:p>
          <a:p>
            <a:pPr marL="285750" indent="-285750">
              <a:lnSpc>
                <a:spcPct val="90000"/>
              </a:lnSpc>
              <a:spcBef>
                <a:spcPts val="1000"/>
              </a:spcBef>
              <a:buClr>
                <a:schemeClr val="accent1"/>
              </a:buClr>
              <a:buSzPct val="80000"/>
              <a:buFont typeface="Wingdings 3" charset="2"/>
              <a:buChar char=""/>
            </a:pPr>
            <a:r>
              <a:rPr lang="en-US" dirty="0">
                <a:solidFill>
                  <a:srgbClr val="FFFFFF"/>
                </a:solidFill>
              </a:rPr>
              <a:t>Truck Driver (with CDL)</a:t>
            </a:r>
          </a:p>
          <a:p>
            <a:pPr marL="742950" lvl="1" indent="-285750">
              <a:lnSpc>
                <a:spcPct val="90000"/>
              </a:lnSpc>
              <a:spcBef>
                <a:spcPts val="1000"/>
              </a:spcBef>
              <a:buClr>
                <a:schemeClr val="accent1"/>
              </a:buClr>
              <a:buSzPct val="80000"/>
              <a:buFont typeface="Wingdings 3" charset="2"/>
              <a:buChar char=""/>
            </a:pPr>
            <a:r>
              <a:rPr lang="en-US" dirty="0">
                <a:solidFill>
                  <a:srgbClr val="FFFFFF"/>
                </a:solidFill>
              </a:rPr>
              <a:t>Specialized Vehicle Drivers/Operators</a:t>
            </a:r>
          </a:p>
          <a:p>
            <a:pPr>
              <a:lnSpc>
                <a:spcPct val="90000"/>
              </a:lnSpc>
              <a:spcBef>
                <a:spcPts val="1000"/>
              </a:spcBef>
              <a:buClr>
                <a:schemeClr val="accent1"/>
              </a:buClr>
              <a:buSzPct val="80000"/>
            </a:pPr>
            <a:endParaRPr lang="en-US" dirty="0">
              <a:solidFill>
                <a:srgbClr val="FFFFFF"/>
              </a:solidFill>
            </a:endParaRPr>
          </a:p>
        </p:txBody>
      </p:sp>
    </p:spTree>
    <p:extLst>
      <p:ext uri="{BB962C8B-B14F-4D97-AF65-F5344CB8AC3E}">
        <p14:creationId xmlns:p14="http://schemas.microsoft.com/office/powerpoint/2010/main" val="310316568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FB2172-0E84-43BF-A0B7-1B393365A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68689"/>
            <a:ext cx="4065311" cy="4065311"/>
          </a:xfrm>
          <a:prstGeom prst="rect">
            <a:avLst/>
          </a:prstGeom>
        </p:spPr>
      </p:pic>
      <p:sp>
        <p:nvSpPr>
          <p:cNvPr id="2" name="Title 1">
            <a:extLst>
              <a:ext uri="{FF2B5EF4-FFF2-40B4-BE49-F238E27FC236}">
                <a16:creationId xmlns:a16="http://schemas.microsoft.com/office/drawing/2014/main" id="{FEE06334-2EEC-4631-8E85-2E8DE8C60436}"/>
              </a:ext>
            </a:extLst>
          </p:cNvPr>
          <p:cNvSpPr>
            <a:spLocks noGrp="1"/>
          </p:cNvSpPr>
          <p:nvPr>
            <p:ph type="ctrTitle"/>
          </p:nvPr>
        </p:nvSpPr>
        <p:spPr>
          <a:xfrm>
            <a:off x="457200" y="637859"/>
            <a:ext cx="7729219" cy="696594"/>
          </a:xfrm>
        </p:spPr>
        <p:txBody>
          <a:bodyPr>
            <a:normAutofit/>
          </a:bodyPr>
          <a:lstStyle/>
          <a:p>
            <a:r>
              <a:rPr lang="en-US" dirty="0">
                <a:latin typeface="Roboto"/>
              </a:rPr>
              <a:t>Average </a:t>
            </a:r>
            <a:r>
              <a:rPr lang="en-US" cap="none" dirty="0">
                <a:latin typeface="Roboto"/>
              </a:rPr>
              <a:t>Salary Information</a:t>
            </a:r>
          </a:p>
        </p:txBody>
      </p:sp>
      <p:sp>
        <p:nvSpPr>
          <p:cNvPr id="3" name="TextBox 2">
            <a:extLst>
              <a:ext uri="{FF2B5EF4-FFF2-40B4-BE49-F238E27FC236}">
                <a16:creationId xmlns:a16="http://schemas.microsoft.com/office/drawing/2014/main" id="{F5E961D2-984E-4DAB-A1A9-F9C873E4C84E}"/>
              </a:ext>
            </a:extLst>
          </p:cNvPr>
          <p:cNvSpPr txBox="1"/>
          <p:nvPr/>
        </p:nvSpPr>
        <p:spPr>
          <a:xfrm>
            <a:off x="381000" y="1334453"/>
            <a:ext cx="4267200" cy="4247317"/>
          </a:xfrm>
          <a:prstGeom prst="rect">
            <a:avLst/>
          </a:prstGeom>
          <a:noFill/>
        </p:spPr>
        <p:txBody>
          <a:bodyPr wrap="square" rtlCol="0">
            <a:spAutoFit/>
          </a:bodyPr>
          <a:lstStyle/>
          <a:p>
            <a:r>
              <a:rPr lang="en-US" b="1" dirty="0">
                <a:latin typeface="Roboto"/>
              </a:rPr>
              <a:t>Welder</a:t>
            </a:r>
          </a:p>
          <a:p>
            <a:pPr marL="285750" indent="-285750">
              <a:buFont typeface="Arial" panose="020B0604020202020204" pitchFamily="34" charset="0"/>
              <a:buChar char="•"/>
            </a:pPr>
            <a:r>
              <a:rPr lang="en-US" dirty="0">
                <a:latin typeface="Roboto"/>
              </a:rPr>
              <a:t>Median Salary 2019 $42,290</a:t>
            </a:r>
          </a:p>
          <a:p>
            <a:pPr marL="285750" indent="-285750">
              <a:buFont typeface="Arial" panose="020B0604020202020204" pitchFamily="34" charset="0"/>
              <a:buChar char="•"/>
            </a:pPr>
            <a:endParaRPr lang="en-US" dirty="0">
              <a:latin typeface="Roboto"/>
            </a:endParaRPr>
          </a:p>
          <a:p>
            <a:r>
              <a:rPr lang="en-US" b="1" dirty="0">
                <a:latin typeface="Roboto"/>
              </a:rPr>
              <a:t>Heavy Equipment Operator</a:t>
            </a:r>
          </a:p>
          <a:p>
            <a:pPr marL="285750" indent="-285750">
              <a:buFont typeface="Arial" panose="020B0604020202020204" pitchFamily="34" charset="0"/>
              <a:buChar char="•"/>
            </a:pPr>
            <a:r>
              <a:rPr lang="en-US" dirty="0">
                <a:latin typeface="Roboto"/>
              </a:rPr>
              <a:t>Average Salary 2021 - $56,680</a:t>
            </a:r>
          </a:p>
          <a:p>
            <a:pPr marL="285750" indent="-285750">
              <a:buFont typeface="Arial" panose="020B0604020202020204" pitchFamily="34" charset="0"/>
              <a:buChar char="•"/>
            </a:pPr>
            <a:endParaRPr lang="en-US" dirty="0">
              <a:latin typeface="Roboto"/>
            </a:endParaRPr>
          </a:p>
          <a:p>
            <a:r>
              <a:rPr lang="en-US" b="1" dirty="0">
                <a:latin typeface="Roboto"/>
              </a:rPr>
              <a:t>Carpenter</a:t>
            </a:r>
          </a:p>
          <a:p>
            <a:pPr marL="285750" indent="-285750">
              <a:buFont typeface="Arial" panose="020B0604020202020204" pitchFamily="34" charset="0"/>
              <a:buChar char="•"/>
            </a:pPr>
            <a:r>
              <a:rPr lang="en-US" dirty="0">
                <a:latin typeface="Roboto"/>
              </a:rPr>
              <a:t>Average Salary - $45,170</a:t>
            </a:r>
          </a:p>
          <a:p>
            <a:pPr marL="285750" indent="-285750">
              <a:buFont typeface="Arial" panose="020B0604020202020204" pitchFamily="34" charset="0"/>
              <a:buChar char="•"/>
            </a:pPr>
            <a:endParaRPr lang="en-US" dirty="0">
              <a:latin typeface="Roboto"/>
            </a:endParaRPr>
          </a:p>
          <a:p>
            <a:r>
              <a:rPr lang="en-US" b="1" dirty="0">
                <a:latin typeface="Roboto"/>
              </a:rPr>
              <a:t>Cement Mason/Concrete Finisher</a:t>
            </a:r>
          </a:p>
          <a:p>
            <a:pPr marL="285750" indent="-285750">
              <a:buFont typeface="Arial" panose="020B0604020202020204" pitchFamily="34" charset="0"/>
              <a:buChar char="•"/>
            </a:pPr>
            <a:r>
              <a:rPr lang="en-US" dirty="0">
                <a:latin typeface="Roboto"/>
              </a:rPr>
              <a:t>Average Salary - $20.86/hour</a:t>
            </a:r>
          </a:p>
          <a:p>
            <a:pPr marL="285750" indent="-285750">
              <a:buFont typeface="Arial" panose="020B0604020202020204" pitchFamily="34" charset="0"/>
              <a:buChar char="•"/>
            </a:pPr>
            <a:endParaRPr lang="en-US" b="1" dirty="0">
              <a:latin typeface="Roboto"/>
            </a:endParaRPr>
          </a:p>
          <a:p>
            <a:r>
              <a:rPr lang="en-US" b="1" dirty="0">
                <a:latin typeface="Roboto"/>
              </a:rPr>
              <a:t>Foreman</a:t>
            </a:r>
          </a:p>
          <a:p>
            <a:pPr marL="285750" indent="-285750">
              <a:buFont typeface="Arial" panose="020B0604020202020204" pitchFamily="34" charset="0"/>
              <a:buChar char="•"/>
            </a:pPr>
            <a:r>
              <a:rPr lang="en-US" dirty="0">
                <a:latin typeface="Roboto"/>
              </a:rPr>
              <a:t>Average Salary - $52,475 to $73,956</a:t>
            </a:r>
          </a:p>
          <a:p>
            <a:endParaRPr lang="en-US" dirty="0">
              <a:latin typeface="Roboto"/>
            </a:endParaRPr>
          </a:p>
        </p:txBody>
      </p:sp>
      <p:sp>
        <p:nvSpPr>
          <p:cNvPr id="10" name="TextBox 9">
            <a:extLst>
              <a:ext uri="{FF2B5EF4-FFF2-40B4-BE49-F238E27FC236}">
                <a16:creationId xmlns:a16="http://schemas.microsoft.com/office/drawing/2014/main" id="{9D4A061F-7641-4C62-BF7A-9C0A840B20F1}"/>
              </a:ext>
            </a:extLst>
          </p:cNvPr>
          <p:cNvSpPr txBox="1"/>
          <p:nvPr/>
        </p:nvSpPr>
        <p:spPr>
          <a:xfrm>
            <a:off x="457200" y="5468034"/>
            <a:ext cx="8534400" cy="646331"/>
          </a:xfrm>
          <a:prstGeom prst="rect">
            <a:avLst/>
          </a:prstGeom>
          <a:noFill/>
        </p:spPr>
        <p:txBody>
          <a:bodyPr wrap="square" rtlCol="0">
            <a:spAutoFit/>
          </a:bodyPr>
          <a:lstStyle/>
          <a:p>
            <a:pPr lvl="0"/>
            <a:r>
              <a:rPr lang="en-US" dirty="0">
                <a:solidFill>
                  <a:srgbClr val="000000"/>
                </a:solidFill>
                <a:latin typeface="Roboto"/>
              </a:rPr>
              <a:t>Most companies offer benefits for employees and returning employees – Health insurance, PTO &amp; 401ks are typical.</a:t>
            </a:r>
          </a:p>
        </p:txBody>
      </p:sp>
    </p:spTree>
    <p:extLst>
      <p:ext uri="{BB962C8B-B14F-4D97-AF65-F5344CB8AC3E}">
        <p14:creationId xmlns:p14="http://schemas.microsoft.com/office/powerpoint/2010/main" val="572552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EC04C-7D70-4D5D-92D9-A65B6320AEF4}"/>
              </a:ext>
            </a:extLst>
          </p:cNvPr>
          <p:cNvSpPr>
            <a:spLocks noGrp="1"/>
          </p:cNvSpPr>
          <p:nvPr>
            <p:ph type="title"/>
          </p:nvPr>
        </p:nvSpPr>
        <p:spPr>
          <a:xfrm>
            <a:off x="782962" y="1179151"/>
            <a:ext cx="2475485" cy="4463889"/>
          </a:xfrm>
        </p:spPr>
        <p:txBody>
          <a:bodyPr anchor="ctr">
            <a:normAutofit/>
          </a:bodyPr>
          <a:lstStyle/>
          <a:p>
            <a:r>
              <a:rPr lang="en-US" sz="2800">
                <a:latin typeface="Roboto"/>
              </a:rPr>
              <a:t>Training Opportunities</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336549"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2502"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E7BE1D-401A-44B0-AEF5-C8571B676322}"/>
              </a:ext>
            </a:extLst>
          </p:cNvPr>
          <p:cNvSpPr>
            <a:spLocks noGrp="1"/>
          </p:cNvSpPr>
          <p:nvPr>
            <p:ph idx="1"/>
          </p:nvPr>
        </p:nvSpPr>
        <p:spPr>
          <a:xfrm>
            <a:off x="3726558" y="1004143"/>
            <a:ext cx="4755762" cy="4603900"/>
          </a:xfrm>
        </p:spPr>
        <p:txBody>
          <a:bodyPr anchor="ctr">
            <a:normAutofit/>
          </a:bodyPr>
          <a:lstStyle/>
          <a:p>
            <a:pPr>
              <a:lnSpc>
                <a:spcPct val="90000"/>
              </a:lnSpc>
            </a:pPr>
            <a:r>
              <a:rPr lang="en-US" sz="1700" dirty="0">
                <a:latin typeface="Roboto"/>
              </a:rPr>
              <a:t>Youth Apprenticeship Programs</a:t>
            </a:r>
          </a:p>
          <a:p>
            <a:pPr>
              <a:lnSpc>
                <a:spcPct val="90000"/>
              </a:lnSpc>
            </a:pPr>
            <a:r>
              <a:rPr lang="en-US" sz="1700" dirty="0">
                <a:latin typeface="Roboto"/>
              </a:rPr>
              <a:t>Adult Apprenticeship Programs</a:t>
            </a:r>
          </a:p>
          <a:p>
            <a:pPr>
              <a:lnSpc>
                <a:spcPct val="90000"/>
              </a:lnSpc>
            </a:pPr>
            <a:r>
              <a:rPr lang="en-US" sz="1700" dirty="0">
                <a:latin typeface="Roboto"/>
              </a:rPr>
              <a:t>On-the-Job Training</a:t>
            </a:r>
          </a:p>
          <a:p>
            <a:pPr>
              <a:lnSpc>
                <a:spcPct val="90000"/>
              </a:lnSpc>
            </a:pPr>
            <a:r>
              <a:rPr lang="en-US" sz="1700" dirty="0">
                <a:latin typeface="Roboto"/>
              </a:rPr>
              <a:t>CDL – Commercial Drivers License</a:t>
            </a:r>
          </a:p>
          <a:p>
            <a:pPr lvl="1">
              <a:lnSpc>
                <a:spcPct val="90000"/>
              </a:lnSpc>
            </a:pPr>
            <a:r>
              <a:rPr lang="en-US" sz="1700" dirty="0">
                <a:latin typeface="Roboto"/>
              </a:rPr>
              <a:t>There is a high demand for people willing and able to have a CDL</a:t>
            </a:r>
          </a:p>
          <a:p>
            <a:pPr>
              <a:lnSpc>
                <a:spcPct val="90000"/>
              </a:lnSpc>
            </a:pPr>
            <a:r>
              <a:rPr lang="en-US" sz="1700" dirty="0">
                <a:latin typeface="Roboto"/>
              </a:rPr>
              <a:t>Certificate Programs</a:t>
            </a:r>
          </a:p>
          <a:p>
            <a:pPr>
              <a:lnSpc>
                <a:spcPct val="90000"/>
              </a:lnSpc>
            </a:pPr>
            <a:r>
              <a:rPr lang="en-US" sz="1700" dirty="0">
                <a:latin typeface="Roboto"/>
              </a:rPr>
              <a:t>Technical College Degree</a:t>
            </a:r>
          </a:p>
          <a:p>
            <a:pPr>
              <a:lnSpc>
                <a:spcPct val="90000"/>
              </a:lnSpc>
            </a:pPr>
            <a:r>
              <a:rPr lang="en-US" sz="1700" dirty="0">
                <a:latin typeface="Roboto"/>
              </a:rPr>
              <a:t>College Degree</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523104" y="0"/>
            <a:ext cx="631947"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2">
            <a:extLst>
              <a:ext uri="{FF2B5EF4-FFF2-40B4-BE49-F238E27FC236}">
                <a16:creationId xmlns:a16="http://schemas.microsoft.com/office/drawing/2014/main" id="{85FAD5EF-904D-410E-BF7A-ADB932114EBA}"/>
              </a:ext>
            </a:extLst>
          </p:cNvPr>
          <p:cNvSpPr txBox="1">
            <a:spLocks/>
          </p:cNvSpPr>
          <p:nvPr/>
        </p:nvSpPr>
        <p:spPr>
          <a:xfrm>
            <a:off x="1785211" y="5474131"/>
            <a:ext cx="7085401" cy="1251100"/>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buFont typeface="Wingdings 3" charset="2"/>
              <a:buNone/>
            </a:pPr>
            <a:r>
              <a:rPr lang="en-US" sz="1700" dirty="0">
                <a:latin typeface="Roboto"/>
              </a:rPr>
              <a:t>Scholarships are available for students pursuing an education in the construction industry.</a:t>
            </a:r>
          </a:p>
        </p:txBody>
      </p:sp>
    </p:spTree>
    <p:extLst>
      <p:ext uri="{BB962C8B-B14F-4D97-AF65-F5344CB8AC3E}">
        <p14:creationId xmlns:p14="http://schemas.microsoft.com/office/powerpoint/2010/main" val="129589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93A8EC-8530-48B7-A36B-1A4C8A3BFB6D}"/>
              </a:ext>
            </a:extLst>
          </p:cNvPr>
          <p:cNvSpPr>
            <a:spLocks noGrp="1"/>
          </p:cNvSpPr>
          <p:nvPr>
            <p:ph type="title"/>
          </p:nvPr>
        </p:nvSpPr>
        <p:spPr>
          <a:xfrm>
            <a:off x="630956" y="116301"/>
            <a:ext cx="6787897" cy="1188720"/>
          </a:xfrm>
        </p:spPr>
        <p:txBody>
          <a:bodyPr vert="horz" lIns="182880" tIns="182880" rIns="182880" bIns="182880" rtlCol="0" anchor="ctr">
            <a:normAutofit/>
          </a:bodyPr>
          <a:lstStyle/>
          <a:p>
            <a:r>
              <a:rPr lang="en-US" sz="3200" b="1" cap="none" dirty="0">
                <a:solidFill>
                  <a:schemeClr val="tx1"/>
                </a:solidFill>
                <a:latin typeface="Roboto" panose="02000000000000000000" pitchFamily="2" charset="0"/>
                <a:ea typeface="Roboto" panose="02000000000000000000" pitchFamily="2" charset="0"/>
                <a:cs typeface="Roboto" panose="02000000000000000000" pitchFamily="2" charset="0"/>
              </a:rPr>
              <a:t>Highway Construction industry</a:t>
            </a:r>
            <a:endParaRPr lang="en-US" sz="3200" b="1" i="0" cap="non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0" name="Picture 2">
            <a:extLst>
              <a:ext uri="{FF2B5EF4-FFF2-40B4-BE49-F238E27FC236}">
                <a16:creationId xmlns:a16="http://schemas.microsoft.com/office/drawing/2014/main" id="{D493975B-50EB-47C5-8BAE-25BBA20BA0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86"/>
          <a:stretch/>
        </p:blipFill>
        <p:spPr bwMode="auto">
          <a:xfrm>
            <a:off x="4655336" y="1905000"/>
            <a:ext cx="2548643" cy="26192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F4C4E3-A586-463A-B4F2-65E3945CD14C}"/>
              </a:ext>
            </a:extLst>
          </p:cNvPr>
          <p:cNvSpPr txBox="1"/>
          <p:nvPr/>
        </p:nvSpPr>
        <p:spPr>
          <a:xfrm>
            <a:off x="632943" y="1767006"/>
            <a:ext cx="3391961" cy="3323987"/>
          </a:xfrm>
          <a:prstGeom prst="rect">
            <a:avLst/>
          </a:prstGeom>
          <a:noFill/>
        </p:spPr>
        <p:txBody>
          <a:bodyPr wrap="square" rtlCol="0">
            <a:spAutoFit/>
          </a:bodyPr>
          <a:lstStyle/>
          <a:p>
            <a:pPr algn="ctr"/>
            <a:r>
              <a:rPr lang="en-US" sz="2400" dirty="0">
                <a:latin typeface="Roboto"/>
              </a:rPr>
              <a:t>We are excited to share with you today an overview of the career opportunities available in the construction industry and the high demand for workers like you!</a:t>
            </a:r>
          </a:p>
          <a:p>
            <a:endParaRPr lang="en-US" dirty="0"/>
          </a:p>
        </p:txBody>
      </p:sp>
      <p:sp>
        <p:nvSpPr>
          <p:cNvPr id="5" name="TextBox 4">
            <a:extLst>
              <a:ext uri="{FF2B5EF4-FFF2-40B4-BE49-F238E27FC236}">
                <a16:creationId xmlns:a16="http://schemas.microsoft.com/office/drawing/2014/main" id="{59D67B13-BF8D-43AE-9E6D-C48CBA182A7B}"/>
              </a:ext>
            </a:extLst>
          </p:cNvPr>
          <p:cNvSpPr txBox="1"/>
          <p:nvPr/>
        </p:nvSpPr>
        <p:spPr>
          <a:xfrm>
            <a:off x="381000" y="5552978"/>
            <a:ext cx="4800600" cy="677108"/>
          </a:xfrm>
          <a:prstGeom prst="rect">
            <a:avLst/>
          </a:prstGeom>
          <a:noFill/>
        </p:spPr>
        <p:txBody>
          <a:bodyPr wrap="square" rtlCol="0">
            <a:spAutoFit/>
          </a:bodyPr>
          <a:lstStyle/>
          <a:p>
            <a:pPr algn="ctr"/>
            <a:r>
              <a:rPr lang="en-US" sz="2000" b="1" dirty="0">
                <a:latin typeface="Roboto"/>
              </a:rPr>
              <a:t>Thank you for joining us today.  </a:t>
            </a:r>
          </a:p>
          <a:p>
            <a:endParaRPr lang="en-US" dirty="0"/>
          </a:p>
        </p:txBody>
      </p:sp>
    </p:spTree>
    <p:extLst>
      <p:ext uri="{BB962C8B-B14F-4D97-AF65-F5344CB8AC3E}">
        <p14:creationId xmlns:p14="http://schemas.microsoft.com/office/powerpoint/2010/main" val="1633778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64D75D6-6D26-45F4-A3B7-3B72C40A7010}"/>
              </a:ext>
            </a:extLst>
          </p:cNvPr>
          <p:cNvSpPr/>
          <p:nvPr/>
        </p:nvSpPr>
        <p:spPr>
          <a:xfrm>
            <a:off x="434589" y="1491447"/>
            <a:ext cx="7871211" cy="70866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3EA1BD1-8078-45CF-8F48-D6B4E1C3CC8E}"/>
              </a:ext>
            </a:extLst>
          </p:cNvPr>
          <p:cNvSpPr/>
          <p:nvPr/>
        </p:nvSpPr>
        <p:spPr>
          <a:xfrm>
            <a:off x="434589" y="2464395"/>
            <a:ext cx="8002325" cy="9613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6" name="Picture 2" descr="Image result for south dakota highway construction">
            <a:extLst>
              <a:ext uri="{FF2B5EF4-FFF2-40B4-BE49-F238E27FC236}">
                <a16:creationId xmlns:a16="http://schemas.microsoft.com/office/drawing/2014/main" id="{2D9FB887-1981-4862-9CE7-7846494D3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61591"/>
            <a:ext cx="9144000" cy="41378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39350" y="291892"/>
            <a:ext cx="7729219" cy="696594"/>
          </a:xfrm>
        </p:spPr>
        <p:txBody>
          <a:bodyPr>
            <a:normAutofit/>
          </a:bodyPr>
          <a:lstStyle/>
          <a:p>
            <a:pPr algn="l"/>
            <a:r>
              <a:rPr lang="en-US" sz="2800" dirty="0">
                <a:ln w="0"/>
                <a:effectLst>
                  <a:outerShdw blurRad="38100" dist="19050" dir="2700000" algn="tl" rotWithShape="0">
                    <a:schemeClr val="dk1">
                      <a:alpha val="40000"/>
                    </a:schemeClr>
                  </a:outerShdw>
                </a:effectLst>
                <a:latin typeface="Roboto"/>
              </a:rPr>
              <a:t>Do you have what it takes?</a:t>
            </a:r>
          </a:p>
        </p:txBody>
      </p:sp>
      <p:sp>
        <p:nvSpPr>
          <p:cNvPr id="3" name="Content Placeholder 2"/>
          <p:cNvSpPr>
            <a:spLocks noGrp="1"/>
          </p:cNvSpPr>
          <p:nvPr>
            <p:ph type="subTitle" idx="4"/>
          </p:nvPr>
        </p:nvSpPr>
        <p:spPr>
          <a:xfrm>
            <a:off x="434589" y="794853"/>
            <a:ext cx="7738744" cy="1405254"/>
          </a:xfrm>
        </p:spPr>
        <p:txBody>
          <a:bodyPr>
            <a:normAutofit/>
          </a:bodyPr>
          <a:lstStyle/>
          <a:p>
            <a:pPr marL="0" indent="0">
              <a:buNone/>
            </a:pPr>
            <a:r>
              <a:rPr lang="en-US" sz="2000" dirty="0">
                <a:latin typeface="Roboto"/>
              </a:rPr>
              <a:t>Generally, there are no specific educational requirements for an entry-level position in the highway construction industry.</a:t>
            </a:r>
          </a:p>
          <a:p>
            <a:endParaRPr lang="en-US" dirty="0"/>
          </a:p>
        </p:txBody>
      </p:sp>
      <p:sp>
        <p:nvSpPr>
          <p:cNvPr id="4" name="TextBox 3">
            <a:extLst>
              <a:ext uri="{FF2B5EF4-FFF2-40B4-BE49-F238E27FC236}">
                <a16:creationId xmlns:a16="http://schemas.microsoft.com/office/drawing/2014/main" id="{616CF182-85E7-4EEC-BC22-9965E2CCA645}"/>
              </a:ext>
            </a:extLst>
          </p:cNvPr>
          <p:cNvSpPr txBox="1"/>
          <p:nvPr/>
        </p:nvSpPr>
        <p:spPr>
          <a:xfrm>
            <a:off x="503500" y="1519056"/>
            <a:ext cx="7738745" cy="2215991"/>
          </a:xfrm>
          <a:prstGeom prst="rect">
            <a:avLst/>
          </a:prstGeom>
          <a:noFill/>
        </p:spPr>
        <p:txBody>
          <a:bodyPr wrap="square" rtlCol="0">
            <a:spAutoFit/>
          </a:bodyPr>
          <a:lstStyle/>
          <a:p>
            <a:r>
              <a:rPr lang="en-US" sz="2000" dirty="0">
                <a:latin typeface="Roboto"/>
              </a:rPr>
              <a:t>You should be comfortable working with tools and be physically able to do the work; some heavy lifting may be required. </a:t>
            </a:r>
          </a:p>
          <a:p>
            <a:endParaRPr lang="en-US" sz="2000" dirty="0">
              <a:latin typeface="Roboto"/>
            </a:endParaRPr>
          </a:p>
          <a:p>
            <a:r>
              <a:rPr lang="en-US" sz="2000" dirty="0">
                <a:latin typeface="Roboto"/>
              </a:rPr>
              <a:t>Many opportunities are available from office support to pilot car drivers to hands on laborer. Become familiar with the type of work you are most interested in.</a:t>
            </a:r>
          </a:p>
          <a:p>
            <a:endParaRPr lang="en-US" dirty="0"/>
          </a:p>
        </p:txBody>
      </p:sp>
    </p:spTree>
    <p:extLst>
      <p:ext uri="{BB962C8B-B14F-4D97-AF65-F5344CB8AC3E}">
        <p14:creationId xmlns:p14="http://schemas.microsoft.com/office/powerpoint/2010/main" val="2364435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9B8A5A16-7BE9-4AA1-9B5E-00FAFA5C8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55D27F9-7623-4A6E-89FF-87E6C4E0D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67B7CFC0-1E17-41C5-BF93-16E99B1F89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640594F-E37B-4D91-8E95-9DA62A9B9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93C9D004-5359-4937-9D4B-EC8988806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DE8B4BF-A71A-4324-A033-7886CF70A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5697F627-1058-435C-96D4-98AB552C6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29">
              <a:extLst>
                <a:ext uri="{FF2B5EF4-FFF2-40B4-BE49-F238E27FC236}">
                  <a16:creationId xmlns:a16="http://schemas.microsoft.com/office/drawing/2014/main" id="{492EF457-D744-4C61-8670-518EC1D2D5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645924"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31" name="Rectangle 29">
              <a:extLst>
                <a:ext uri="{FF2B5EF4-FFF2-40B4-BE49-F238E27FC236}">
                  <a16:creationId xmlns:a16="http://schemas.microsoft.com/office/drawing/2014/main" id="{49E61018-BC96-47DC-B47F-FFBA96BAD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CA434EC-618C-4787-86BA-1BF47478E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97378863-CDB3-4B0F-A65C-98A1252DD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ext Placeholder 4">
            <a:extLst>
              <a:ext uri="{FF2B5EF4-FFF2-40B4-BE49-F238E27FC236}">
                <a16:creationId xmlns:a16="http://schemas.microsoft.com/office/drawing/2014/main" id="{8D40FCF0-0D46-4CE6-85A8-11515E55C149}"/>
              </a:ext>
            </a:extLst>
          </p:cNvPr>
          <p:cNvSpPr>
            <a:spLocks noGrp="1"/>
          </p:cNvSpPr>
          <p:nvPr>
            <p:ph type="body" idx="1"/>
          </p:nvPr>
        </p:nvSpPr>
        <p:spPr>
          <a:xfrm>
            <a:off x="1130300" y="4050833"/>
            <a:ext cx="5825202" cy="1096899"/>
          </a:xfrm>
        </p:spPr>
        <p:txBody>
          <a:bodyPr vert="horz" lIns="91440" tIns="45720" rIns="91440" bIns="45720" rtlCol="0" anchor="t">
            <a:normAutofit/>
          </a:bodyPr>
          <a:lstStyle/>
          <a:p>
            <a:pPr algn="r"/>
            <a:r>
              <a:rPr lang="en-US" sz="1800">
                <a:solidFill>
                  <a:srgbClr val="FFFFFF"/>
                </a:solidFill>
              </a:rPr>
              <a:t>Placement</a:t>
            </a:r>
          </a:p>
        </p:txBody>
      </p:sp>
      <p:sp>
        <p:nvSpPr>
          <p:cNvPr id="4" name="Title 3">
            <a:extLst>
              <a:ext uri="{FF2B5EF4-FFF2-40B4-BE49-F238E27FC236}">
                <a16:creationId xmlns:a16="http://schemas.microsoft.com/office/drawing/2014/main" id="{12A926C8-DB47-4E45-BF53-2DDED997556F}"/>
              </a:ext>
            </a:extLst>
          </p:cNvPr>
          <p:cNvSpPr>
            <a:spLocks noGrp="1"/>
          </p:cNvSpPr>
          <p:nvPr>
            <p:ph type="title"/>
          </p:nvPr>
        </p:nvSpPr>
        <p:spPr>
          <a:xfrm>
            <a:off x="1130300" y="1267012"/>
            <a:ext cx="5825202" cy="2783824"/>
          </a:xfrm>
        </p:spPr>
        <p:txBody>
          <a:bodyPr vert="horz" lIns="91440" tIns="45720" rIns="91440" bIns="45720" rtlCol="0" anchor="b">
            <a:normAutofit/>
          </a:bodyPr>
          <a:lstStyle/>
          <a:p>
            <a:pPr algn="r"/>
            <a:r>
              <a:rPr lang="en-US" sz="5400">
                <a:solidFill>
                  <a:srgbClr val="FFFFFF"/>
                </a:solidFill>
              </a:rPr>
              <a:t>Module 3</a:t>
            </a:r>
          </a:p>
        </p:txBody>
      </p:sp>
    </p:spTree>
    <p:extLst>
      <p:ext uri="{BB962C8B-B14F-4D97-AF65-F5344CB8AC3E}">
        <p14:creationId xmlns:p14="http://schemas.microsoft.com/office/powerpoint/2010/main" val="3526815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0BDC19-85B6-4F33-9921-2580D8E179B2}"/>
              </a:ext>
            </a:extLst>
          </p:cNvPr>
          <p:cNvSpPr>
            <a:spLocks noGrp="1"/>
          </p:cNvSpPr>
          <p:nvPr>
            <p:ph type="title"/>
          </p:nvPr>
        </p:nvSpPr>
        <p:spPr>
          <a:xfrm>
            <a:off x="1000126" y="609600"/>
            <a:ext cx="6447501" cy="1320800"/>
          </a:xfrm>
        </p:spPr>
        <p:txBody>
          <a:bodyPr>
            <a:normAutofit/>
          </a:bodyPr>
          <a:lstStyle/>
          <a:p>
            <a:r>
              <a:rPr lang="en-US" dirty="0">
                <a:latin typeface="Roboto"/>
              </a:rPr>
              <a:t>Typical Job Requirements Include:</a:t>
            </a:r>
          </a:p>
        </p:txBody>
      </p:sp>
      <p:sp>
        <p:nvSpPr>
          <p:cNvPr id="10" name="Isosceles Triangle 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8A35DB7-9E9E-414F-941A-C7001370E6A3}"/>
              </a:ext>
            </a:extLst>
          </p:cNvPr>
          <p:cNvSpPr>
            <a:spLocks noGrp="1"/>
          </p:cNvSpPr>
          <p:nvPr>
            <p:ph idx="1"/>
          </p:nvPr>
        </p:nvSpPr>
        <p:spPr>
          <a:xfrm>
            <a:off x="1000126" y="2160590"/>
            <a:ext cx="6353174" cy="3429260"/>
          </a:xfrm>
        </p:spPr>
        <p:txBody>
          <a:bodyPr>
            <a:normAutofit/>
          </a:bodyPr>
          <a:lstStyle/>
          <a:p>
            <a:r>
              <a:rPr lang="en-US" dirty="0">
                <a:latin typeface="Roboto"/>
              </a:rPr>
              <a:t>Good attitude</a:t>
            </a:r>
          </a:p>
          <a:p>
            <a:r>
              <a:rPr lang="en-US" dirty="0">
                <a:latin typeface="Roboto"/>
              </a:rPr>
              <a:t>Willingness to work and show up on time</a:t>
            </a:r>
          </a:p>
          <a:p>
            <a:r>
              <a:rPr lang="en-US" dirty="0">
                <a:latin typeface="Roboto"/>
              </a:rPr>
              <a:t>Access to reliable transportation and willingness to travel</a:t>
            </a:r>
          </a:p>
          <a:p>
            <a:r>
              <a:rPr lang="en-US" dirty="0">
                <a:latin typeface="Roboto"/>
              </a:rPr>
              <a:t>Physical ability to do the work</a:t>
            </a:r>
          </a:p>
          <a:p>
            <a:r>
              <a:rPr lang="en-US" dirty="0">
                <a:latin typeface="Roboto"/>
              </a:rPr>
              <a:t>Passing a drug test and/or background check</a:t>
            </a:r>
          </a:p>
          <a:p>
            <a:r>
              <a:rPr lang="en-US" dirty="0">
                <a:latin typeface="Roboto"/>
              </a:rPr>
              <a:t>Soft Skills</a:t>
            </a:r>
          </a:p>
          <a:p>
            <a:r>
              <a:rPr lang="en-US" dirty="0">
                <a:latin typeface="Roboto"/>
              </a:rPr>
              <a:t>Ability to communicate – cell phone, email, voicemail</a:t>
            </a:r>
          </a:p>
        </p:txBody>
      </p:sp>
      <p:sp>
        <p:nvSpPr>
          <p:cNvPr id="18"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2183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284E4E-0C61-49CE-B201-9ED72735B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10668000" cy="6871843"/>
          </a:xfrm>
          <a:prstGeom prst="rect">
            <a:avLst/>
          </a:prstGeom>
        </p:spPr>
      </p:pic>
      <p:sp>
        <p:nvSpPr>
          <p:cNvPr id="3" name="Title 2">
            <a:extLst>
              <a:ext uri="{FF2B5EF4-FFF2-40B4-BE49-F238E27FC236}">
                <a16:creationId xmlns:a16="http://schemas.microsoft.com/office/drawing/2014/main" id="{1193A8EC-8530-48B7-A36B-1A4C8A3BFB6D}"/>
              </a:ext>
            </a:extLst>
          </p:cNvPr>
          <p:cNvSpPr>
            <a:spLocks noGrp="1"/>
          </p:cNvSpPr>
          <p:nvPr>
            <p:ph type="ctrTitle"/>
          </p:nvPr>
        </p:nvSpPr>
        <p:spPr/>
        <p:txBody>
          <a:bodyPr vert="horz" lIns="182880" tIns="182880" rIns="182880" bIns="182880" rtlCol="0" anchor="ctr">
            <a:noAutofit/>
          </a:bodyPr>
          <a:lstStyle/>
          <a:p>
            <a:r>
              <a:rPr lang="en-US" sz="2800" b="1" i="0" cap="none" dirty="0">
                <a:latin typeface="Roboto"/>
              </a:rPr>
              <a:t>SAFETY EXPECTATIONS</a:t>
            </a:r>
            <a:endParaRPr lang="en-US" sz="2800" b="1" i="0" dirty="0">
              <a:latin typeface="Roboto"/>
            </a:endParaRPr>
          </a:p>
        </p:txBody>
      </p:sp>
      <p:sp>
        <p:nvSpPr>
          <p:cNvPr id="4" name="Content Placeholder 3">
            <a:extLst>
              <a:ext uri="{FF2B5EF4-FFF2-40B4-BE49-F238E27FC236}">
                <a16:creationId xmlns:a16="http://schemas.microsoft.com/office/drawing/2014/main" id="{5E7EB05A-A9B8-4C4B-BE7C-F3E071DC47DB}"/>
              </a:ext>
            </a:extLst>
          </p:cNvPr>
          <p:cNvSpPr>
            <a:spLocks noGrp="1"/>
          </p:cNvSpPr>
          <p:nvPr>
            <p:ph type="subTitle" idx="4"/>
          </p:nvPr>
        </p:nvSpPr>
        <p:spPr>
          <a:xfrm>
            <a:off x="838200" y="1000040"/>
            <a:ext cx="4648200" cy="1405254"/>
          </a:xfrm>
        </p:spPr>
        <p:txBody>
          <a:bodyPr vert="horz" lIns="91440" tIns="45720" rIns="91440" bIns="45720" rtlCol="0">
            <a:normAutofit fontScale="25000" lnSpcReduction="20000"/>
          </a:bodyPr>
          <a:lstStyle/>
          <a:p>
            <a:pPr marL="0" indent="0">
              <a:lnSpc>
                <a:spcPct val="120000"/>
              </a:lnSpc>
              <a:buNone/>
            </a:pPr>
            <a:r>
              <a:rPr lang="en-US" sz="8000" dirty="0">
                <a:latin typeface="Roboto"/>
              </a:rPr>
              <a:t>The construction industry is focused on safety.  Most companies provide OSHA and other safety training.  In addition, they can provide:</a:t>
            </a:r>
          </a:p>
          <a:p>
            <a:pPr marL="0" indent="0">
              <a:buNone/>
            </a:pPr>
            <a:endParaRPr lang="en-US" sz="8000" dirty="0">
              <a:latin typeface="Roboto"/>
            </a:endParaRPr>
          </a:p>
          <a:p>
            <a:pPr lvl="1">
              <a:lnSpc>
                <a:spcPct val="120000"/>
              </a:lnSpc>
              <a:spcBef>
                <a:spcPts val="300"/>
              </a:spcBef>
              <a:spcAft>
                <a:spcPts val="300"/>
              </a:spcAft>
            </a:pPr>
            <a:r>
              <a:rPr lang="en-US" sz="8000" dirty="0">
                <a:latin typeface="Roboto"/>
              </a:rPr>
              <a:t>Clothing/Safety Vests</a:t>
            </a:r>
          </a:p>
          <a:p>
            <a:pPr lvl="1">
              <a:lnSpc>
                <a:spcPct val="120000"/>
              </a:lnSpc>
              <a:spcBef>
                <a:spcPts val="300"/>
              </a:spcBef>
              <a:spcAft>
                <a:spcPts val="300"/>
              </a:spcAft>
            </a:pPr>
            <a:r>
              <a:rPr lang="en-US" sz="8000" dirty="0">
                <a:latin typeface="Roboto"/>
              </a:rPr>
              <a:t>Hard Hats</a:t>
            </a:r>
          </a:p>
          <a:p>
            <a:pPr lvl="1">
              <a:lnSpc>
                <a:spcPct val="120000"/>
              </a:lnSpc>
              <a:spcBef>
                <a:spcPts val="300"/>
              </a:spcBef>
              <a:spcAft>
                <a:spcPts val="300"/>
              </a:spcAft>
            </a:pPr>
            <a:r>
              <a:rPr lang="en-US" sz="8000" dirty="0">
                <a:latin typeface="Roboto"/>
              </a:rPr>
              <a:t>Foot Protection</a:t>
            </a:r>
          </a:p>
          <a:p>
            <a:pPr lvl="1">
              <a:lnSpc>
                <a:spcPct val="120000"/>
              </a:lnSpc>
              <a:spcBef>
                <a:spcPts val="300"/>
              </a:spcBef>
              <a:spcAft>
                <a:spcPts val="300"/>
              </a:spcAft>
            </a:pPr>
            <a:r>
              <a:rPr lang="en-US" sz="8000" dirty="0">
                <a:latin typeface="Roboto"/>
              </a:rPr>
              <a:t>Hand Protection</a:t>
            </a:r>
          </a:p>
          <a:p>
            <a:pPr lvl="1">
              <a:lnSpc>
                <a:spcPct val="120000"/>
              </a:lnSpc>
              <a:spcBef>
                <a:spcPts val="300"/>
              </a:spcBef>
              <a:spcAft>
                <a:spcPts val="300"/>
              </a:spcAft>
            </a:pPr>
            <a:r>
              <a:rPr lang="en-US" sz="8000" dirty="0">
                <a:latin typeface="Roboto"/>
              </a:rPr>
              <a:t>Eye/Face Protection</a:t>
            </a:r>
          </a:p>
          <a:p>
            <a:pPr lvl="1">
              <a:lnSpc>
                <a:spcPct val="120000"/>
              </a:lnSpc>
              <a:spcBef>
                <a:spcPts val="300"/>
              </a:spcBef>
              <a:spcAft>
                <a:spcPts val="300"/>
              </a:spcAft>
            </a:pPr>
            <a:r>
              <a:rPr lang="en-US" sz="8000" dirty="0">
                <a:latin typeface="Roboto"/>
              </a:rPr>
              <a:t>Hearing Protection</a:t>
            </a:r>
          </a:p>
          <a:p>
            <a:endParaRPr lang="en-US" sz="1400" dirty="0"/>
          </a:p>
          <a:p>
            <a:endParaRPr lang="en-US" sz="1400" dirty="0"/>
          </a:p>
        </p:txBody>
      </p:sp>
    </p:spTree>
    <p:extLst>
      <p:ext uri="{BB962C8B-B14F-4D97-AF65-F5344CB8AC3E}">
        <p14:creationId xmlns:p14="http://schemas.microsoft.com/office/powerpoint/2010/main" val="2649357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0939CF-C646-47BF-982E-74350352C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52" y="-43692"/>
            <a:ext cx="12520246" cy="7054091"/>
          </a:xfrm>
          <a:prstGeom prst="rect">
            <a:avLst/>
          </a:prstGeom>
        </p:spPr>
      </p:pic>
      <p:sp>
        <p:nvSpPr>
          <p:cNvPr id="2" name="Title 1">
            <a:extLst>
              <a:ext uri="{FF2B5EF4-FFF2-40B4-BE49-F238E27FC236}">
                <a16:creationId xmlns:a16="http://schemas.microsoft.com/office/drawing/2014/main" id="{0EBEFF00-E14C-4710-B82C-77CB0B433454}"/>
              </a:ext>
            </a:extLst>
          </p:cNvPr>
          <p:cNvSpPr>
            <a:spLocks noGrp="1"/>
          </p:cNvSpPr>
          <p:nvPr>
            <p:ph type="ctrTitle"/>
          </p:nvPr>
        </p:nvSpPr>
        <p:spPr>
          <a:xfrm>
            <a:off x="228600" y="3483353"/>
            <a:ext cx="7729219" cy="696594"/>
          </a:xfrm>
        </p:spPr>
        <p:txBody>
          <a:bodyPr>
            <a:normAutofit/>
          </a:bodyPr>
          <a:lstStyle/>
          <a:p>
            <a:r>
              <a:rPr lang="en-US" sz="2800" b="1" dirty="0">
                <a:latin typeface="Roboto"/>
              </a:rPr>
              <a:t>Typical Job Expectations</a:t>
            </a:r>
          </a:p>
        </p:txBody>
      </p:sp>
      <p:sp>
        <p:nvSpPr>
          <p:cNvPr id="3" name="Content Placeholder 2">
            <a:extLst>
              <a:ext uri="{FF2B5EF4-FFF2-40B4-BE49-F238E27FC236}">
                <a16:creationId xmlns:a16="http://schemas.microsoft.com/office/drawing/2014/main" id="{2C9ACA7A-B1C5-4EF8-9213-580110C65F54}"/>
              </a:ext>
            </a:extLst>
          </p:cNvPr>
          <p:cNvSpPr>
            <a:spLocks noGrp="1"/>
          </p:cNvSpPr>
          <p:nvPr>
            <p:ph type="subTitle" idx="4"/>
          </p:nvPr>
        </p:nvSpPr>
        <p:spPr>
          <a:xfrm>
            <a:off x="342899" y="4179947"/>
            <a:ext cx="7738744" cy="1405254"/>
          </a:xfrm>
        </p:spPr>
        <p:txBody>
          <a:bodyPr numCol="2">
            <a:noAutofit/>
          </a:bodyPr>
          <a:lstStyle/>
          <a:p>
            <a:r>
              <a:rPr lang="en-US" sz="2000" b="1" dirty="0">
                <a:latin typeface="Roboto"/>
              </a:rPr>
              <a:t>8 to 12 hour days</a:t>
            </a:r>
          </a:p>
          <a:p>
            <a:r>
              <a:rPr lang="en-US" sz="2000" b="1" dirty="0">
                <a:latin typeface="Roboto"/>
              </a:rPr>
              <a:t>Overtime Opportunities</a:t>
            </a:r>
          </a:p>
          <a:p>
            <a:r>
              <a:rPr lang="en-US" sz="2000" b="1" dirty="0">
                <a:latin typeface="Roboto"/>
              </a:rPr>
              <a:t>Work outdoors</a:t>
            </a:r>
          </a:p>
          <a:p>
            <a:r>
              <a:rPr lang="en-US" sz="2000" b="1" dirty="0">
                <a:latin typeface="Roboto"/>
              </a:rPr>
              <a:t>Travel</a:t>
            </a:r>
          </a:p>
          <a:p>
            <a:endParaRPr lang="en-US" sz="2000" dirty="0">
              <a:solidFill>
                <a:schemeClr val="bg1"/>
              </a:solidFill>
              <a:latin typeface="Roboto"/>
            </a:endParaRPr>
          </a:p>
          <a:p>
            <a:r>
              <a:rPr lang="en-US" sz="2000" b="1" dirty="0">
                <a:latin typeface="Roboto"/>
              </a:rPr>
              <a:t>Work independently and as part of a team</a:t>
            </a:r>
          </a:p>
          <a:p>
            <a:r>
              <a:rPr lang="en-US" sz="2000" b="1" dirty="0">
                <a:latin typeface="Roboto"/>
              </a:rPr>
              <a:t>Be on time and dependable</a:t>
            </a:r>
          </a:p>
          <a:p>
            <a:r>
              <a:rPr lang="en-US" sz="2000" b="1" dirty="0">
                <a:latin typeface="Roboto"/>
              </a:rPr>
              <a:t>Flexible job locations</a:t>
            </a:r>
          </a:p>
          <a:p>
            <a:endParaRPr lang="en-US" sz="2000" dirty="0">
              <a:solidFill>
                <a:schemeClr val="bg1"/>
              </a:solidFill>
              <a:latin typeface="Roboto"/>
            </a:endParaRPr>
          </a:p>
        </p:txBody>
      </p:sp>
      <p:sp>
        <p:nvSpPr>
          <p:cNvPr id="6" name="TextBox 5">
            <a:extLst>
              <a:ext uri="{FF2B5EF4-FFF2-40B4-BE49-F238E27FC236}">
                <a16:creationId xmlns:a16="http://schemas.microsoft.com/office/drawing/2014/main" id="{F21405B7-311F-4B87-957B-A2560D94C443}"/>
              </a:ext>
            </a:extLst>
          </p:cNvPr>
          <p:cNvSpPr txBox="1"/>
          <p:nvPr/>
        </p:nvSpPr>
        <p:spPr>
          <a:xfrm>
            <a:off x="342899" y="6019800"/>
            <a:ext cx="8458200" cy="400110"/>
          </a:xfrm>
          <a:prstGeom prst="rect">
            <a:avLst/>
          </a:prstGeom>
          <a:noFill/>
        </p:spPr>
        <p:txBody>
          <a:bodyPr wrap="square" rtlCol="0">
            <a:spAutoFit/>
          </a:bodyPr>
          <a:lstStyle/>
          <a:p>
            <a:pPr lvl="0">
              <a:spcBef>
                <a:spcPts val="1000"/>
              </a:spcBef>
              <a:buClr>
                <a:srgbClr val="E48312"/>
              </a:buClr>
              <a:buSzPct val="80000"/>
            </a:pPr>
            <a:r>
              <a:rPr lang="en-US" sz="2000" b="1" dirty="0">
                <a:latin typeface="Roboto"/>
              </a:rPr>
              <a:t>Get a workout and while you work!</a:t>
            </a:r>
          </a:p>
        </p:txBody>
      </p:sp>
    </p:spTree>
    <p:extLst>
      <p:ext uri="{BB962C8B-B14F-4D97-AF65-F5344CB8AC3E}">
        <p14:creationId xmlns:p14="http://schemas.microsoft.com/office/powerpoint/2010/main" val="3930573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4" name="Picture 2" descr="Image result for bridge superintendent">
            <a:extLst>
              <a:ext uri="{FF2B5EF4-FFF2-40B4-BE49-F238E27FC236}">
                <a16:creationId xmlns:a16="http://schemas.microsoft.com/office/drawing/2014/main" id="{B5A65776-ED73-43A8-999A-9F2C0FA252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345" r="20803"/>
          <a:stretch/>
        </p:blipFill>
        <p:spPr bwMode="auto">
          <a:xfrm>
            <a:off x="3488181" y="10"/>
            <a:ext cx="5655818" cy="68579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C6DA502C-EB5A-4DCF-8986-6FF6F0134495}"/>
              </a:ext>
            </a:extLst>
          </p:cNvPr>
          <p:cNvSpPr>
            <a:spLocks noGrp="1"/>
          </p:cNvSpPr>
          <p:nvPr>
            <p:ph type="ctrTitle"/>
          </p:nvPr>
        </p:nvSpPr>
        <p:spPr>
          <a:xfrm>
            <a:off x="482600" y="643467"/>
            <a:ext cx="2522980" cy="1728044"/>
          </a:xfrm>
          <a:noFill/>
          <a:ln>
            <a:solidFill>
              <a:schemeClr val="bg1"/>
            </a:solidFill>
          </a:ln>
        </p:spPr>
        <p:txBody>
          <a:bodyPr wrap="square">
            <a:normAutofit/>
          </a:bodyPr>
          <a:lstStyle/>
          <a:p>
            <a:r>
              <a:rPr lang="en-US">
                <a:solidFill>
                  <a:schemeClr val="bg1"/>
                </a:solidFill>
              </a:rPr>
              <a:t>Video</a:t>
            </a:r>
          </a:p>
        </p:txBody>
      </p:sp>
      <p:sp>
        <p:nvSpPr>
          <p:cNvPr id="4" name="Content Placeholder 3">
            <a:extLst>
              <a:ext uri="{FF2B5EF4-FFF2-40B4-BE49-F238E27FC236}">
                <a16:creationId xmlns:a16="http://schemas.microsoft.com/office/drawing/2014/main" id="{4982B591-D09B-47A7-9DE8-B8BBEAF70FF1}"/>
              </a:ext>
            </a:extLst>
          </p:cNvPr>
          <p:cNvSpPr>
            <a:spLocks noGrp="1"/>
          </p:cNvSpPr>
          <p:nvPr>
            <p:ph type="subTitle" idx="4"/>
          </p:nvPr>
        </p:nvSpPr>
        <p:spPr>
          <a:xfrm>
            <a:off x="609601" y="3352800"/>
            <a:ext cx="2221452" cy="1447800"/>
          </a:xfrm>
        </p:spPr>
        <p:txBody>
          <a:bodyPr/>
          <a:lstStyle/>
          <a:p>
            <a:pPr marL="0" indent="0">
              <a:buNone/>
            </a:pPr>
            <a:r>
              <a:rPr lang="en-US" u="sng" dirty="0">
                <a:hlinkClick r:id="rId7"/>
              </a:rPr>
              <a:t>http://www.buildsouthdakota.com/real_story/framing-apprentice/</a:t>
            </a:r>
            <a:r>
              <a:rPr lang="en-US" dirty="0"/>
              <a:t>  </a:t>
            </a:r>
          </a:p>
          <a:p>
            <a:pPr marL="0" indent="0">
              <a:buNone/>
            </a:pPr>
            <a:endParaRPr lang="en-US" dirty="0"/>
          </a:p>
          <a:p>
            <a:endParaRPr lang="en-US" dirty="0"/>
          </a:p>
        </p:txBody>
      </p:sp>
      <p:pic>
        <p:nvPicPr>
          <p:cNvPr id="2" name="Hunter Deckert ">
            <a:hlinkClick r:id="" action="ppaction://media"/>
            <a:extLst>
              <a:ext uri="{FF2B5EF4-FFF2-40B4-BE49-F238E27FC236}">
                <a16:creationId xmlns:a16="http://schemas.microsoft.com/office/drawing/2014/main" id="{B3CA260D-07A6-4FC5-9EF6-67DF191FA3BC}"/>
              </a:ext>
            </a:extLst>
          </p:cNvPr>
          <p:cNvPicPr>
            <a:picLocks/>
          </p:cNvPicPr>
          <p:nvPr>
            <a:videoFile r:link="rId2"/>
            <p:extLst>
              <p:ext uri="{DAA4B4D4-6D71-4841-9C94-3DE7FCFB9230}">
                <p14:media xmlns:p14="http://schemas.microsoft.com/office/powerpoint/2010/main" r:embed="rId1"/>
              </p:ext>
            </p:extLst>
          </p:nvPr>
        </p:nvPicPr>
        <p:blipFill>
          <a:blip r:embed="rId8"/>
          <a:stretch>
            <a:fillRect/>
          </a:stretch>
        </p:blipFill>
        <p:spPr>
          <a:xfrm>
            <a:off x="0" y="-1"/>
            <a:ext cx="9143999" cy="6857989"/>
          </a:xfrm>
          <a:prstGeom prst="rect">
            <a:avLst/>
          </a:prstGeom>
        </p:spPr>
      </p:pic>
      <p:pic>
        <p:nvPicPr>
          <p:cNvPr id="3" name="Online Media 2" title="Troy Jensen">
            <a:hlinkClick r:id="" action="ppaction://media"/>
            <a:extLst>
              <a:ext uri="{FF2B5EF4-FFF2-40B4-BE49-F238E27FC236}">
                <a16:creationId xmlns:a16="http://schemas.microsoft.com/office/drawing/2014/main" id="{AF56F745-00CB-4494-A36A-5036CA694472}"/>
              </a:ext>
            </a:extLst>
          </p:cNvPr>
          <p:cNvPicPr>
            <a:picLocks noRot="1" noChangeAspect="1"/>
          </p:cNvPicPr>
          <p:nvPr>
            <a:videoFile r:link="rId3"/>
          </p:nvPr>
        </p:nvPicPr>
        <p:blipFill>
          <a:blip r:embed="rId9"/>
          <a:stretch>
            <a:fillRect/>
          </a:stretch>
        </p:blipFill>
        <p:spPr>
          <a:xfrm>
            <a:off x="121381" y="914400"/>
            <a:ext cx="8901238" cy="5029200"/>
          </a:xfrm>
          <a:prstGeom prst="rect">
            <a:avLst/>
          </a:prstGeom>
        </p:spPr>
      </p:pic>
    </p:spTree>
    <p:extLst>
      <p:ext uri="{BB962C8B-B14F-4D97-AF65-F5344CB8AC3E}">
        <p14:creationId xmlns:p14="http://schemas.microsoft.com/office/powerpoint/2010/main" val="348369269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video>
              <p:cMediaNode vol="80000">
                <p:cTn id="3"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2927" y="2697366"/>
            <a:ext cx="8256245" cy="696594"/>
          </a:xfrm>
        </p:spPr>
        <p:txBody>
          <a:bodyPr>
            <a:normAutofit/>
          </a:bodyPr>
          <a:lstStyle/>
          <a:p>
            <a:pPr algn="ctr"/>
            <a:r>
              <a:rPr lang="en-US" sz="3200" b="1" dirty="0">
                <a:solidFill>
                  <a:schemeClr val="bg1"/>
                </a:solidFill>
                <a:latin typeface="Roboto"/>
              </a:rPr>
              <a:t>Where</a:t>
            </a:r>
            <a:r>
              <a:rPr lang="en-US" sz="3200" b="1" cap="none" dirty="0">
                <a:solidFill>
                  <a:schemeClr val="bg1"/>
                </a:solidFill>
                <a:latin typeface="Roboto"/>
              </a:rPr>
              <a:t> to find a job in construction</a:t>
            </a:r>
            <a:r>
              <a:rPr lang="en-US" sz="3200" b="1" dirty="0">
                <a:solidFill>
                  <a:schemeClr val="bg1"/>
                </a:solidFill>
                <a:latin typeface="Roboto"/>
              </a:rPr>
              <a:t>?</a:t>
            </a:r>
          </a:p>
        </p:txBody>
      </p:sp>
      <p:pic>
        <p:nvPicPr>
          <p:cNvPr id="2050"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000"/>
            <a:ext cx="8256245"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37D40A-C5EC-4AFF-A6FD-191DF639426C}"/>
              </a:ext>
            </a:extLst>
          </p:cNvPr>
          <p:cNvSpPr txBox="1"/>
          <p:nvPr/>
        </p:nvSpPr>
        <p:spPr>
          <a:xfrm>
            <a:off x="1002570" y="3483091"/>
            <a:ext cx="7317903" cy="1938992"/>
          </a:xfrm>
          <a:prstGeom prst="rect">
            <a:avLst/>
          </a:prstGeom>
          <a:noFill/>
        </p:spPr>
        <p:txBody>
          <a:bodyPr wrap="square" numCol="2" rtlCol="0">
            <a:spAutoFit/>
          </a:bodyPr>
          <a:lstStyle/>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Referrals/Word of Mouth</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Networking</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Department of Labor</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Employment Agencies</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Contractor Website</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Career Resource Centers</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High Schools and Colleges</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Social Media</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Newspapers</a:t>
            </a:r>
          </a:p>
          <a:p>
            <a:pPr marL="285750" indent="-285750">
              <a:spcBef>
                <a:spcPts val="300"/>
              </a:spcBef>
              <a:spcAft>
                <a:spcPts val="300"/>
              </a:spcAft>
              <a:buFont typeface="Arial" panose="020B0604020202020204" pitchFamily="34" charset="0"/>
              <a:buChar char="•"/>
            </a:pPr>
            <a:r>
              <a:rPr lang="en-US" sz="2000" dirty="0">
                <a:solidFill>
                  <a:schemeClr val="bg1"/>
                </a:solidFill>
                <a:latin typeface="Roboto"/>
              </a:rPr>
              <a:t>Radio</a:t>
            </a:r>
          </a:p>
        </p:txBody>
      </p:sp>
    </p:spTree>
    <p:extLst>
      <p:ext uri="{BB962C8B-B14F-4D97-AF65-F5344CB8AC3E}">
        <p14:creationId xmlns:p14="http://schemas.microsoft.com/office/powerpoint/2010/main" val="1482045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0891-67BA-48EE-B21B-90C2F759420E}"/>
              </a:ext>
            </a:extLst>
          </p:cNvPr>
          <p:cNvSpPr>
            <a:spLocks noGrp="1"/>
          </p:cNvSpPr>
          <p:nvPr>
            <p:ph type="title"/>
          </p:nvPr>
        </p:nvSpPr>
        <p:spPr>
          <a:xfrm>
            <a:off x="609600" y="730723"/>
            <a:ext cx="6347713" cy="685800"/>
          </a:xfrm>
        </p:spPr>
        <p:txBody>
          <a:bodyPr>
            <a:normAutofit/>
          </a:bodyPr>
          <a:lstStyle/>
          <a:p>
            <a:r>
              <a:rPr lang="en-US" sz="3200" dirty="0">
                <a:latin typeface="Roboto"/>
              </a:rPr>
              <a:t>How to Apply</a:t>
            </a:r>
          </a:p>
        </p:txBody>
      </p:sp>
      <p:sp>
        <p:nvSpPr>
          <p:cNvPr id="3" name="Content Placeholder 2">
            <a:extLst>
              <a:ext uri="{FF2B5EF4-FFF2-40B4-BE49-F238E27FC236}">
                <a16:creationId xmlns:a16="http://schemas.microsoft.com/office/drawing/2014/main" id="{3183F51E-8DB5-4368-B4DA-C763E2633542}"/>
              </a:ext>
            </a:extLst>
          </p:cNvPr>
          <p:cNvSpPr>
            <a:spLocks noGrp="1"/>
          </p:cNvSpPr>
          <p:nvPr>
            <p:ph idx="1"/>
          </p:nvPr>
        </p:nvSpPr>
        <p:spPr>
          <a:xfrm>
            <a:off x="437508" y="1806113"/>
            <a:ext cx="3962400" cy="3880773"/>
          </a:xfrm>
        </p:spPr>
        <p:txBody>
          <a:bodyPr>
            <a:normAutofit fontScale="85000" lnSpcReduction="20000"/>
          </a:bodyPr>
          <a:lstStyle/>
          <a:p>
            <a:r>
              <a:rPr lang="en-US" sz="2200" dirty="0">
                <a:latin typeface="Roboto"/>
              </a:rPr>
              <a:t>Applications</a:t>
            </a:r>
          </a:p>
          <a:p>
            <a:r>
              <a:rPr lang="en-US" sz="2200" dirty="0">
                <a:latin typeface="Roboto"/>
              </a:rPr>
              <a:t>Create a resume that includes:</a:t>
            </a:r>
          </a:p>
          <a:p>
            <a:pPr lvl="1"/>
            <a:r>
              <a:rPr lang="en-US" sz="2200" dirty="0">
                <a:latin typeface="Roboto"/>
              </a:rPr>
              <a:t>Employment information and past experience </a:t>
            </a:r>
          </a:p>
          <a:p>
            <a:pPr lvl="2"/>
            <a:r>
              <a:rPr lang="en-US" sz="2200" dirty="0">
                <a:latin typeface="Roboto"/>
              </a:rPr>
              <a:t>Can be paid or volunteer</a:t>
            </a:r>
          </a:p>
          <a:p>
            <a:pPr lvl="1"/>
            <a:r>
              <a:rPr lang="en-US" sz="2200" dirty="0">
                <a:latin typeface="Roboto"/>
              </a:rPr>
              <a:t>Education experiences</a:t>
            </a:r>
          </a:p>
          <a:p>
            <a:pPr lvl="1"/>
            <a:r>
              <a:rPr lang="en-US" sz="2200" dirty="0">
                <a:latin typeface="Roboto"/>
              </a:rPr>
              <a:t>Skills or Certifications</a:t>
            </a:r>
          </a:p>
          <a:p>
            <a:pPr lvl="1"/>
            <a:r>
              <a:rPr lang="en-US" sz="2200" dirty="0">
                <a:latin typeface="Roboto"/>
              </a:rPr>
              <a:t>Contact information</a:t>
            </a:r>
          </a:p>
          <a:p>
            <a:pPr lvl="1"/>
            <a:r>
              <a:rPr lang="en-US" sz="2200" dirty="0">
                <a:latin typeface="Roboto"/>
              </a:rPr>
              <a:t>References</a:t>
            </a:r>
          </a:p>
          <a:p>
            <a:r>
              <a:rPr lang="en-US" sz="2200" dirty="0">
                <a:latin typeface="Roboto"/>
              </a:rPr>
              <a:t>Interviewing</a:t>
            </a:r>
          </a:p>
          <a:p>
            <a:r>
              <a:rPr lang="en-US" sz="2200" dirty="0">
                <a:latin typeface="Roboto"/>
              </a:rPr>
              <a:t>Post-Interview Follow-up</a:t>
            </a:r>
          </a:p>
          <a:p>
            <a:endParaRPr lang="en-US" dirty="0"/>
          </a:p>
        </p:txBody>
      </p:sp>
      <p:sp>
        <p:nvSpPr>
          <p:cNvPr id="6" name="Rectangle 5">
            <a:extLst>
              <a:ext uri="{FF2B5EF4-FFF2-40B4-BE49-F238E27FC236}">
                <a16:creationId xmlns:a16="http://schemas.microsoft.com/office/drawing/2014/main" id="{6E2D4EF4-4A81-4056-81B2-8D561E1DF5E8}"/>
              </a:ext>
            </a:extLst>
          </p:cNvPr>
          <p:cNvSpPr/>
          <p:nvPr/>
        </p:nvSpPr>
        <p:spPr>
          <a:xfrm>
            <a:off x="4495800" y="-212614"/>
            <a:ext cx="5181600" cy="7074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CDB29A4-1975-4EBB-9514-69C7EC887C16}"/>
              </a:ext>
            </a:extLst>
          </p:cNvPr>
          <p:cNvPicPr>
            <a:picLocks noChangeAspect="1"/>
          </p:cNvPicPr>
          <p:nvPr/>
        </p:nvPicPr>
        <p:blipFill rotWithShape="1">
          <a:blip r:embed="rId3">
            <a:extLst>
              <a:ext uri="{28A0092B-C50C-407E-A947-70E740481C1C}">
                <a14:useLocalDpi xmlns:a14="http://schemas.microsoft.com/office/drawing/2010/main" val="0"/>
              </a:ext>
            </a:extLst>
          </a:blip>
          <a:srcRect t="495" r="12676" b="32369"/>
          <a:stretch/>
        </p:blipFill>
        <p:spPr>
          <a:xfrm>
            <a:off x="4572000" y="1930400"/>
            <a:ext cx="4724400" cy="3632200"/>
          </a:xfrm>
          <a:prstGeom prst="rect">
            <a:avLst/>
          </a:prstGeom>
        </p:spPr>
      </p:pic>
    </p:spTree>
    <p:extLst>
      <p:ext uri="{BB962C8B-B14F-4D97-AF65-F5344CB8AC3E}">
        <p14:creationId xmlns:p14="http://schemas.microsoft.com/office/powerpoint/2010/main" val="2468363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646D08-E8E6-4775-8CAD-B8ECDA7E705A}"/>
              </a:ext>
            </a:extLst>
          </p:cNvPr>
          <p:cNvSpPr>
            <a:spLocks noGrp="1"/>
          </p:cNvSpPr>
          <p:nvPr>
            <p:ph type="subTitle" idx="4"/>
          </p:nvPr>
        </p:nvSpPr>
        <p:spPr/>
        <p:txBody>
          <a:bodyPr>
            <a:noAutofit/>
          </a:bodyPr>
          <a:lstStyle/>
          <a:p>
            <a:pPr marL="0" indent="0" algn="l">
              <a:buNone/>
            </a:pPr>
            <a:r>
              <a:rPr lang="en-US" sz="2400" b="1" dirty="0">
                <a:solidFill>
                  <a:schemeClr val="bg1"/>
                </a:solidFill>
                <a:latin typeface="+mj-lt"/>
              </a:rPr>
              <a:t>Opportunities are available for you!</a:t>
            </a:r>
          </a:p>
        </p:txBody>
      </p:sp>
      <p:sp>
        <p:nvSpPr>
          <p:cNvPr id="4" name="Content Placeholder 3">
            <a:extLst>
              <a:ext uri="{FF2B5EF4-FFF2-40B4-BE49-F238E27FC236}">
                <a16:creationId xmlns:a16="http://schemas.microsoft.com/office/drawing/2014/main" id="{1FCD66D4-6577-458F-A312-24279574564A}"/>
              </a:ext>
            </a:extLst>
          </p:cNvPr>
          <p:cNvSpPr>
            <a:spLocks noGrp="1"/>
          </p:cNvSpPr>
          <p:nvPr>
            <p:ph sz="half" idx="4294967295"/>
          </p:nvPr>
        </p:nvSpPr>
        <p:spPr>
          <a:xfrm>
            <a:off x="529241" y="1685545"/>
            <a:ext cx="8161717" cy="1447800"/>
          </a:xfrm>
        </p:spPr>
        <p:txBody>
          <a:bodyPr>
            <a:normAutofit/>
          </a:bodyPr>
          <a:lstStyle/>
          <a:p>
            <a:pPr marL="0" indent="0" algn="ctr">
              <a:buNone/>
            </a:pPr>
            <a:r>
              <a:rPr lang="en-US" sz="2600" b="1" dirty="0">
                <a:solidFill>
                  <a:schemeClr val="tx1"/>
                </a:solidFill>
                <a:latin typeface="Roboto"/>
              </a:rPr>
              <a:t>The construction industry is looking for you to </a:t>
            </a:r>
          </a:p>
          <a:p>
            <a:pPr marL="0" indent="0" algn="ctr">
              <a:buNone/>
            </a:pPr>
            <a:r>
              <a:rPr lang="en-US" sz="2600" b="1" dirty="0">
                <a:solidFill>
                  <a:schemeClr val="tx1"/>
                </a:solidFill>
                <a:latin typeface="Roboto"/>
              </a:rPr>
              <a:t>fill in-demand positions.</a:t>
            </a:r>
          </a:p>
        </p:txBody>
      </p:sp>
      <p:sp>
        <p:nvSpPr>
          <p:cNvPr id="5" name="TextBox 4"/>
          <p:cNvSpPr txBox="1"/>
          <p:nvPr/>
        </p:nvSpPr>
        <p:spPr>
          <a:xfrm>
            <a:off x="1066800" y="2705100"/>
            <a:ext cx="6858000" cy="1869743"/>
          </a:xfrm>
          <a:prstGeom prst="rect">
            <a:avLst/>
          </a:prstGeom>
          <a:noFill/>
        </p:spPr>
        <p:txBody>
          <a:bodyPr wrap="square" rtlCol="0">
            <a:spAutoFit/>
          </a:bodyPr>
          <a:lstStyle/>
          <a:p>
            <a:pPr marL="285750" indent="-285750">
              <a:spcBef>
                <a:spcPts val="300"/>
              </a:spcBef>
              <a:spcAft>
                <a:spcPts val="300"/>
              </a:spcAft>
              <a:buFont typeface="Arial" panose="020B0604020202020204" pitchFamily="34" charset="0"/>
              <a:buChar char="•"/>
            </a:pPr>
            <a:r>
              <a:rPr lang="en-US" sz="2000" dirty="0">
                <a:latin typeface="Roboto"/>
              </a:rPr>
              <a:t>Are you willing to work hard?</a:t>
            </a:r>
          </a:p>
          <a:p>
            <a:pPr marL="285750" indent="-285750">
              <a:spcBef>
                <a:spcPts val="300"/>
              </a:spcBef>
              <a:spcAft>
                <a:spcPts val="300"/>
              </a:spcAft>
              <a:buFont typeface="Arial" panose="020B0604020202020204" pitchFamily="34" charset="0"/>
              <a:buChar char="•"/>
            </a:pPr>
            <a:r>
              <a:rPr lang="en-US" sz="2000" dirty="0">
                <a:latin typeface="Roboto"/>
              </a:rPr>
              <a:t>Are you looking to build a career?</a:t>
            </a:r>
          </a:p>
          <a:p>
            <a:pPr marL="285750" indent="-285750">
              <a:spcBef>
                <a:spcPts val="300"/>
              </a:spcBef>
              <a:spcAft>
                <a:spcPts val="300"/>
              </a:spcAft>
              <a:buFont typeface="Arial" panose="020B0604020202020204" pitchFamily="34" charset="0"/>
              <a:buChar char="•"/>
            </a:pPr>
            <a:r>
              <a:rPr lang="en-US" sz="2000" dirty="0">
                <a:latin typeface="Roboto"/>
              </a:rPr>
              <a:t>Are you willing to show up on time and be dependable?</a:t>
            </a:r>
          </a:p>
          <a:p>
            <a:pPr marL="285750" indent="-285750">
              <a:spcBef>
                <a:spcPts val="300"/>
              </a:spcBef>
              <a:spcAft>
                <a:spcPts val="300"/>
              </a:spcAft>
              <a:buFont typeface="Arial" panose="020B0604020202020204" pitchFamily="34" charset="0"/>
              <a:buChar char="•"/>
            </a:pPr>
            <a:r>
              <a:rPr lang="en-US" sz="2000" dirty="0">
                <a:latin typeface="Roboto"/>
              </a:rPr>
              <a:t>Are you ready to earn a good income? </a:t>
            </a:r>
          </a:p>
          <a:p>
            <a:endParaRPr lang="en-US" dirty="0"/>
          </a:p>
        </p:txBody>
      </p:sp>
      <p:pic>
        <p:nvPicPr>
          <p:cNvPr id="8" name="Picture 7">
            <a:extLst>
              <a:ext uri="{FF2B5EF4-FFF2-40B4-BE49-F238E27FC236}">
                <a16:creationId xmlns:a16="http://schemas.microsoft.com/office/drawing/2014/main" id="{7AD400EE-77E9-4395-9825-DF24556B21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4482830"/>
            <a:ext cx="2667000" cy="2235740"/>
          </a:xfrm>
          <a:prstGeom prst="rect">
            <a:avLst/>
          </a:prstGeom>
        </p:spPr>
      </p:pic>
      <p:pic>
        <p:nvPicPr>
          <p:cNvPr id="10" name="Picture 9">
            <a:extLst>
              <a:ext uri="{FF2B5EF4-FFF2-40B4-BE49-F238E27FC236}">
                <a16:creationId xmlns:a16="http://schemas.microsoft.com/office/drawing/2014/main" id="{1DE98E2D-2373-492C-8167-DE1DA4B392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675" y="4482830"/>
            <a:ext cx="2644409" cy="2216802"/>
          </a:xfrm>
          <a:prstGeom prst="rect">
            <a:avLst/>
          </a:prstGeom>
        </p:spPr>
      </p:pic>
      <p:pic>
        <p:nvPicPr>
          <p:cNvPr id="12" name="Picture 11">
            <a:extLst>
              <a:ext uri="{FF2B5EF4-FFF2-40B4-BE49-F238E27FC236}">
                <a16:creationId xmlns:a16="http://schemas.microsoft.com/office/drawing/2014/main" id="{22472A29-AA96-4ABB-AF5B-8DA157DD6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463892"/>
            <a:ext cx="2667000" cy="2235740"/>
          </a:xfrm>
          <a:prstGeom prst="rect">
            <a:avLst/>
          </a:prstGeom>
        </p:spPr>
      </p:pic>
      <p:pic>
        <p:nvPicPr>
          <p:cNvPr id="14" name="Picture 13">
            <a:extLst>
              <a:ext uri="{FF2B5EF4-FFF2-40B4-BE49-F238E27FC236}">
                <a16:creationId xmlns:a16="http://schemas.microsoft.com/office/drawing/2014/main" id="{96F89A1A-FEDB-41FA-A20B-C235A5F402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0"/>
            <a:ext cx="6934200" cy="1733550"/>
          </a:xfrm>
          <a:prstGeom prst="rect">
            <a:avLst/>
          </a:prstGeom>
        </p:spPr>
      </p:pic>
    </p:spTree>
    <p:extLst>
      <p:ext uri="{BB962C8B-B14F-4D97-AF65-F5344CB8AC3E}">
        <p14:creationId xmlns:p14="http://schemas.microsoft.com/office/powerpoint/2010/main" val="3951753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226639-CCE2-48EA-88A1-654D8C23AA03}"/>
              </a:ext>
            </a:extLst>
          </p:cNvPr>
          <p:cNvSpPr/>
          <p:nvPr/>
        </p:nvSpPr>
        <p:spPr>
          <a:xfrm>
            <a:off x="5791200" y="0"/>
            <a:ext cx="3352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228600" y="1990130"/>
            <a:ext cx="8534400" cy="4484037"/>
          </a:xfrm>
          <a:noFill/>
          <a:ln>
            <a:noFill/>
          </a:ln>
        </p:spPr>
        <p:txBody>
          <a:bodyPr vert="horz" lIns="274320" tIns="182880" rIns="274320" bIns="182880" rtlCol="0" anchor="ctr" anchorCtr="1">
            <a:normAutofit/>
          </a:bodyPr>
          <a:lstStyle/>
          <a:p>
            <a:pPr algn="l">
              <a:spcBef>
                <a:spcPts val="300"/>
              </a:spcBef>
              <a:spcAft>
                <a:spcPts val="300"/>
              </a:spcAft>
            </a:pPr>
            <a:r>
              <a:rPr lang="en-US" sz="2400" b="1" dirty="0">
                <a:latin typeface="Roboto"/>
              </a:rPr>
              <a:t>We need you to fill jobs in South Dakota!</a:t>
            </a:r>
            <a:br>
              <a:rPr lang="en-US" sz="2400" b="1" dirty="0">
                <a:latin typeface="Roboto"/>
              </a:rPr>
            </a:br>
            <a:br>
              <a:rPr lang="en-US" dirty="0">
                <a:solidFill>
                  <a:schemeClr val="tx1"/>
                </a:solidFill>
                <a:latin typeface="Roboto"/>
              </a:rPr>
            </a:br>
            <a:r>
              <a:rPr lang="en-US" dirty="0">
                <a:solidFill>
                  <a:schemeClr val="tx1"/>
                </a:solidFill>
                <a:latin typeface="Roboto"/>
              </a:rPr>
              <a:t>Next Steps:</a:t>
            </a:r>
            <a:br>
              <a:rPr lang="en-US" dirty="0">
                <a:solidFill>
                  <a:schemeClr val="tx1"/>
                </a:solidFill>
                <a:latin typeface="Roboto"/>
              </a:rPr>
            </a:br>
            <a:r>
              <a:rPr lang="en-US" dirty="0">
                <a:solidFill>
                  <a:schemeClr val="tx1"/>
                </a:solidFill>
                <a:latin typeface="Roboto"/>
              </a:rPr>
              <a:t>	</a:t>
            </a:r>
            <a:endParaRPr lang="en-US" sz="2400" dirty="0">
              <a:solidFill>
                <a:schemeClr val="tx1"/>
              </a:solidFill>
              <a:latin typeface="Roboto"/>
            </a:endParaRPr>
          </a:p>
        </p:txBody>
      </p:sp>
      <p:pic>
        <p:nvPicPr>
          <p:cNvPr id="6" name="Picture 5">
            <a:extLst>
              <a:ext uri="{FF2B5EF4-FFF2-40B4-BE49-F238E27FC236}">
                <a16:creationId xmlns:a16="http://schemas.microsoft.com/office/drawing/2014/main" id="{4C132AD0-1364-4AD9-8169-9A8C07BDB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5143500"/>
          </a:xfrm>
          <a:prstGeom prst="rect">
            <a:avLst/>
          </a:prstGeom>
        </p:spPr>
      </p:pic>
      <p:sp>
        <p:nvSpPr>
          <p:cNvPr id="9" name="TextBox 8">
            <a:extLst>
              <a:ext uri="{FF2B5EF4-FFF2-40B4-BE49-F238E27FC236}">
                <a16:creationId xmlns:a16="http://schemas.microsoft.com/office/drawing/2014/main" id="{0C9AF494-2880-41B0-94FB-B777606380C5}"/>
              </a:ext>
            </a:extLst>
          </p:cNvPr>
          <p:cNvSpPr txBox="1"/>
          <p:nvPr/>
        </p:nvSpPr>
        <p:spPr>
          <a:xfrm>
            <a:off x="1295400" y="4766965"/>
            <a:ext cx="6781800" cy="1015663"/>
          </a:xfrm>
          <a:prstGeom prst="rect">
            <a:avLst/>
          </a:prstGeom>
          <a:noFill/>
        </p:spPr>
        <p:txBody>
          <a:bodyPr wrap="square" rtlCol="0">
            <a:spAutoFit/>
          </a:bodyPr>
          <a:lstStyle/>
          <a:p>
            <a:pPr>
              <a:spcBef>
                <a:spcPts val="300"/>
              </a:spcBef>
              <a:spcAft>
                <a:spcPts val="300"/>
              </a:spcAft>
            </a:pPr>
            <a:r>
              <a:rPr lang="en-US" sz="2000" dirty="0">
                <a:latin typeface="Roboto"/>
              </a:rPr>
              <a:t>1. Have your updated resume ready.</a:t>
            </a:r>
            <a:br>
              <a:rPr lang="en-US" sz="2000" dirty="0">
                <a:latin typeface="Roboto"/>
              </a:rPr>
            </a:br>
            <a:r>
              <a:rPr lang="en-US" sz="2000" dirty="0">
                <a:latin typeface="Roboto"/>
              </a:rPr>
              <a:t>	If you don’t have one, we can help you prepare one.</a:t>
            </a:r>
            <a:br>
              <a:rPr lang="en-US" sz="2000" dirty="0">
                <a:latin typeface="Roboto"/>
              </a:rPr>
            </a:br>
            <a:endParaRPr lang="en-US" sz="2000" dirty="0"/>
          </a:p>
        </p:txBody>
      </p:sp>
      <p:sp>
        <p:nvSpPr>
          <p:cNvPr id="11" name="TextBox 10">
            <a:extLst>
              <a:ext uri="{FF2B5EF4-FFF2-40B4-BE49-F238E27FC236}">
                <a16:creationId xmlns:a16="http://schemas.microsoft.com/office/drawing/2014/main" id="{A41621CA-D39E-420A-8A48-0D7DA7BBEB8B}"/>
              </a:ext>
            </a:extLst>
          </p:cNvPr>
          <p:cNvSpPr txBox="1"/>
          <p:nvPr/>
        </p:nvSpPr>
        <p:spPr>
          <a:xfrm>
            <a:off x="1295400" y="5602576"/>
            <a:ext cx="6705600" cy="400110"/>
          </a:xfrm>
          <a:prstGeom prst="rect">
            <a:avLst/>
          </a:prstGeom>
          <a:noFill/>
        </p:spPr>
        <p:txBody>
          <a:bodyPr wrap="square" rtlCol="0">
            <a:spAutoFit/>
          </a:bodyPr>
          <a:lstStyle/>
          <a:p>
            <a:r>
              <a:rPr lang="en-US" sz="2000">
                <a:solidFill>
                  <a:srgbClr val="000000"/>
                </a:solidFill>
                <a:latin typeface="Roboto"/>
              </a:rPr>
              <a:t>2. Meet with contractors.</a:t>
            </a:r>
            <a:endParaRPr lang="en-US" dirty="0"/>
          </a:p>
        </p:txBody>
      </p:sp>
    </p:spTree>
    <p:extLst>
      <p:ext uri="{BB962C8B-B14F-4D97-AF65-F5344CB8AC3E}">
        <p14:creationId xmlns:p14="http://schemas.microsoft.com/office/powerpoint/2010/main" val="139082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E4049-7490-4459-80C6-0024F8F6FEB6}"/>
              </a:ext>
            </a:extLst>
          </p:cNvPr>
          <p:cNvSpPr>
            <a:spLocks noGrp="1"/>
          </p:cNvSpPr>
          <p:nvPr>
            <p:ph type="title"/>
          </p:nvPr>
        </p:nvSpPr>
        <p:spPr>
          <a:xfrm>
            <a:off x="965199" y="609600"/>
            <a:ext cx="7648121" cy="1099457"/>
          </a:xfrm>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Course Objectives</a:t>
            </a:r>
          </a:p>
        </p:txBody>
      </p:sp>
      <p:sp>
        <p:nvSpPr>
          <p:cNvPr id="12" name="Isosceles Triangle 1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 name="Content Placeholder 3">
            <a:extLst>
              <a:ext uri="{FF2B5EF4-FFF2-40B4-BE49-F238E27FC236}">
                <a16:creationId xmlns:a16="http://schemas.microsoft.com/office/drawing/2014/main" id="{F7F4117E-3941-43D8-958B-B9C18B0A59D4}"/>
              </a:ext>
            </a:extLst>
          </p:cNvPr>
          <p:cNvGraphicFramePr>
            <a:graphicFrameLocks noGrp="1"/>
          </p:cNvGraphicFramePr>
          <p:nvPr>
            <p:ph idx="1"/>
            <p:extLst>
              <p:ext uri="{D42A27DB-BD31-4B8C-83A1-F6EECF244321}">
                <p14:modId xmlns:p14="http://schemas.microsoft.com/office/powerpoint/2010/main" val="2695278395"/>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EF38EE1-0483-4617-B274-BB407A59C15F}"/>
              </a:ext>
            </a:extLst>
          </p:cNvPr>
          <p:cNvSpPr txBox="1"/>
          <p:nvPr/>
        </p:nvSpPr>
        <p:spPr>
          <a:xfrm>
            <a:off x="965199" y="1668107"/>
            <a:ext cx="5867400" cy="369332"/>
          </a:xfrm>
          <a:prstGeom prst="rect">
            <a:avLst/>
          </a:prstGeom>
          <a:noFill/>
        </p:spPr>
        <p:txBody>
          <a:bodyPr wrap="square" rtlCol="0">
            <a:spAutoFit/>
          </a:bodyPr>
          <a:lstStyle/>
          <a:p>
            <a:pPr lvl="0"/>
            <a:r>
              <a:rPr lang="en-US"/>
              <a:t>Upon completing this course, you will be able to:</a:t>
            </a:r>
            <a:endParaRPr lang="en-US" dirty="0"/>
          </a:p>
        </p:txBody>
      </p:sp>
    </p:spTree>
    <p:extLst>
      <p:ext uri="{BB962C8B-B14F-4D97-AF65-F5344CB8AC3E}">
        <p14:creationId xmlns:p14="http://schemas.microsoft.com/office/powerpoint/2010/main" val="1571504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7E2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AB6CD8-6FF6-41EF-AF53-C9CF913E8C7C}"/>
              </a:ext>
            </a:extLst>
          </p:cNvPr>
          <p:cNvSpPr txBox="1"/>
          <p:nvPr/>
        </p:nvSpPr>
        <p:spPr>
          <a:xfrm>
            <a:off x="571500" y="5410200"/>
            <a:ext cx="8001000" cy="769441"/>
          </a:xfrm>
          <a:prstGeom prst="rect">
            <a:avLst/>
          </a:prstGeom>
          <a:noFill/>
        </p:spPr>
        <p:txBody>
          <a:bodyPr wrap="square" rtlCol="0">
            <a:spAutoFit/>
          </a:bodyPr>
          <a:lstStyle/>
          <a:p>
            <a:pPr algn="ctr"/>
            <a:r>
              <a:rPr lang="en-US" sz="4400" b="1" dirty="0">
                <a:latin typeface="Roboto"/>
              </a:rPr>
              <a:t>Thank You and Good Luck!</a:t>
            </a:r>
          </a:p>
        </p:txBody>
      </p:sp>
      <p:pic>
        <p:nvPicPr>
          <p:cNvPr id="15" name="Picture 14">
            <a:extLst>
              <a:ext uri="{FF2B5EF4-FFF2-40B4-BE49-F238E27FC236}">
                <a16:creationId xmlns:a16="http://schemas.microsoft.com/office/drawing/2014/main" id="{DC7A458F-C637-4719-9CF9-7C52B2AD3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047" y="495895"/>
            <a:ext cx="4761905" cy="4761905"/>
          </a:xfrm>
          <a:prstGeom prst="rect">
            <a:avLst/>
          </a:prstGeom>
        </p:spPr>
      </p:pic>
    </p:spTree>
    <p:extLst>
      <p:ext uri="{BB962C8B-B14F-4D97-AF65-F5344CB8AC3E}">
        <p14:creationId xmlns:p14="http://schemas.microsoft.com/office/powerpoint/2010/main" val="243916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4" name="Straight Connector 73">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Isosceles Triangle 81">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5" name="Rectangle 84">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28" name="Picture 4" descr="Related image"/>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9842" r="6615" b="-2"/>
          <a:stretch/>
        </p:blipFill>
        <p:spPr bwMode="auto">
          <a:xfrm>
            <a:off x="20" y="-838200"/>
            <a:ext cx="9141598" cy="6620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3408" y="5791200"/>
            <a:ext cx="8407400" cy="1320800"/>
          </a:xfrm>
        </p:spPr>
        <p:txBody>
          <a:bodyPr vert="horz" lIns="91440" tIns="45720" rIns="91440" bIns="45720" rtlCol="0" anchor="ctr">
            <a:normAutofit/>
          </a:bodyPr>
          <a:lstStyle/>
          <a:p>
            <a:pPr>
              <a:lnSpc>
                <a:spcPct val="90000"/>
              </a:lnSpc>
            </a:pPr>
            <a:r>
              <a:rPr lang="en-US" sz="2900" b="1" i="1" dirty="0">
                <a:solidFill>
                  <a:schemeClr val="tx1"/>
                </a:solidFill>
              </a:rPr>
              <a:t>Good paying careers are available now! </a:t>
            </a:r>
            <a:br>
              <a:rPr lang="en-US" sz="2900" b="1" i="1" dirty="0">
                <a:solidFill>
                  <a:schemeClr val="tx1"/>
                </a:solidFill>
              </a:rPr>
            </a:br>
            <a:endParaRPr lang="en-US" sz="2900" cap="none" dirty="0">
              <a:solidFill>
                <a:schemeClr val="tx1"/>
              </a:solidFill>
            </a:endParaRPr>
          </a:p>
        </p:txBody>
      </p:sp>
      <p:sp>
        <p:nvSpPr>
          <p:cNvPr id="3" name="Content Placeholder 2"/>
          <p:cNvSpPr>
            <a:spLocks noGrp="1"/>
          </p:cNvSpPr>
          <p:nvPr>
            <p:ph type="body" sz="half" idx="2"/>
          </p:nvPr>
        </p:nvSpPr>
        <p:spPr>
          <a:xfrm>
            <a:off x="518429" y="2549378"/>
            <a:ext cx="5387052" cy="3285067"/>
          </a:xfrm>
        </p:spPr>
        <p:txBody>
          <a:bodyPr vert="horz" lIns="91440" tIns="45720" rIns="91440" bIns="45720" rtlCol="0" anchor="ctr">
            <a:normAutofit/>
          </a:bodyPr>
          <a:lstStyle/>
          <a:p>
            <a:pPr marL="0" indent="0"/>
            <a:r>
              <a:rPr lang="en-US" sz="2000" dirty="0"/>
              <a:t>This Session will cover the following items:</a:t>
            </a:r>
          </a:p>
          <a:p>
            <a:pPr marL="285750" indent="-285750">
              <a:buFont typeface="Wingdings 3" charset="2"/>
              <a:buChar char=""/>
            </a:pPr>
            <a:r>
              <a:rPr lang="en-US" sz="2000" dirty="0"/>
              <a:t>Open Positions</a:t>
            </a:r>
          </a:p>
          <a:p>
            <a:pPr marL="285750" indent="-285750">
              <a:buFont typeface="Wingdings 3" charset="2"/>
              <a:buChar char=""/>
            </a:pPr>
            <a:r>
              <a:rPr lang="en-US" sz="2000" dirty="0"/>
              <a:t>Employment Expectations</a:t>
            </a:r>
          </a:p>
          <a:p>
            <a:pPr marL="285750" indent="-285750">
              <a:buFont typeface="Wingdings 3" charset="2"/>
              <a:buChar char=""/>
            </a:pPr>
            <a:r>
              <a:rPr lang="en-US" sz="2000" dirty="0"/>
              <a:t>Safety</a:t>
            </a:r>
          </a:p>
          <a:p>
            <a:pPr marL="285750" indent="-285750">
              <a:buFont typeface="Wingdings 3" charset="2"/>
              <a:buChar char=""/>
            </a:pPr>
            <a:r>
              <a:rPr lang="en-US" sz="2000" dirty="0"/>
              <a:t>Training Programs</a:t>
            </a:r>
          </a:p>
          <a:p>
            <a:pPr marL="285750" indent="-285750">
              <a:buFont typeface="Wingdings 3" charset="2"/>
              <a:buChar char=""/>
            </a:pPr>
            <a:r>
              <a:rPr lang="en-US" sz="2000" dirty="0"/>
              <a:t>On the Job Expectations</a:t>
            </a:r>
          </a:p>
        </p:txBody>
      </p:sp>
      <p:pic>
        <p:nvPicPr>
          <p:cNvPr id="1026" name="Picture 2" descr="Image result for highway construction hard hat and ve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18" r="23742" b="2"/>
          <a:stretch/>
        </p:blipFill>
        <p:spPr bwMode="auto">
          <a:xfrm>
            <a:off x="5653278" y="1389160"/>
            <a:ext cx="3008122" cy="328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2556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9B8A5A16-7BE9-4AA1-9B5E-00FAFA5C8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55D27F9-7623-4A6E-89FF-87E6C4E0D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67B7CFC0-1E17-41C5-BF93-16E99B1F89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640594F-E37B-4D91-8E95-9DA62A9B96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93C9D004-5359-4937-9D4B-EC8988806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DE8B4BF-A71A-4324-A033-7886CF70A0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5697F627-1058-435C-96D4-98AB552C6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29">
              <a:extLst>
                <a:ext uri="{FF2B5EF4-FFF2-40B4-BE49-F238E27FC236}">
                  <a16:creationId xmlns:a16="http://schemas.microsoft.com/office/drawing/2014/main" id="{492EF457-D744-4C61-8670-518EC1D2D5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645924"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31" name="Rectangle 29">
              <a:extLst>
                <a:ext uri="{FF2B5EF4-FFF2-40B4-BE49-F238E27FC236}">
                  <a16:creationId xmlns:a16="http://schemas.microsoft.com/office/drawing/2014/main" id="{49E61018-BC96-47DC-B47F-FFBA96BAD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CA434EC-618C-4787-86BA-1BF47478E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97378863-CDB3-4B0F-A65C-98A1252DD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ext Placeholder 4">
            <a:extLst>
              <a:ext uri="{FF2B5EF4-FFF2-40B4-BE49-F238E27FC236}">
                <a16:creationId xmlns:a16="http://schemas.microsoft.com/office/drawing/2014/main" id="{EC76073E-DD56-420A-8CF1-5EC36967B36F}"/>
              </a:ext>
            </a:extLst>
          </p:cNvPr>
          <p:cNvSpPr>
            <a:spLocks noGrp="1"/>
          </p:cNvSpPr>
          <p:nvPr>
            <p:ph type="body" idx="1"/>
          </p:nvPr>
        </p:nvSpPr>
        <p:spPr>
          <a:xfrm>
            <a:off x="1130300" y="4050833"/>
            <a:ext cx="5825202" cy="1096899"/>
          </a:xfrm>
        </p:spPr>
        <p:txBody>
          <a:bodyPr vert="horz" lIns="91440" tIns="45720" rIns="91440" bIns="45720" rtlCol="0" anchor="t">
            <a:normAutofit/>
          </a:bodyPr>
          <a:lstStyle/>
          <a:p>
            <a:pPr algn="r"/>
            <a:r>
              <a:rPr lang="en-US" sz="1800">
                <a:solidFill>
                  <a:srgbClr val="FFFFFF"/>
                </a:solidFill>
              </a:rPr>
              <a:t>Highway Construction Industry</a:t>
            </a:r>
          </a:p>
        </p:txBody>
      </p:sp>
      <p:sp>
        <p:nvSpPr>
          <p:cNvPr id="4" name="Title 3">
            <a:extLst>
              <a:ext uri="{FF2B5EF4-FFF2-40B4-BE49-F238E27FC236}">
                <a16:creationId xmlns:a16="http://schemas.microsoft.com/office/drawing/2014/main" id="{C4EA1F8F-143B-4B89-80F9-63BCD3FB0D87}"/>
              </a:ext>
            </a:extLst>
          </p:cNvPr>
          <p:cNvSpPr>
            <a:spLocks noGrp="1"/>
          </p:cNvSpPr>
          <p:nvPr>
            <p:ph type="title"/>
          </p:nvPr>
        </p:nvSpPr>
        <p:spPr>
          <a:xfrm>
            <a:off x="1130300" y="1267012"/>
            <a:ext cx="5825202" cy="2783824"/>
          </a:xfrm>
        </p:spPr>
        <p:txBody>
          <a:bodyPr vert="horz" lIns="91440" tIns="45720" rIns="91440" bIns="45720" rtlCol="0" anchor="b">
            <a:normAutofit/>
          </a:bodyPr>
          <a:lstStyle/>
          <a:p>
            <a:pPr algn="r"/>
            <a:r>
              <a:rPr lang="en-US" sz="5400">
                <a:solidFill>
                  <a:srgbClr val="FFFFFF"/>
                </a:solidFill>
              </a:rPr>
              <a:t>Module 1</a:t>
            </a:r>
          </a:p>
        </p:txBody>
      </p:sp>
    </p:spTree>
    <p:extLst>
      <p:ext uri="{BB962C8B-B14F-4D97-AF65-F5344CB8AC3E}">
        <p14:creationId xmlns:p14="http://schemas.microsoft.com/office/powerpoint/2010/main" val="109787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5" name="Rectangle 2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icture containing outdoor, grass, mountain, road&#10;&#10;Description automatically generated">
            <a:extLst>
              <a:ext uri="{FF2B5EF4-FFF2-40B4-BE49-F238E27FC236}">
                <a16:creationId xmlns:a16="http://schemas.microsoft.com/office/drawing/2014/main" id="{4B63C715-1F6B-4E53-AF6F-DB536F31D609}"/>
              </a:ext>
            </a:extLst>
          </p:cNvPr>
          <p:cNvPicPr>
            <a:picLocks noGrp="1" noChangeAspect="1"/>
          </p:cNvPicPr>
          <p:nvPr>
            <p:ph type="pic" idx="1"/>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Lst>
          </a:blip>
          <a:srcRect r="10668" b="2"/>
          <a:stretch/>
        </p:blipFill>
        <p:spPr>
          <a:xfrm>
            <a:off x="20" y="10"/>
            <a:ext cx="9143980" cy="6857990"/>
          </a:xfrm>
          <a:prstGeom prst="rect">
            <a:avLst/>
          </a:prstGeom>
        </p:spPr>
      </p:pic>
      <p:sp>
        <p:nvSpPr>
          <p:cNvPr id="4" name="Title 3">
            <a:extLst>
              <a:ext uri="{FF2B5EF4-FFF2-40B4-BE49-F238E27FC236}">
                <a16:creationId xmlns:a16="http://schemas.microsoft.com/office/drawing/2014/main" id="{0D98E4CF-D260-412D-8D7A-0CCE95C46F70}"/>
              </a:ext>
            </a:extLst>
          </p:cNvPr>
          <p:cNvSpPr>
            <a:spLocks noGrp="1"/>
          </p:cNvSpPr>
          <p:nvPr>
            <p:ph type="title"/>
          </p:nvPr>
        </p:nvSpPr>
        <p:spPr>
          <a:xfrm>
            <a:off x="508000" y="609600"/>
            <a:ext cx="6447501" cy="1320800"/>
          </a:xfrm>
        </p:spPr>
        <p:txBody>
          <a:bodyPr vert="horz" lIns="91440" tIns="45720" rIns="91440" bIns="45720" rtlCol="0" anchor="t">
            <a:normAutofit/>
          </a:bodyPr>
          <a:lstStyle/>
          <a:p>
            <a:r>
              <a:rPr lang="en-US" sz="3600" dirty="0"/>
              <a:t>What is the Highway Construction Industry?</a:t>
            </a:r>
          </a:p>
        </p:txBody>
      </p:sp>
      <p:sp>
        <p:nvSpPr>
          <p:cNvPr id="6" name="Text Placeholder 5">
            <a:extLst>
              <a:ext uri="{FF2B5EF4-FFF2-40B4-BE49-F238E27FC236}">
                <a16:creationId xmlns:a16="http://schemas.microsoft.com/office/drawing/2014/main" id="{674C8011-9E79-4D75-9099-9941501D935F}"/>
              </a:ext>
            </a:extLst>
          </p:cNvPr>
          <p:cNvSpPr>
            <a:spLocks noGrp="1"/>
          </p:cNvSpPr>
          <p:nvPr>
            <p:ph type="body" sz="half" idx="2"/>
          </p:nvPr>
        </p:nvSpPr>
        <p:spPr>
          <a:xfrm>
            <a:off x="508000" y="2160589"/>
            <a:ext cx="5999489" cy="3880773"/>
          </a:xfrm>
        </p:spPr>
        <p:txBody>
          <a:bodyPr vert="horz" lIns="91440" tIns="45720" rIns="91440" bIns="45720" rtlCol="0">
            <a:normAutofit/>
          </a:bodyPr>
          <a:lstStyle/>
          <a:p>
            <a:pPr algn="just">
              <a:buFont typeface="Wingdings 3" charset="2"/>
              <a:buChar char=""/>
            </a:pPr>
            <a:r>
              <a:rPr lang="en-US" sz="1800" dirty="0">
                <a:solidFill>
                  <a:srgbClr val="FFFFFF"/>
                </a:solidFill>
                <a:effectLst/>
              </a:rPr>
              <a:t>This industry group is primarily engaged in the construction of highways, streets, roads, airport runways, public sidewalks, or bridges. Work performed may include new work, reconstruction, rehabilitation, and repairs.</a:t>
            </a:r>
            <a:endParaRPr lang="en-US" sz="1800" dirty="0">
              <a:solidFill>
                <a:srgbClr val="FFFFFF"/>
              </a:solidFill>
            </a:endParaRPr>
          </a:p>
        </p:txBody>
      </p:sp>
      <p:sp>
        <p:nvSpPr>
          <p:cNvPr id="3" name="Rectangle 2">
            <a:hlinkClick r:id="rId4"/>
            <a:extLst>
              <a:ext uri="{FF2B5EF4-FFF2-40B4-BE49-F238E27FC236}">
                <a16:creationId xmlns:a16="http://schemas.microsoft.com/office/drawing/2014/main" id="{028EEF31-0309-469B-9B9D-8010D5655596}"/>
              </a:ext>
            </a:extLst>
          </p:cNvPr>
          <p:cNvSpPr/>
          <p:nvPr/>
        </p:nvSpPr>
        <p:spPr>
          <a:xfrm>
            <a:off x="6172200" y="5257800"/>
            <a:ext cx="2590800" cy="875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3ECFEA6-D459-40AC-BA6B-14EA89BB5A1E}"/>
              </a:ext>
            </a:extLst>
          </p:cNvPr>
          <p:cNvSpPr txBox="1"/>
          <p:nvPr/>
        </p:nvSpPr>
        <p:spPr>
          <a:xfrm>
            <a:off x="6172200" y="5257800"/>
            <a:ext cx="2590800" cy="923330"/>
          </a:xfrm>
          <a:prstGeom prst="rect">
            <a:avLst/>
          </a:prstGeom>
          <a:noFill/>
        </p:spPr>
        <p:txBody>
          <a:bodyPr wrap="square" rtlCol="0">
            <a:spAutoFit/>
          </a:bodyPr>
          <a:lstStyle/>
          <a:p>
            <a:pPr algn="just"/>
            <a:r>
              <a:rPr lang="en-US" dirty="0"/>
              <a:t>The Economic Impact of Construction in the U.S. and South Dakota.</a:t>
            </a:r>
          </a:p>
        </p:txBody>
      </p:sp>
    </p:spTree>
    <p:extLst>
      <p:ext uri="{BB962C8B-B14F-4D97-AF65-F5344CB8AC3E}">
        <p14:creationId xmlns:p14="http://schemas.microsoft.com/office/powerpoint/2010/main" val="293351562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FDF84-45A6-4E08-A7C5-CA29B9EDA764}"/>
              </a:ext>
            </a:extLst>
          </p:cNvPr>
          <p:cNvSpPr>
            <a:spLocks noGrp="1"/>
          </p:cNvSpPr>
          <p:nvPr>
            <p:ph type="ctrTitle"/>
          </p:nvPr>
        </p:nvSpPr>
        <p:spPr>
          <a:xfrm>
            <a:off x="1000126" y="609600"/>
            <a:ext cx="6447501" cy="1320800"/>
          </a:xfrm>
        </p:spPr>
        <p:txBody>
          <a:bodyPr>
            <a:normAutofit/>
          </a:bodyPr>
          <a:lstStyle/>
          <a:p>
            <a:pPr>
              <a:lnSpc>
                <a:spcPct val="90000"/>
              </a:lnSpc>
            </a:pPr>
            <a:r>
              <a:rPr lang="en-US" sz="3100"/>
              <a:t>Government Funding and Programs support the Highway Industry</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C4D863B9-8BAB-4070-8340-9D66AEE0EE03}"/>
              </a:ext>
            </a:extLst>
          </p:cNvPr>
          <p:cNvSpPr>
            <a:spLocks noGrp="1"/>
          </p:cNvSpPr>
          <p:nvPr>
            <p:ph type="subTitle" idx="4"/>
          </p:nvPr>
        </p:nvSpPr>
        <p:spPr>
          <a:xfrm>
            <a:off x="1000126" y="2160589"/>
            <a:ext cx="6447501" cy="3880773"/>
          </a:xfrm>
        </p:spPr>
        <p:txBody>
          <a:bodyPr>
            <a:normAutofit fontScale="92500" lnSpcReduction="10000"/>
          </a:bodyPr>
          <a:lstStyle/>
          <a:p>
            <a:pPr>
              <a:lnSpc>
                <a:spcPct val="90000"/>
              </a:lnSpc>
            </a:pPr>
            <a:r>
              <a:rPr lang="en-US" sz="1700"/>
              <a:t>The Investing in a New Vision for the Environment and Surface Transportation in America Act (INVEST in America)</a:t>
            </a:r>
          </a:p>
          <a:p>
            <a:pPr lvl="1">
              <a:lnSpc>
                <a:spcPct val="90000"/>
              </a:lnSpc>
            </a:pPr>
            <a:r>
              <a:rPr lang="en-US" sz="1700"/>
              <a:t>This act:</a:t>
            </a:r>
          </a:p>
          <a:p>
            <a:pPr lvl="2">
              <a:lnSpc>
                <a:spcPct val="90000"/>
              </a:lnSpc>
            </a:pPr>
            <a:r>
              <a:rPr lang="en-US" sz="1700"/>
              <a:t>Delivers better roads and bridges</a:t>
            </a:r>
          </a:p>
          <a:p>
            <a:pPr lvl="2">
              <a:lnSpc>
                <a:spcPct val="90000"/>
              </a:lnSpc>
            </a:pPr>
            <a:r>
              <a:rPr lang="en-US" sz="1700"/>
              <a:t>Modernizes infrastructure</a:t>
            </a:r>
          </a:p>
          <a:p>
            <a:pPr lvl="2">
              <a:lnSpc>
                <a:spcPct val="90000"/>
              </a:lnSpc>
            </a:pPr>
            <a:r>
              <a:rPr lang="en-US" sz="1700"/>
              <a:t>Measures state-by-state greenhouse gas emissions</a:t>
            </a:r>
          </a:p>
          <a:p>
            <a:pPr lvl="2">
              <a:lnSpc>
                <a:spcPct val="90000"/>
              </a:lnSpc>
            </a:pPr>
            <a:r>
              <a:rPr lang="en-US" sz="1700"/>
              <a:t>Increases funding for development of charging stations and other alternative fueling options for electric and zero-emissions vehicles</a:t>
            </a:r>
          </a:p>
          <a:p>
            <a:pPr lvl="2">
              <a:lnSpc>
                <a:spcPct val="90000"/>
              </a:lnSpc>
            </a:pPr>
            <a:r>
              <a:rPr lang="en-US" sz="1700"/>
              <a:t>Addresses pedestrian and bicyclist routes</a:t>
            </a:r>
          </a:p>
          <a:p>
            <a:pPr lvl="2">
              <a:lnSpc>
                <a:spcPct val="90000"/>
              </a:lnSpc>
            </a:pPr>
            <a:r>
              <a:rPr lang="en-US" sz="1700"/>
              <a:t>Funds green materials research</a:t>
            </a:r>
          </a:p>
          <a:p>
            <a:pPr lvl="2">
              <a:lnSpc>
                <a:spcPct val="90000"/>
              </a:lnSpc>
            </a:pPr>
            <a:endParaRPr lang="en-US" sz="1700"/>
          </a:p>
          <a:p>
            <a:pPr marL="457200" lvl="1" indent="0">
              <a:lnSpc>
                <a:spcPct val="90000"/>
              </a:lnSpc>
              <a:buNone/>
            </a:pPr>
            <a:r>
              <a:rPr lang="en-US" sz="1700"/>
              <a:t>The U.S. economy’s strength is directly linked to highway construction.</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635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B76B63-5F42-485F-805C-AED59431F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170265-C112-4F5A-8466-A173607CF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6199"/>
            <a:ext cx="11260666" cy="6934200"/>
          </a:xfrm>
          <a:prstGeom prst="rect">
            <a:avLst/>
          </a:prstGeom>
        </p:spPr>
      </p:pic>
      <p:sp>
        <p:nvSpPr>
          <p:cNvPr id="3" name="Content Placeholder 2">
            <a:extLst>
              <a:ext uri="{FF2B5EF4-FFF2-40B4-BE49-F238E27FC236}">
                <a16:creationId xmlns:a16="http://schemas.microsoft.com/office/drawing/2014/main" id="{D8D32234-17BB-419C-A2F3-CF140DFF3C67}"/>
              </a:ext>
            </a:extLst>
          </p:cNvPr>
          <p:cNvSpPr>
            <a:spLocks noGrp="1"/>
          </p:cNvSpPr>
          <p:nvPr>
            <p:ph type="subTitle" idx="4"/>
          </p:nvPr>
        </p:nvSpPr>
        <p:spPr>
          <a:xfrm>
            <a:off x="609600" y="1585842"/>
            <a:ext cx="3047999" cy="1405254"/>
          </a:xfrm>
        </p:spPr>
        <p:txBody>
          <a:bodyPr>
            <a:normAutofit fontScale="25000" lnSpcReduction="20000"/>
          </a:bodyPr>
          <a:lstStyle/>
          <a:p>
            <a:pPr marL="342900" indent="-342900"/>
            <a:r>
              <a:rPr lang="en-US" sz="8000" b="1" cap="all" dirty="0">
                <a:latin typeface="Roboto"/>
                <a:cs typeface="Arial" panose="020B0604020202020204" pitchFamily="34" charset="0"/>
              </a:rPr>
              <a:t>BUILD SOMETHING MEANINGFUL</a:t>
            </a:r>
          </a:p>
          <a:p>
            <a:pPr marL="342900" indent="-342900"/>
            <a:r>
              <a:rPr lang="en-US" sz="8000" b="1" cap="all" dirty="0">
                <a:latin typeface="Roboto"/>
                <a:cs typeface="Arial" panose="020B0604020202020204" pitchFamily="34" charset="0"/>
              </a:rPr>
              <a:t>SALARIES &amp; BENEFITS ARE GENEROUS</a:t>
            </a:r>
          </a:p>
          <a:p>
            <a:pPr marL="285750" indent="-285750"/>
            <a:r>
              <a:rPr lang="en-US" sz="8000" b="1" cap="all" dirty="0">
                <a:latin typeface="Roboto"/>
                <a:cs typeface="Arial" panose="020B0604020202020204" pitchFamily="34" charset="0"/>
              </a:rPr>
              <a:t>WORK IN DIFFERENT PARTS OF THE STATE OR COUNTRY</a:t>
            </a:r>
          </a:p>
          <a:p>
            <a:pPr marL="285750" indent="-285750"/>
            <a:r>
              <a:rPr lang="en-US" sz="8000" b="1" cap="all" dirty="0">
                <a:latin typeface="Roboto"/>
                <a:cs typeface="Arial" panose="020B0604020202020204" pitchFamily="34" charset="0"/>
              </a:rPr>
              <a:t>EXPERIENCE DIFFERENT WORK PROJECTS REGULARLY</a:t>
            </a:r>
          </a:p>
          <a:p>
            <a:pPr marL="285750" indent="-285750"/>
            <a:r>
              <a:rPr lang="en-US" sz="8000" b="1" cap="all" dirty="0">
                <a:latin typeface="Roboto"/>
                <a:cs typeface="Arial" panose="020B0604020202020204" pitchFamily="34" charset="0"/>
              </a:rPr>
              <a:t>The industry </a:t>
            </a:r>
            <a:r>
              <a:rPr lang="en-US" sz="8000" b="1" cap="all">
                <a:latin typeface="Roboto"/>
                <a:cs typeface="Arial" panose="020B0604020202020204" pitchFamily="34" charset="0"/>
              </a:rPr>
              <a:t>is strong</a:t>
            </a:r>
            <a:endParaRPr lang="en-US" sz="8000" b="1" cap="all" dirty="0">
              <a:latin typeface="Roboto"/>
              <a:cs typeface="Arial" panose="020B0604020202020204" pitchFamily="34" charset="0"/>
            </a:endParaRPr>
          </a:p>
          <a:p>
            <a:pPr marL="285750" indent="-285750"/>
            <a:r>
              <a:rPr lang="en-US" sz="8000" b="1" cap="all" dirty="0">
                <a:latin typeface="Roboto"/>
                <a:cs typeface="Arial" panose="020B0604020202020204" pitchFamily="34" charset="0"/>
              </a:rPr>
              <a:t>Escape the office environment</a:t>
            </a:r>
          </a:p>
          <a:p>
            <a:endParaRPr lang="en-US" dirty="0"/>
          </a:p>
        </p:txBody>
      </p:sp>
      <p:sp>
        <p:nvSpPr>
          <p:cNvPr id="2" name="TextBox 1">
            <a:extLst>
              <a:ext uri="{FF2B5EF4-FFF2-40B4-BE49-F238E27FC236}">
                <a16:creationId xmlns:a16="http://schemas.microsoft.com/office/drawing/2014/main" id="{236A819D-BEA7-4AE1-8E20-A22007AFD551}"/>
              </a:ext>
            </a:extLst>
          </p:cNvPr>
          <p:cNvSpPr txBox="1"/>
          <p:nvPr/>
        </p:nvSpPr>
        <p:spPr>
          <a:xfrm>
            <a:off x="258233" y="457200"/>
            <a:ext cx="8428567" cy="523220"/>
          </a:xfrm>
          <a:prstGeom prst="rect">
            <a:avLst/>
          </a:prstGeom>
          <a:noFill/>
        </p:spPr>
        <p:txBody>
          <a:bodyPr wrap="square" rtlCol="0">
            <a:spAutoFit/>
          </a:bodyPr>
          <a:lstStyle/>
          <a:p>
            <a:pPr>
              <a:spcBef>
                <a:spcPct val="0"/>
              </a:spcBef>
            </a:pPr>
            <a:r>
              <a:rPr lang="en-US" sz="2800" b="1" dirty="0">
                <a:latin typeface="Roboto" panose="02000000000000000000" pitchFamily="2" charset="0"/>
                <a:ea typeface="Roboto" panose="02000000000000000000" pitchFamily="2" charset="0"/>
                <a:cs typeface="Roboto" panose="02000000000000000000" pitchFamily="2" charset="0"/>
              </a:rPr>
              <a:t>Why work in the Highway Construction Industry?</a:t>
            </a:r>
          </a:p>
        </p:txBody>
      </p:sp>
    </p:spTree>
    <p:extLst>
      <p:ext uri="{BB962C8B-B14F-4D97-AF65-F5344CB8AC3E}">
        <p14:creationId xmlns:p14="http://schemas.microsoft.com/office/powerpoint/2010/main" val="51237708"/>
      </p:ext>
    </p:extLst>
  </p:cSld>
  <p:clrMapOvr>
    <a:masterClrMapping/>
  </p:clrMapOvr>
</p:sld>
</file>

<file path=ppt/theme/theme1.xml><?xml version="1.0" encoding="utf-8"?>
<a:theme xmlns:a="http://schemas.openxmlformats.org/drawingml/2006/main" name="Fac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1419</TotalTime>
  <Words>5266</Words>
  <Application>Microsoft Office PowerPoint</Application>
  <PresentationFormat>On-screen Show (4:3)</PresentationFormat>
  <Paragraphs>399</Paragraphs>
  <Slides>30</Slides>
  <Notes>28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Courier New</vt:lpstr>
      <vt:lpstr>Lato</vt:lpstr>
      <vt:lpstr>Roboto</vt:lpstr>
      <vt:lpstr>Symbol</vt:lpstr>
      <vt:lpstr>Trebuchet MS</vt:lpstr>
      <vt:lpstr>Wingdings 3</vt:lpstr>
      <vt:lpstr>Facet</vt:lpstr>
      <vt:lpstr>PowerPoint Presentation</vt:lpstr>
      <vt:lpstr>Highway Construction industry</vt:lpstr>
      <vt:lpstr>Course Objectives</vt:lpstr>
      <vt:lpstr>Good paying careers are available now!  </vt:lpstr>
      <vt:lpstr>Module 1</vt:lpstr>
      <vt:lpstr>What is the Highway Construction Industry?</vt:lpstr>
      <vt:lpstr>Government Funding and Programs support the Highway Industry</vt:lpstr>
      <vt:lpstr>PowerPoint Presentation</vt:lpstr>
      <vt:lpstr>PowerPoint Presentation</vt:lpstr>
      <vt:lpstr>PowerPoint Presentation</vt:lpstr>
      <vt:lpstr>Where are the Jobs in the Highway Construction Industry?</vt:lpstr>
      <vt:lpstr>Module 2</vt:lpstr>
      <vt:lpstr>What Opportunities are Available?</vt:lpstr>
      <vt:lpstr>Sample Job Description: Flagger</vt:lpstr>
      <vt:lpstr>PowerPoint Presentation</vt:lpstr>
      <vt:lpstr>Career Opportunities</vt:lpstr>
      <vt:lpstr>Career Opportunities</vt:lpstr>
      <vt:lpstr>Average Salary Information</vt:lpstr>
      <vt:lpstr>Training Opportunities</vt:lpstr>
      <vt:lpstr>Do you have what it takes?</vt:lpstr>
      <vt:lpstr>Module 3</vt:lpstr>
      <vt:lpstr>Typical Job Requirements Include:</vt:lpstr>
      <vt:lpstr>SAFETY EXPECTATIONS</vt:lpstr>
      <vt:lpstr>Typical Job Expectations</vt:lpstr>
      <vt:lpstr>Video</vt:lpstr>
      <vt:lpstr>Where to find a job in construction?</vt:lpstr>
      <vt:lpstr>How to Apply</vt:lpstr>
      <vt:lpstr>PowerPoint Presentation</vt:lpstr>
      <vt:lpstr>We need you to fill jobs in South Dakota!  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Career Pathways  in the  Construction Industry</dc:title>
  <dc:creator>Kathlene Thurman</dc:creator>
  <cp:lastModifiedBy>Kari Bullion</cp:lastModifiedBy>
  <cp:revision>87</cp:revision>
  <dcterms:created xsi:type="dcterms:W3CDTF">2020-02-07T05:28:53Z</dcterms:created>
  <dcterms:modified xsi:type="dcterms:W3CDTF">2022-01-25T01:03:34Z</dcterms:modified>
</cp:coreProperties>
</file>