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8"/>
  </p:notesMasterIdLst>
  <p:sldIdLst>
    <p:sldId id="256" r:id="rId6"/>
    <p:sldId id="294" r:id="rId7"/>
    <p:sldId id="268" r:id="rId8"/>
    <p:sldId id="1036" r:id="rId9"/>
    <p:sldId id="1037" r:id="rId10"/>
    <p:sldId id="1038" r:id="rId11"/>
    <p:sldId id="275" r:id="rId12"/>
    <p:sldId id="1039" r:id="rId13"/>
    <p:sldId id="1072" r:id="rId14"/>
    <p:sldId id="1034" r:id="rId15"/>
    <p:sldId id="1053" r:id="rId16"/>
    <p:sldId id="1044" r:id="rId17"/>
    <p:sldId id="1023" r:id="rId18"/>
    <p:sldId id="1055" r:id="rId19"/>
    <p:sldId id="1058" r:id="rId20"/>
    <p:sldId id="1057" r:id="rId21"/>
    <p:sldId id="1059" r:id="rId22"/>
    <p:sldId id="1060" r:id="rId23"/>
    <p:sldId id="1061" r:id="rId24"/>
    <p:sldId id="1062" r:id="rId25"/>
    <p:sldId id="1063" r:id="rId26"/>
    <p:sldId id="1064" r:id="rId27"/>
    <p:sldId id="1065" r:id="rId28"/>
    <p:sldId id="1066" r:id="rId29"/>
    <p:sldId id="1067" r:id="rId30"/>
    <p:sldId id="1068" r:id="rId31"/>
    <p:sldId id="1069" r:id="rId32"/>
    <p:sldId id="1070" r:id="rId33"/>
    <p:sldId id="1071" r:id="rId34"/>
    <p:sldId id="1074" r:id="rId35"/>
    <p:sldId id="1073" r:id="rId36"/>
    <p:sldId id="1056" r:id="rId3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A17"/>
    <a:srgbClr val="751113"/>
    <a:srgbClr val="4472C4"/>
    <a:srgbClr val="2E6B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1CF43-9E0B-4C57-BF68-EAAD50B59474}" v="169" dt="2026-09-16T15:24:49.255"/>
    <p1510:client id="{E2C5E9BF-2EF0-44C0-A091-788F01A7287D}" v="1" dt="2026-09-16T17:04:09.5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114"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90531C1B-824B-4A0A-93DD-6BFB5028962E}" type="datetimeFigureOut">
              <a:rPr lang="en-US" smtClean="0"/>
              <a:t>9/16/2026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8974A502-02CF-4CE1-9AC8-259C9971DEC7}" type="slidenum">
              <a:rPr lang="en-US" smtClean="0"/>
              <a:t>‹#›</a:t>
            </a:fld>
            <a:endParaRPr lang="en-US"/>
          </a:p>
        </p:txBody>
      </p:sp>
    </p:spTree>
    <p:extLst>
      <p:ext uri="{BB962C8B-B14F-4D97-AF65-F5344CB8AC3E}">
        <p14:creationId xmlns:p14="http://schemas.microsoft.com/office/powerpoint/2010/main" val="4155987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74A502-02CF-4CE1-9AC8-259C9971DEC7}" type="slidenum">
              <a:rPr lang="en-US" smtClean="0"/>
              <a:t>1</a:t>
            </a:fld>
            <a:endParaRPr lang="en-US"/>
          </a:p>
        </p:txBody>
      </p:sp>
    </p:spTree>
    <p:extLst>
      <p:ext uri="{BB962C8B-B14F-4D97-AF65-F5344CB8AC3E}">
        <p14:creationId xmlns:p14="http://schemas.microsoft.com/office/powerpoint/2010/main" val="985671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article, material, or supply shall only be classified into one category based on its status at the time it is brought to the worksite for incorporation into an infrastructure project, with just two exceptions, discussed later.</a:t>
            </a:r>
          </a:p>
          <a:p>
            <a:endParaRPr lang="en-US"/>
          </a:p>
          <a:p>
            <a:r>
              <a:rPr lang="en-US"/>
              <a:t>23 CFR 635.410 = Buy America</a:t>
            </a:r>
          </a:p>
          <a:p>
            <a:r>
              <a:rPr lang="en-US"/>
              <a:t>2 CFR Part 184 = Build America, Buy America (BABA)</a:t>
            </a:r>
          </a:p>
        </p:txBody>
      </p:sp>
      <p:sp>
        <p:nvSpPr>
          <p:cNvPr id="4" name="Slide Number Placeholder 3"/>
          <p:cNvSpPr>
            <a:spLocks noGrp="1"/>
          </p:cNvSpPr>
          <p:nvPr>
            <p:ph type="sldNum" sz="quarter" idx="5"/>
          </p:nvPr>
        </p:nvSpPr>
        <p:spPr/>
        <p:txBody>
          <a:bodyPr/>
          <a:lstStyle/>
          <a:p>
            <a:fld id="{8974A502-02CF-4CE1-9AC8-259C9971DEC7}" type="slidenum">
              <a:rPr lang="en-US" smtClean="0"/>
              <a:t>2</a:t>
            </a:fld>
            <a:endParaRPr lang="en-US"/>
          </a:p>
        </p:txBody>
      </p:sp>
    </p:spTree>
    <p:extLst>
      <p:ext uri="{BB962C8B-B14F-4D97-AF65-F5344CB8AC3E}">
        <p14:creationId xmlns:p14="http://schemas.microsoft.com/office/powerpoint/2010/main" val="234368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3FC7D-4913-73BF-CCEA-FA2BAA7C7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51A71-610D-D8F3-BE56-A263318A8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469CC-E879-8599-79D8-4D4FEE64BA06}"/>
              </a:ext>
            </a:extLst>
          </p:cNvPr>
          <p:cNvSpPr>
            <a:spLocks noGrp="1"/>
          </p:cNvSpPr>
          <p:nvPr>
            <p:ph type="body" idx="1"/>
          </p:nvPr>
        </p:nvSpPr>
        <p:spPr/>
        <p:txBody>
          <a:bodyPr/>
          <a:lstStyle/>
          <a:p>
            <a:r>
              <a:rPr lang="en-US"/>
              <a:t>If something is wholly or predominantly iron and/or steel, it is classified as an “iron or steel product”</a:t>
            </a:r>
          </a:p>
        </p:txBody>
      </p:sp>
      <p:sp>
        <p:nvSpPr>
          <p:cNvPr id="4" name="Slide Number Placeholder 3">
            <a:extLst>
              <a:ext uri="{FF2B5EF4-FFF2-40B4-BE49-F238E27FC236}">
                <a16:creationId xmlns:a16="http://schemas.microsoft.com/office/drawing/2014/main" id="{B49AA268-CAF5-C356-B52A-8194CAB49673}"/>
              </a:ext>
            </a:extLst>
          </p:cNvPr>
          <p:cNvSpPr>
            <a:spLocks noGrp="1"/>
          </p:cNvSpPr>
          <p:nvPr>
            <p:ph type="sldNum" sz="quarter" idx="5"/>
          </p:nvPr>
        </p:nvSpPr>
        <p:spPr/>
        <p:txBody>
          <a:bodyPr/>
          <a:lstStyle/>
          <a:p>
            <a:pPr defTabSz="948507">
              <a:defRPr/>
            </a:pPr>
            <a:fld id="{26E8632A-AC3B-4F9A-A063-A472AE4D159E}" type="slidenum">
              <a:rPr lang="en-US">
                <a:solidFill>
                  <a:prstClr val="black"/>
                </a:solidFill>
                <a:latin typeface="Aptos" panose="02110004020202020204"/>
              </a:rPr>
              <a:pPr defTabSz="948507">
                <a:defRPr/>
              </a:pPr>
              <a:t>3</a:t>
            </a:fld>
            <a:endParaRPr lang="en-US">
              <a:solidFill>
                <a:prstClr val="black"/>
              </a:solidFill>
              <a:latin typeface="Aptos" panose="02110004020202020204"/>
            </a:endParaRPr>
          </a:p>
        </p:txBody>
      </p:sp>
    </p:spTree>
    <p:extLst>
      <p:ext uri="{BB962C8B-B14F-4D97-AF65-F5344CB8AC3E}">
        <p14:creationId xmlns:p14="http://schemas.microsoft.com/office/powerpoint/2010/main" val="1355181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B3D8-B864-41AA-EA57-9ABC98C92A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9A009-75B2-B4A6-D354-760CF0019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E1E9D1-6A2D-3BC2-8163-2D7A1CF9EF87}"/>
              </a:ext>
            </a:extLst>
          </p:cNvPr>
          <p:cNvSpPr>
            <a:spLocks noGrp="1"/>
          </p:cNvSpPr>
          <p:nvPr>
            <p:ph type="body" idx="1"/>
          </p:nvPr>
        </p:nvSpPr>
        <p:spPr/>
        <p:txBody>
          <a:bodyPr/>
          <a:lstStyle/>
          <a:p>
            <a:r>
              <a:rPr lang="en-US"/>
              <a:t>Little easier to define after going through construction materials and excluded materials (the next two buckets). Combinations of these = manufactured products.</a:t>
            </a:r>
          </a:p>
        </p:txBody>
      </p:sp>
      <p:sp>
        <p:nvSpPr>
          <p:cNvPr id="4" name="Slide Number Placeholder 3">
            <a:extLst>
              <a:ext uri="{FF2B5EF4-FFF2-40B4-BE49-F238E27FC236}">
                <a16:creationId xmlns:a16="http://schemas.microsoft.com/office/drawing/2014/main" id="{23597F49-BDF0-8402-8C48-A93223EA8941}"/>
              </a:ext>
            </a:extLst>
          </p:cNvPr>
          <p:cNvSpPr>
            <a:spLocks noGrp="1"/>
          </p:cNvSpPr>
          <p:nvPr>
            <p:ph type="sldNum" sz="quarter" idx="5"/>
          </p:nvPr>
        </p:nvSpPr>
        <p:spPr/>
        <p:txBody>
          <a:bodyPr/>
          <a:lstStyle/>
          <a:p>
            <a:pPr defTabSz="948507">
              <a:defRPr/>
            </a:pPr>
            <a:fld id="{26E8632A-AC3B-4F9A-A063-A472AE4D159E}" type="slidenum">
              <a:rPr lang="en-US">
                <a:solidFill>
                  <a:prstClr val="black"/>
                </a:solidFill>
                <a:latin typeface="Aptos" panose="02110004020202020204"/>
              </a:rPr>
              <a:pPr defTabSz="948507">
                <a:defRPr/>
              </a:pPr>
              <a:t>4</a:t>
            </a:fld>
            <a:endParaRPr lang="en-US">
              <a:solidFill>
                <a:prstClr val="black"/>
              </a:solidFill>
              <a:latin typeface="Aptos" panose="02110004020202020204"/>
            </a:endParaRPr>
          </a:p>
        </p:txBody>
      </p:sp>
    </p:spTree>
    <p:extLst>
      <p:ext uri="{BB962C8B-B14F-4D97-AF65-F5344CB8AC3E}">
        <p14:creationId xmlns:p14="http://schemas.microsoft.com/office/powerpoint/2010/main" val="1488852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7D333-5470-9044-4CD2-5AE2AD6F2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53176-51BF-A829-29D7-9458867F2C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57B24-FC75-F3F4-5A7F-48756F5E356F}"/>
              </a:ext>
            </a:extLst>
          </p:cNvPr>
          <p:cNvSpPr>
            <a:spLocks noGrp="1"/>
          </p:cNvSpPr>
          <p:nvPr>
            <p:ph type="body" idx="1"/>
          </p:nvPr>
        </p:nvSpPr>
        <p:spPr/>
        <p:txBody>
          <a:bodyPr/>
          <a:lstStyle/>
          <a:p>
            <a:r>
              <a:rPr lang="en-US"/>
              <a:t>List has not changed.</a:t>
            </a:r>
          </a:p>
          <a:p>
            <a:endParaRPr lang="en-US"/>
          </a:p>
          <a:p>
            <a:r>
              <a:rPr lang="en-US"/>
              <a:t>Requirements for these to be considered “produced in the United States” are in the SDDOT specifications (and 2 CFR Part 184)</a:t>
            </a:r>
          </a:p>
          <a:p>
            <a:endParaRPr lang="en-US"/>
          </a:p>
          <a:p>
            <a:r>
              <a:rPr lang="en-US"/>
              <a:t>Classification, again, is based on the status at the time the material or product is brought to the work site.</a:t>
            </a:r>
          </a:p>
        </p:txBody>
      </p:sp>
      <p:sp>
        <p:nvSpPr>
          <p:cNvPr id="4" name="Slide Number Placeholder 3">
            <a:extLst>
              <a:ext uri="{FF2B5EF4-FFF2-40B4-BE49-F238E27FC236}">
                <a16:creationId xmlns:a16="http://schemas.microsoft.com/office/drawing/2014/main" id="{502177E2-B80C-ED1D-72C7-87FCE58A4F1D}"/>
              </a:ext>
            </a:extLst>
          </p:cNvPr>
          <p:cNvSpPr>
            <a:spLocks noGrp="1"/>
          </p:cNvSpPr>
          <p:nvPr>
            <p:ph type="sldNum" sz="quarter" idx="5"/>
          </p:nvPr>
        </p:nvSpPr>
        <p:spPr/>
        <p:txBody>
          <a:bodyPr/>
          <a:lstStyle/>
          <a:p>
            <a:pPr defTabSz="948507">
              <a:defRPr/>
            </a:pPr>
            <a:fld id="{26E8632A-AC3B-4F9A-A063-A472AE4D159E}" type="slidenum">
              <a:rPr lang="en-US">
                <a:solidFill>
                  <a:prstClr val="black"/>
                </a:solidFill>
                <a:latin typeface="Aptos" panose="02110004020202020204"/>
              </a:rPr>
              <a:pPr defTabSz="948507">
                <a:defRPr/>
              </a:pPr>
              <a:t>5</a:t>
            </a:fld>
            <a:endParaRPr lang="en-US">
              <a:solidFill>
                <a:prstClr val="black"/>
              </a:solidFill>
              <a:latin typeface="Aptos" panose="02110004020202020204"/>
            </a:endParaRPr>
          </a:p>
        </p:txBody>
      </p:sp>
    </p:spTree>
    <p:extLst>
      <p:ext uri="{BB962C8B-B14F-4D97-AF65-F5344CB8AC3E}">
        <p14:creationId xmlns:p14="http://schemas.microsoft.com/office/powerpoint/2010/main" val="1812369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D93DC-752B-6238-5A9F-C15CE39C4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7776C-7C96-1647-9328-C13B09F06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FF998-3F0D-4397-0BC5-00BC0EB2080A}"/>
              </a:ext>
            </a:extLst>
          </p:cNvPr>
          <p:cNvSpPr>
            <a:spLocks noGrp="1"/>
          </p:cNvSpPr>
          <p:nvPr>
            <p:ph type="body" idx="1"/>
          </p:nvPr>
        </p:nvSpPr>
        <p:spPr/>
        <p:txBody>
          <a:bodyPr/>
          <a:lstStyle/>
          <a:p>
            <a:r>
              <a:rPr lang="en-US" sz="1100"/>
              <a:t>Excluded materials are not subject to any applicable Buy America standard (steel or iron product, manufactured product, or construction material) if delivered to the project site on their own or in combination with other excluded materials. </a:t>
            </a:r>
            <a:endParaRPr lang="en-US" sz="1000"/>
          </a:p>
          <a:p>
            <a:r>
              <a:rPr lang="en-US" sz="1100"/>
              <a:t>Mixtures of excluded materials delivered to a work site without final form for incorporation into a project must not be classified as manufactured products and are not subject to FHWA’s Buy America requirements for manufactured products. To fit this exception, a mixture of excluded materials must be delivered to the work site without final form, such as with wet concrete or hot mix asphalt that has not dried or set before reaching the work site. FHWA considers such mixtures to not be manufactured products, though it may also contain minor additions of other materials.</a:t>
            </a:r>
          </a:p>
          <a:p>
            <a:endParaRPr lang="en-US" sz="1000"/>
          </a:p>
          <a:p>
            <a:r>
              <a:rPr lang="en-US" sz="1100"/>
              <a:t>Once an excluded material has been combined with a non-excluded material and processed into a specific shape or form, the new product is to be classified the same as any other material, regardless of the fact that one of its components is an excluded material. For instance, precast concrete may comprise cement, water, aggregates, and steel. When delivered to the work site, the precast concrete would be considered a manufactured product, unless the cost of the steel content exceeds 50 percent of the total cost of the precast concrete’s components, in which case it would be classified as an iron or steel product. The fact that precast concrete may include cement and aggregates, two excluded materials, is not relevant to this classification because those excluded materials are combined with other non-excluded materials.</a:t>
            </a:r>
          </a:p>
        </p:txBody>
      </p:sp>
      <p:sp>
        <p:nvSpPr>
          <p:cNvPr id="4" name="Slide Number Placeholder 3">
            <a:extLst>
              <a:ext uri="{FF2B5EF4-FFF2-40B4-BE49-F238E27FC236}">
                <a16:creationId xmlns:a16="http://schemas.microsoft.com/office/drawing/2014/main" id="{B47952DD-C888-9FB1-91C6-9C5C0FA05E5E}"/>
              </a:ext>
            </a:extLst>
          </p:cNvPr>
          <p:cNvSpPr>
            <a:spLocks noGrp="1"/>
          </p:cNvSpPr>
          <p:nvPr>
            <p:ph type="sldNum" sz="quarter" idx="5"/>
          </p:nvPr>
        </p:nvSpPr>
        <p:spPr/>
        <p:txBody>
          <a:bodyPr/>
          <a:lstStyle/>
          <a:p>
            <a:pPr defTabSz="948507">
              <a:defRPr/>
            </a:pPr>
            <a:fld id="{26E8632A-AC3B-4F9A-A063-A472AE4D159E}" type="slidenum">
              <a:rPr lang="en-US">
                <a:solidFill>
                  <a:prstClr val="black"/>
                </a:solidFill>
                <a:latin typeface="Aptos" panose="02110004020202020204"/>
              </a:rPr>
              <a:pPr defTabSz="948507">
                <a:defRPr/>
              </a:pPr>
              <a:t>6</a:t>
            </a:fld>
            <a:endParaRPr lang="en-US">
              <a:solidFill>
                <a:prstClr val="black"/>
              </a:solidFill>
              <a:latin typeface="Aptos" panose="02110004020202020204"/>
            </a:endParaRPr>
          </a:p>
        </p:txBody>
      </p:sp>
    </p:spTree>
    <p:extLst>
      <p:ext uri="{BB962C8B-B14F-4D97-AF65-F5344CB8AC3E}">
        <p14:creationId xmlns:p14="http://schemas.microsoft.com/office/powerpoint/2010/main" val="9387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Precast concrete and ITS products that are classified as iron or steel products (so greater than 50% to cost of components are iron or steel) must be treated as iron or steel products and are only subject to FHWA’s Buy America requirements for steel and iron</a:t>
            </a:r>
          </a:p>
        </p:txBody>
      </p:sp>
      <p:sp>
        <p:nvSpPr>
          <p:cNvPr id="4" name="Slide Number Placeholder 3"/>
          <p:cNvSpPr>
            <a:spLocks noGrp="1"/>
          </p:cNvSpPr>
          <p:nvPr>
            <p:ph type="sldNum" sz="quarter" idx="5"/>
          </p:nvPr>
        </p:nvSpPr>
        <p:spPr/>
        <p:txBody>
          <a:bodyPr/>
          <a:lstStyle/>
          <a:p>
            <a:fld id="{8974A502-02CF-4CE1-9AC8-259C9971DEC7}" type="slidenum">
              <a:rPr lang="en-US" smtClean="0"/>
              <a:t>7</a:t>
            </a:fld>
            <a:endParaRPr lang="en-US"/>
          </a:p>
        </p:txBody>
      </p:sp>
    </p:spTree>
    <p:extLst>
      <p:ext uri="{BB962C8B-B14F-4D97-AF65-F5344CB8AC3E}">
        <p14:creationId xmlns:p14="http://schemas.microsoft.com/office/powerpoint/2010/main" val="509326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13CCE-B31E-4999-B520-DD0072524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CC3C8-833A-D167-D4E5-F8B044280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12D93-B45C-0B3F-BBD5-19603462A668}"/>
              </a:ext>
            </a:extLst>
          </p:cNvPr>
          <p:cNvSpPr>
            <a:spLocks noGrp="1"/>
          </p:cNvSpPr>
          <p:nvPr>
            <p:ph type="body" idx="1"/>
          </p:nvPr>
        </p:nvSpPr>
        <p:spPr/>
        <p:txBody>
          <a:bodyPr/>
          <a:lstStyle/>
          <a:p>
            <a:r>
              <a:rPr lang="en-US"/>
              <a:t>The 55% rule is part of the 2026 Specifications which take effect with projects in the October 7 Bid Letting. </a:t>
            </a:r>
            <a:r>
              <a:rPr lang="en-US" b="1"/>
              <a:t>These projects are currently advertised for letting.</a:t>
            </a:r>
          </a:p>
        </p:txBody>
      </p:sp>
      <p:sp>
        <p:nvSpPr>
          <p:cNvPr id="4" name="Slide Number Placeholder 3">
            <a:extLst>
              <a:ext uri="{FF2B5EF4-FFF2-40B4-BE49-F238E27FC236}">
                <a16:creationId xmlns:a16="http://schemas.microsoft.com/office/drawing/2014/main" id="{21F1DB4A-1F09-9E05-9CB9-E81188BB3627}"/>
              </a:ext>
            </a:extLst>
          </p:cNvPr>
          <p:cNvSpPr>
            <a:spLocks noGrp="1"/>
          </p:cNvSpPr>
          <p:nvPr>
            <p:ph type="sldNum" sz="quarter" idx="5"/>
          </p:nvPr>
        </p:nvSpPr>
        <p:spPr/>
        <p:txBody>
          <a:bodyPr/>
          <a:lstStyle/>
          <a:p>
            <a:fld id="{8974A502-02CF-4CE1-9AC8-259C9971DEC7}" type="slidenum">
              <a:rPr lang="en-US" smtClean="0"/>
              <a:t>8</a:t>
            </a:fld>
            <a:endParaRPr lang="en-US"/>
          </a:p>
        </p:txBody>
      </p:sp>
    </p:spTree>
    <p:extLst>
      <p:ext uri="{BB962C8B-B14F-4D97-AF65-F5344CB8AC3E}">
        <p14:creationId xmlns:p14="http://schemas.microsoft.com/office/powerpoint/2010/main" val="2330307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9EF13-B639-E35E-6DA8-EB627BF33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4514A-12C2-BA22-FBCF-B5020CDE1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E0D32-8DD8-C5C2-5861-858C6ACCF4E6}"/>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3C80727E-2531-9C1B-4432-019561EBC00E}"/>
              </a:ext>
            </a:extLst>
          </p:cNvPr>
          <p:cNvSpPr>
            <a:spLocks noGrp="1"/>
          </p:cNvSpPr>
          <p:nvPr>
            <p:ph type="sldNum" sz="quarter" idx="5"/>
          </p:nvPr>
        </p:nvSpPr>
        <p:spPr/>
        <p:txBody>
          <a:bodyPr/>
          <a:lstStyle/>
          <a:p>
            <a:fld id="{8974A502-02CF-4CE1-9AC8-259C9971DEC7}" type="slidenum">
              <a:rPr lang="en-US" smtClean="0"/>
              <a:t>9</a:t>
            </a:fld>
            <a:endParaRPr lang="en-US"/>
          </a:p>
        </p:txBody>
      </p:sp>
    </p:spTree>
    <p:extLst>
      <p:ext uri="{BB962C8B-B14F-4D97-AF65-F5344CB8AC3E}">
        <p14:creationId xmlns:p14="http://schemas.microsoft.com/office/powerpoint/2010/main" val="1608644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5BA0E-3309-200E-52DB-32C3A572C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1538C-3189-AA80-5AB7-73D804CAF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AC871-71E1-1E76-CCD6-E16D253266F0}"/>
              </a:ext>
            </a:extLst>
          </p:cNvPr>
          <p:cNvSpPr>
            <a:spLocks noGrp="1"/>
          </p:cNvSpPr>
          <p:nvPr>
            <p:ph type="body" idx="1"/>
          </p:nvPr>
        </p:nvSpPr>
        <p:spPr/>
        <p:txBody>
          <a:bodyPr/>
          <a:lstStyle/>
          <a:p>
            <a:r>
              <a:rPr lang="en-US"/>
              <a:t>There is also a national repository for products that manufacturers or suppliers want to certify they meet Buy America. </a:t>
            </a:r>
          </a:p>
          <a:p>
            <a:endParaRPr lang="en-US"/>
          </a:p>
          <a:p>
            <a:r>
              <a:rPr lang="en-US"/>
              <a:t>Go to the web address here or search “AASHTO Datamine IDR form.” There are guides for industry and state agency users.</a:t>
            </a:r>
          </a:p>
          <a:p>
            <a:endParaRPr lang="en-US"/>
          </a:p>
          <a:p>
            <a:r>
              <a:rPr lang="en-US"/>
              <a:t>Encourage suppliers and manufacturers to do this, which would constitute documentation of the product’s compliance.</a:t>
            </a:r>
          </a:p>
        </p:txBody>
      </p:sp>
      <p:sp>
        <p:nvSpPr>
          <p:cNvPr id="4" name="Slide Number Placeholder 3">
            <a:extLst>
              <a:ext uri="{FF2B5EF4-FFF2-40B4-BE49-F238E27FC236}">
                <a16:creationId xmlns:a16="http://schemas.microsoft.com/office/drawing/2014/main" id="{EAEA9AB4-A370-1F0B-192D-E724EB683BE2}"/>
              </a:ext>
            </a:extLst>
          </p:cNvPr>
          <p:cNvSpPr>
            <a:spLocks noGrp="1"/>
          </p:cNvSpPr>
          <p:nvPr>
            <p:ph type="sldNum" sz="quarter" idx="5"/>
          </p:nvPr>
        </p:nvSpPr>
        <p:spPr/>
        <p:txBody>
          <a:bodyPr/>
          <a:lstStyle/>
          <a:p>
            <a:fld id="{D5370F7B-7860-456F-9736-7647C6B41083}" type="slidenum">
              <a:rPr lang="en-US" smtClean="0"/>
              <a:t>10</a:t>
            </a:fld>
            <a:endParaRPr lang="en-US"/>
          </a:p>
        </p:txBody>
      </p:sp>
    </p:spTree>
    <p:extLst>
      <p:ext uri="{BB962C8B-B14F-4D97-AF65-F5344CB8AC3E}">
        <p14:creationId xmlns:p14="http://schemas.microsoft.com/office/powerpoint/2010/main" val="2631620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FDA82-1C11-3783-0D57-08B1C5542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CC0B0-9E98-0CF7-A775-AA7DDA766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071C8-93A6-2BCB-D6E1-A92445D863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529231-EC53-E6EC-842C-7E3D94A8A2D8}"/>
              </a:ext>
            </a:extLst>
          </p:cNvPr>
          <p:cNvSpPr>
            <a:spLocks noGrp="1"/>
          </p:cNvSpPr>
          <p:nvPr>
            <p:ph type="sldNum" sz="quarter" idx="5"/>
          </p:nvPr>
        </p:nvSpPr>
        <p:spPr/>
        <p:txBody>
          <a:bodyPr/>
          <a:lstStyle/>
          <a:p>
            <a:fld id="{8974A502-02CF-4CE1-9AC8-259C9971DEC7}" type="slidenum">
              <a:rPr lang="en-US" smtClean="0"/>
              <a:t>11</a:t>
            </a:fld>
            <a:endParaRPr lang="en-US"/>
          </a:p>
        </p:txBody>
      </p:sp>
    </p:spTree>
    <p:extLst>
      <p:ext uri="{BB962C8B-B14F-4D97-AF65-F5344CB8AC3E}">
        <p14:creationId xmlns:p14="http://schemas.microsoft.com/office/powerpoint/2010/main" val="1291980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A6C43-6FEB-B9E9-72FE-D56A54B9D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F55EF-266E-BEA6-506C-CC87DF225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2F151-08F0-FF94-273A-7BE06B8F1B5B}"/>
              </a:ext>
            </a:extLst>
          </p:cNvPr>
          <p:cNvSpPr>
            <a:spLocks noGrp="1"/>
          </p:cNvSpPr>
          <p:nvPr>
            <p:ph type="body" idx="1"/>
          </p:nvPr>
        </p:nvSpPr>
        <p:spPr/>
        <p:txBody>
          <a:bodyPr/>
          <a:lstStyle/>
          <a:p>
            <a:r>
              <a:rPr lang="en-US"/>
              <a:t>SDDOT has a form online (Inside SDDOT &gt; Forms &amp; Publications &gt; Forms) called the Miscellaneous Materials Buy America Certificate. This form is to be used for all products requiring Buy America compliance that do not have another form of certification, such as a mill cert.</a:t>
            </a:r>
          </a:p>
          <a:p>
            <a:endParaRPr lang="en-US"/>
          </a:p>
          <a:p>
            <a:r>
              <a:rPr lang="en-US"/>
              <a:t>The form is certifying that all other products requiring compliance on the project meet the applicable standards.</a:t>
            </a:r>
          </a:p>
          <a:p>
            <a:endParaRPr lang="en-US"/>
          </a:p>
          <a:p>
            <a:r>
              <a:rPr lang="en-US"/>
              <a:t>The form is signed by the Prime Contractor and acknowledges responsibility to maintain documentation for compliance.</a:t>
            </a:r>
          </a:p>
          <a:p>
            <a:endParaRPr lang="en-US"/>
          </a:p>
          <a:p>
            <a:r>
              <a:rPr lang="en-US"/>
              <a:t>If there are materials that do not meet Buy America requirements, they must be listed on the form and an invoice provided. Reference is made to Section 6.9 F.2 of the specs which governs use and approval of non-compliant items.</a:t>
            </a:r>
          </a:p>
        </p:txBody>
      </p:sp>
      <p:sp>
        <p:nvSpPr>
          <p:cNvPr id="4" name="Slide Number Placeholder 3">
            <a:extLst>
              <a:ext uri="{FF2B5EF4-FFF2-40B4-BE49-F238E27FC236}">
                <a16:creationId xmlns:a16="http://schemas.microsoft.com/office/drawing/2014/main" id="{18205E5D-E56B-1FEF-18DD-2F96765379BB}"/>
              </a:ext>
            </a:extLst>
          </p:cNvPr>
          <p:cNvSpPr>
            <a:spLocks noGrp="1"/>
          </p:cNvSpPr>
          <p:nvPr>
            <p:ph type="sldNum" sz="quarter" idx="5"/>
          </p:nvPr>
        </p:nvSpPr>
        <p:spPr/>
        <p:txBody>
          <a:bodyPr/>
          <a:lstStyle/>
          <a:p>
            <a:fld id="{8974A502-02CF-4CE1-9AC8-259C9971DEC7}" type="slidenum">
              <a:rPr lang="en-US" smtClean="0"/>
              <a:t>12</a:t>
            </a:fld>
            <a:endParaRPr lang="en-US"/>
          </a:p>
        </p:txBody>
      </p:sp>
    </p:spTree>
    <p:extLst>
      <p:ext uri="{BB962C8B-B14F-4D97-AF65-F5344CB8AC3E}">
        <p14:creationId xmlns:p14="http://schemas.microsoft.com/office/powerpoint/2010/main" val="3008661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EE3B-2255-7A6B-8740-E8CA79A37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C02B9-4B16-DD21-4DA7-F85E9ED34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A27E3-753C-890E-7378-D8881FCACE23}"/>
              </a:ext>
            </a:extLst>
          </p:cNvPr>
          <p:cNvSpPr>
            <a:spLocks noGrp="1"/>
          </p:cNvSpPr>
          <p:nvPr>
            <p:ph type="body" idx="1"/>
          </p:nvPr>
        </p:nvSpPr>
        <p:spPr/>
        <p:txBody>
          <a:bodyPr/>
          <a:lstStyle/>
          <a:p>
            <a:r>
              <a:rPr lang="en-US">
                <a:ea typeface="Calibri"/>
                <a:cs typeface="Calibri"/>
              </a:rPr>
              <a:t>SDDOT specifications require proof of effort to obtain compliant materials and an actual lack of available compliant materials. Slightly higher cost, different supplier source, or a longer lead time does not grant an exception to the requirements.</a:t>
            </a:r>
          </a:p>
        </p:txBody>
      </p:sp>
      <p:sp>
        <p:nvSpPr>
          <p:cNvPr id="4" name="Slide Number Placeholder 3">
            <a:extLst>
              <a:ext uri="{FF2B5EF4-FFF2-40B4-BE49-F238E27FC236}">
                <a16:creationId xmlns:a16="http://schemas.microsoft.com/office/drawing/2014/main" id="{2F9781F9-0CF6-4AE5-8EE8-9A4F84F5233E}"/>
              </a:ext>
            </a:extLst>
          </p:cNvPr>
          <p:cNvSpPr>
            <a:spLocks noGrp="1"/>
          </p:cNvSpPr>
          <p:nvPr>
            <p:ph type="sldNum" sz="quarter" idx="5"/>
          </p:nvPr>
        </p:nvSpPr>
        <p:spPr/>
        <p:txBody>
          <a:bodyPr/>
          <a:lstStyle/>
          <a:p>
            <a:fld id="{D5370F7B-7860-456F-9736-7647C6B41083}" type="slidenum">
              <a:rPr lang="en-US" smtClean="0"/>
              <a:t>13</a:t>
            </a:fld>
            <a:endParaRPr lang="en-US"/>
          </a:p>
        </p:txBody>
      </p:sp>
    </p:spTree>
    <p:extLst>
      <p:ext uri="{BB962C8B-B14F-4D97-AF65-F5344CB8AC3E}">
        <p14:creationId xmlns:p14="http://schemas.microsoft.com/office/powerpoint/2010/main" val="1754986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A8D71-9944-EF7A-9647-F71F1B045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0CC6C-EC5C-587F-0223-0343D4BF5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A6AE8-6B59-360D-FE4E-84D9A4523C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28475E-AAB2-9CA2-5A4D-EAACFED001B2}"/>
              </a:ext>
            </a:extLst>
          </p:cNvPr>
          <p:cNvSpPr>
            <a:spLocks noGrp="1"/>
          </p:cNvSpPr>
          <p:nvPr>
            <p:ph type="sldNum" sz="quarter" idx="5"/>
          </p:nvPr>
        </p:nvSpPr>
        <p:spPr/>
        <p:txBody>
          <a:bodyPr/>
          <a:lstStyle/>
          <a:p>
            <a:fld id="{8974A502-02CF-4CE1-9AC8-259C9971DEC7}" type="slidenum">
              <a:rPr lang="en-US" smtClean="0"/>
              <a:t>14</a:t>
            </a:fld>
            <a:endParaRPr lang="en-US"/>
          </a:p>
        </p:txBody>
      </p:sp>
    </p:spTree>
    <p:extLst>
      <p:ext uri="{BB962C8B-B14F-4D97-AF65-F5344CB8AC3E}">
        <p14:creationId xmlns:p14="http://schemas.microsoft.com/office/powerpoint/2010/main" val="2593463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794B-1B30-2138-7871-AD39FDCB3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C51A8-7300-3703-8C2C-3825BDA55D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9CFF5-DCB6-04F2-ECE0-5837010FC5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421D21-8A15-0664-4097-DA391D364FA0}"/>
              </a:ext>
            </a:extLst>
          </p:cNvPr>
          <p:cNvSpPr>
            <a:spLocks noGrp="1"/>
          </p:cNvSpPr>
          <p:nvPr>
            <p:ph type="sldNum" sz="quarter" idx="5"/>
          </p:nvPr>
        </p:nvSpPr>
        <p:spPr/>
        <p:txBody>
          <a:bodyPr/>
          <a:lstStyle/>
          <a:p>
            <a:fld id="{8974A502-02CF-4CE1-9AC8-259C9971DEC7}" type="slidenum">
              <a:rPr lang="en-US" smtClean="0"/>
              <a:t>15</a:t>
            </a:fld>
            <a:endParaRPr lang="en-US"/>
          </a:p>
        </p:txBody>
      </p:sp>
    </p:spTree>
    <p:extLst>
      <p:ext uri="{BB962C8B-B14F-4D97-AF65-F5344CB8AC3E}">
        <p14:creationId xmlns:p14="http://schemas.microsoft.com/office/powerpoint/2010/main" val="1002987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56F68-6282-5E6C-AF3B-2A34A4743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8A8C7-91FD-0B5F-A798-FB6B3523A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E2B2CD-F34C-C4AB-480D-C54B1218EEDA}"/>
              </a:ext>
            </a:extLst>
          </p:cNvPr>
          <p:cNvSpPr>
            <a:spLocks noGrp="1"/>
          </p:cNvSpPr>
          <p:nvPr>
            <p:ph type="body" idx="1"/>
          </p:nvPr>
        </p:nvSpPr>
        <p:spPr/>
        <p:txBody>
          <a:bodyPr/>
          <a:lstStyle/>
          <a:p>
            <a:r>
              <a:rPr lang="en-US"/>
              <a:t>Price Schedule</a:t>
            </a:r>
          </a:p>
          <a:p>
            <a:r>
              <a:rPr lang="en-US"/>
              <a:t>Shop Plans</a:t>
            </a:r>
          </a:p>
          <a:p>
            <a:r>
              <a:rPr lang="en-US"/>
              <a:t>Insurance</a:t>
            </a:r>
          </a:p>
        </p:txBody>
      </p:sp>
      <p:sp>
        <p:nvSpPr>
          <p:cNvPr id="4" name="Slide Number Placeholder 3">
            <a:extLst>
              <a:ext uri="{FF2B5EF4-FFF2-40B4-BE49-F238E27FC236}">
                <a16:creationId xmlns:a16="http://schemas.microsoft.com/office/drawing/2014/main" id="{2CF82756-BF74-6A85-5A46-5FBEC810F2BF}"/>
              </a:ext>
            </a:extLst>
          </p:cNvPr>
          <p:cNvSpPr>
            <a:spLocks noGrp="1"/>
          </p:cNvSpPr>
          <p:nvPr>
            <p:ph type="sldNum" sz="quarter" idx="5"/>
          </p:nvPr>
        </p:nvSpPr>
        <p:spPr/>
        <p:txBody>
          <a:bodyPr/>
          <a:lstStyle/>
          <a:p>
            <a:fld id="{8974A502-02CF-4CE1-9AC8-259C9971DEC7}" type="slidenum">
              <a:rPr lang="en-US" smtClean="0"/>
              <a:t>16</a:t>
            </a:fld>
            <a:endParaRPr lang="en-US"/>
          </a:p>
        </p:txBody>
      </p:sp>
    </p:spTree>
    <p:extLst>
      <p:ext uri="{BB962C8B-B14F-4D97-AF65-F5344CB8AC3E}">
        <p14:creationId xmlns:p14="http://schemas.microsoft.com/office/powerpoint/2010/main" val="3401858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6880E-5451-D65F-86F2-8A96DDE8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11218-CE51-6DE0-CE7F-9DDDEAF05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2F8188-2AD4-86DD-5D6F-19CE465A2E42}"/>
              </a:ext>
            </a:extLst>
          </p:cNvPr>
          <p:cNvSpPr>
            <a:spLocks noGrp="1"/>
          </p:cNvSpPr>
          <p:nvPr>
            <p:ph type="body" idx="1"/>
          </p:nvPr>
        </p:nvSpPr>
        <p:spPr/>
        <p:txBody>
          <a:bodyPr/>
          <a:lstStyle/>
          <a:p>
            <a:r>
              <a:rPr lang="en-US"/>
              <a:t>Schedule</a:t>
            </a:r>
          </a:p>
          <a:p>
            <a:r>
              <a:rPr lang="en-US"/>
              <a:t>LD’s</a:t>
            </a:r>
          </a:p>
        </p:txBody>
      </p:sp>
      <p:sp>
        <p:nvSpPr>
          <p:cNvPr id="4" name="Slide Number Placeholder 3">
            <a:extLst>
              <a:ext uri="{FF2B5EF4-FFF2-40B4-BE49-F238E27FC236}">
                <a16:creationId xmlns:a16="http://schemas.microsoft.com/office/drawing/2014/main" id="{C2958509-BFDE-7848-B2E5-95E5C10AD6E4}"/>
              </a:ext>
            </a:extLst>
          </p:cNvPr>
          <p:cNvSpPr>
            <a:spLocks noGrp="1"/>
          </p:cNvSpPr>
          <p:nvPr>
            <p:ph type="sldNum" sz="quarter" idx="5"/>
          </p:nvPr>
        </p:nvSpPr>
        <p:spPr/>
        <p:txBody>
          <a:bodyPr/>
          <a:lstStyle/>
          <a:p>
            <a:fld id="{8974A502-02CF-4CE1-9AC8-259C9971DEC7}" type="slidenum">
              <a:rPr lang="en-US" smtClean="0"/>
              <a:t>17</a:t>
            </a:fld>
            <a:endParaRPr lang="en-US"/>
          </a:p>
        </p:txBody>
      </p:sp>
    </p:spTree>
    <p:extLst>
      <p:ext uri="{BB962C8B-B14F-4D97-AF65-F5344CB8AC3E}">
        <p14:creationId xmlns:p14="http://schemas.microsoft.com/office/powerpoint/2010/main" val="785320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FE67C-AEA5-023B-7AA0-98ACCA5B2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774F2-6A15-9C35-03BE-A90CC4580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92A6F-DA2B-3DE2-FB03-995DE9B8C164}"/>
              </a:ext>
            </a:extLst>
          </p:cNvPr>
          <p:cNvSpPr>
            <a:spLocks noGrp="1"/>
          </p:cNvSpPr>
          <p:nvPr>
            <p:ph type="body" idx="1"/>
          </p:nvPr>
        </p:nvSpPr>
        <p:spPr/>
        <p:txBody>
          <a:bodyPr/>
          <a:lstStyle/>
          <a:p>
            <a:r>
              <a:rPr lang="en-US"/>
              <a:t>Price breakdown</a:t>
            </a:r>
          </a:p>
        </p:txBody>
      </p:sp>
      <p:sp>
        <p:nvSpPr>
          <p:cNvPr id="4" name="Slide Number Placeholder 3">
            <a:extLst>
              <a:ext uri="{FF2B5EF4-FFF2-40B4-BE49-F238E27FC236}">
                <a16:creationId xmlns:a16="http://schemas.microsoft.com/office/drawing/2014/main" id="{D75F8DDD-74C6-ADD0-0D0A-CC12AB2EBA70}"/>
              </a:ext>
            </a:extLst>
          </p:cNvPr>
          <p:cNvSpPr>
            <a:spLocks noGrp="1"/>
          </p:cNvSpPr>
          <p:nvPr>
            <p:ph type="sldNum" sz="quarter" idx="5"/>
          </p:nvPr>
        </p:nvSpPr>
        <p:spPr/>
        <p:txBody>
          <a:bodyPr/>
          <a:lstStyle/>
          <a:p>
            <a:fld id="{8974A502-02CF-4CE1-9AC8-259C9971DEC7}" type="slidenum">
              <a:rPr lang="en-US" smtClean="0"/>
              <a:t>18</a:t>
            </a:fld>
            <a:endParaRPr lang="en-US"/>
          </a:p>
        </p:txBody>
      </p:sp>
    </p:spTree>
    <p:extLst>
      <p:ext uri="{BB962C8B-B14F-4D97-AF65-F5344CB8AC3E}">
        <p14:creationId xmlns:p14="http://schemas.microsoft.com/office/powerpoint/2010/main" val="802276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2BE4-53EC-959B-99DD-E5562E5A9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4802F-B0DC-8CA2-7149-F44D11018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7805B-BF5D-0F37-AC65-21DFC68CCB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774A78-76F7-A200-9457-ED9A148CD072}"/>
              </a:ext>
            </a:extLst>
          </p:cNvPr>
          <p:cNvSpPr>
            <a:spLocks noGrp="1"/>
          </p:cNvSpPr>
          <p:nvPr>
            <p:ph type="sldNum" sz="quarter" idx="5"/>
          </p:nvPr>
        </p:nvSpPr>
        <p:spPr/>
        <p:txBody>
          <a:bodyPr/>
          <a:lstStyle/>
          <a:p>
            <a:fld id="{8974A502-02CF-4CE1-9AC8-259C9971DEC7}" type="slidenum">
              <a:rPr lang="en-US" smtClean="0"/>
              <a:t>19</a:t>
            </a:fld>
            <a:endParaRPr lang="en-US"/>
          </a:p>
        </p:txBody>
      </p:sp>
    </p:spTree>
    <p:extLst>
      <p:ext uri="{BB962C8B-B14F-4D97-AF65-F5344CB8AC3E}">
        <p14:creationId xmlns:p14="http://schemas.microsoft.com/office/powerpoint/2010/main" val="2203926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8FFBD-D22A-DE3A-B20D-AE0F1D5D7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DBA5B-9B33-9781-9F9E-D5A251160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751A6-910F-DC04-5AFE-9A0B94475A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306572-DC56-A186-20B1-48564BBB2607}"/>
              </a:ext>
            </a:extLst>
          </p:cNvPr>
          <p:cNvSpPr>
            <a:spLocks noGrp="1"/>
          </p:cNvSpPr>
          <p:nvPr>
            <p:ph type="sldNum" sz="quarter" idx="5"/>
          </p:nvPr>
        </p:nvSpPr>
        <p:spPr/>
        <p:txBody>
          <a:bodyPr/>
          <a:lstStyle/>
          <a:p>
            <a:fld id="{8974A502-02CF-4CE1-9AC8-259C9971DEC7}" type="slidenum">
              <a:rPr lang="en-US" smtClean="0"/>
              <a:t>20</a:t>
            </a:fld>
            <a:endParaRPr lang="en-US"/>
          </a:p>
        </p:txBody>
      </p:sp>
    </p:spTree>
    <p:extLst>
      <p:ext uri="{BB962C8B-B14F-4D97-AF65-F5344CB8AC3E}">
        <p14:creationId xmlns:p14="http://schemas.microsoft.com/office/powerpoint/2010/main" val="1730643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664E0-C612-170A-2D57-3B2792268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D0633-860B-DBCC-8D6A-AD434160D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9714E-A663-E565-5CA2-A4A82A79FB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029F65-F49C-D86B-06B7-E6FBA8C76EAC}"/>
              </a:ext>
            </a:extLst>
          </p:cNvPr>
          <p:cNvSpPr>
            <a:spLocks noGrp="1"/>
          </p:cNvSpPr>
          <p:nvPr>
            <p:ph type="sldNum" sz="quarter" idx="5"/>
          </p:nvPr>
        </p:nvSpPr>
        <p:spPr/>
        <p:txBody>
          <a:bodyPr/>
          <a:lstStyle/>
          <a:p>
            <a:fld id="{8974A502-02CF-4CE1-9AC8-259C9971DEC7}" type="slidenum">
              <a:rPr lang="en-US" smtClean="0"/>
              <a:t>21</a:t>
            </a:fld>
            <a:endParaRPr lang="en-US"/>
          </a:p>
        </p:txBody>
      </p:sp>
    </p:spTree>
    <p:extLst>
      <p:ext uri="{BB962C8B-B14F-4D97-AF65-F5344CB8AC3E}">
        <p14:creationId xmlns:p14="http://schemas.microsoft.com/office/powerpoint/2010/main" val="3832587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D4DCF-AC1A-3FED-56DA-6A30BE737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1D882-1531-B5FC-961F-9618EFCE6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AB7571-7853-6114-5706-B085DF88F1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1C6567-5CAE-EAE6-A471-9F693182A775}"/>
              </a:ext>
            </a:extLst>
          </p:cNvPr>
          <p:cNvSpPr>
            <a:spLocks noGrp="1"/>
          </p:cNvSpPr>
          <p:nvPr>
            <p:ph type="sldNum" sz="quarter" idx="5"/>
          </p:nvPr>
        </p:nvSpPr>
        <p:spPr/>
        <p:txBody>
          <a:bodyPr/>
          <a:lstStyle/>
          <a:p>
            <a:fld id="{8974A502-02CF-4CE1-9AC8-259C9971DEC7}" type="slidenum">
              <a:rPr lang="en-US" smtClean="0"/>
              <a:t>22</a:t>
            </a:fld>
            <a:endParaRPr lang="en-US"/>
          </a:p>
        </p:txBody>
      </p:sp>
    </p:spTree>
    <p:extLst>
      <p:ext uri="{BB962C8B-B14F-4D97-AF65-F5344CB8AC3E}">
        <p14:creationId xmlns:p14="http://schemas.microsoft.com/office/powerpoint/2010/main" val="4164570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EEA29-A9DD-A575-57E4-217C0510A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0221A-77FD-7948-C8CD-F8875F9B0E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CF0DA-DBA9-CB2E-AB22-9F75060949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B7AE15-CBE0-A227-7484-F142CDB253DC}"/>
              </a:ext>
            </a:extLst>
          </p:cNvPr>
          <p:cNvSpPr>
            <a:spLocks noGrp="1"/>
          </p:cNvSpPr>
          <p:nvPr>
            <p:ph type="sldNum" sz="quarter" idx="5"/>
          </p:nvPr>
        </p:nvSpPr>
        <p:spPr/>
        <p:txBody>
          <a:bodyPr/>
          <a:lstStyle/>
          <a:p>
            <a:fld id="{8974A502-02CF-4CE1-9AC8-259C9971DEC7}" type="slidenum">
              <a:rPr lang="en-US" smtClean="0"/>
              <a:t>23</a:t>
            </a:fld>
            <a:endParaRPr lang="en-US"/>
          </a:p>
        </p:txBody>
      </p:sp>
    </p:spTree>
    <p:extLst>
      <p:ext uri="{BB962C8B-B14F-4D97-AF65-F5344CB8AC3E}">
        <p14:creationId xmlns:p14="http://schemas.microsoft.com/office/powerpoint/2010/main" val="1677095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8486D-61D4-8F6E-9A93-E4D9255F1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D6136-89A6-2E65-0D8A-829065D890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8F4A9-A8D6-A6F7-BA37-77E63D9B6865}"/>
              </a:ext>
            </a:extLst>
          </p:cNvPr>
          <p:cNvSpPr>
            <a:spLocks noGrp="1"/>
          </p:cNvSpPr>
          <p:nvPr>
            <p:ph type="body" idx="1"/>
          </p:nvPr>
        </p:nvSpPr>
        <p:spPr/>
        <p:txBody>
          <a:bodyPr/>
          <a:lstStyle/>
          <a:p>
            <a:r>
              <a:rPr lang="en-US"/>
              <a:t>Bridge deck polymer chip seal</a:t>
            </a:r>
          </a:p>
        </p:txBody>
      </p:sp>
      <p:sp>
        <p:nvSpPr>
          <p:cNvPr id="4" name="Slide Number Placeholder 3">
            <a:extLst>
              <a:ext uri="{FF2B5EF4-FFF2-40B4-BE49-F238E27FC236}">
                <a16:creationId xmlns:a16="http://schemas.microsoft.com/office/drawing/2014/main" id="{AAD0273C-97FD-B492-336B-C7CA301E229F}"/>
              </a:ext>
            </a:extLst>
          </p:cNvPr>
          <p:cNvSpPr>
            <a:spLocks noGrp="1"/>
          </p:cNvSpPr>
          <p:nvPr>
            <p:ph type="sldNum" sz="quarter" idx="5"/>
          </p:nvPr>
        </p:nvSpPr>
        <p:spPr/>
        <p:txBody>
          <a:bodyPr/>
          <a:lstStyle/>
          <a:p>
            <a:fld id="{8974A502-02CF-4CE1-9AC8-259C9971DEC7}" type="slidenum">
              <a:rPr lang="en-US" smtClean="0"/>
              <a:t>24</a:t>
            </a:fld>
            <a:endParaRPr lang="en-US"/>
          </a:p>
        </p:txBody>
      </p:sp>
    </p:spTree>
    <p:extLst>
      <p:ext uri="{BB962C8B-B14F-4D97-AF65-F5344CB8AC3E}">
        <p14:creationId xmlns:p14="http://schemas.microsoft.com/office/powerpoint/2010/main" val="2127941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AC13B-1DA0-B7B6-90B2-8407668A5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DE9B1-8BEC-94D9-D089-9F12C1255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DCDF1B-8E1B-D98F-F6EB-2DD6B1A276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F93EF-BC06-D4E6-0B94-8F5FFA840C6B}"/>
              </a:ext>
            </a:extLst>
          </p:cNvPr>
          <p:cNvSpPr>
            <a:spLocks noGrp="1"/>
          </p:cNvSpPr>
          <p:nvPr>
            <p:ph type="sldNum" sz="quarter" idx="5"/>
          </p:nvPr>
        </p:nvSpPr>
        <p:spPr/>
        <p:txBody>
          <a:bodyPr/>
          <a:lstStyle/>
          <a:p>
            <a:fld id="{8974A502-02CF-4CE1-9AC8-259C9971DEC7}" type="slidenum">
              <a:rPr lang="en-US" smtClean="0"/>
              <a:t>25</a:t>
            </a:fld>
            <a:endParaRPr lang="en-US"/>
          </a:p>
        </p:txBody>
      </p:sp>
    </p:spTree>
    <p:extLst>
      <p:ext uri="{BB962C8B-B14F-4D97-AF65-F5344CB8AC3E}">
        <p14:creationId xmlns:p14="http://schemas.microsoft.com/office/powerpoint/2010/main" val="84637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48C20-0F21-C610-1C37-DCD257D01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411728-78F1-B5E3-85E0-02CC8BA70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269C7-10DF-F9C8-D5FE-89A3DE6DC2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50B8F8-435D-D8A5-A434-C9ABBCF67915}"/>
              </a:ext>
            </a:extLst>
          </p:cNvPr>
          <p:cNvSpPr>
            <a:spLocks noGrp="1"/>
          </p:cNvSpPr>
          <p:nvPr>
            <p:ph type="sldNum" sz="quarter" idx="5"/>
          </p:nvPr>
        </p:nvSpPr>
        <p:spPr/>
        <p:txBody>
          <a:bodyPr/>
          <a:lstStyle/>
          <a:p>
            <a:fld id="{8974A502-02CF-4CE1-9AC8-259C9971DEC7}" type="slidenum">
              <a:rPr lang="en-US" smtClean="0"/>
              <a:t>26</a:t>
            </a:fld>
            <a:endParaRPr lang="en-US"/>
          </a:p>
        </p:txBody>
      </p:sp>
    </p:spTree>
    <p:extLst>
      <p:ext uri="{BB962C8B-B14F-4D97-AF65-F5344CB8AC3E}">
        <p14:creationId xmlns:p14="http://schemas.microsoft.com/office/powerpoint/2010/main" val="4178947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590F6-66DC-9BFB-8A80-23CCBEA42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9C85C-846D-CB3A-4DC4-E33394D26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9B206-04B9-5F1D-66D9-58DD180ADE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122B29-25A7-6092-A3F3-D5D3B9ED5CBC}"/>
              </a:ext>
            </a:extLst>
          </p:cNvPr>
          <p:cNvSpPr>
            <a:spLocks noGrp="1"/>
          </p:cNvSpPr>
          <p:nvPr>
            <p:ph type="sldNum" sz="quarter" idx="5"/>
          </p:nvPr>
        </p:nvSpPr>
        <p:spPr/>
        <p:txBody>
          <a:bodyPr/>
          <a:lstStyle/>
          <a:p>
            <a:fld id="{8974A502-02CF-4CE1-9AC8-259C9971DEC7}" type="slidenum">
              <a:rPr lang="en-US" smtClean="0"/>
              <a:t>27</a:t>
            </a:fld>
            <a:endParaRPr lang="en-US"/>
          </a:p>
        </p:txBody>
      </p:sp>
    </p:spTree>
    <p:extLst>
      <p:ext uri="{BB962C8B-B14F-4D97-AF65-F5344CB8AC3E}">
        <p14:creationId xmlns:p14="http://schemas.microsoft.com/office/powerpoint/2010/main" val="1095028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6371D-D418-B678-C367-40EFFAD85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76CD5-D15E-513A-E39E-2A9652AAF7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73D833-0221-E1E9-962F-672ECCAE01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E80B52-34CB-6A93-174F-52D30F65175B}"/>
              </a:ext>
            </a:extLst>
          </p:cNvPr>
          <p:cNvSpPr>
            <a:spLocks noGrp="1"/>
          </p:cNvSpPr>
          <p:nvPr>
            <p:ph type="sldNum" sz="quarter" idx="5"/>
          </p:nvPr>
        </p:nvSpPr>
        <p:spPr/>
        <p:txBody>
          <a:bodyPr/>
          <a:lstStyle/>
          <a:p>
            <a:fld id="{8974A502-02CF-4CE1-9AC8-259C9971DEC7}" type="slidenum">
              <a:rPr lang="en-US" smtClean="0"/>
              <a:t>28</a:t>
            </a:fld>
            <a:endParaRPr lang="en-US"/>
          </a:p>
        </p:txBody>
      </p:sp>
    </p:spTree>
    <p:extLst>
      <p:ext uri="{BB962C8B-B14F-4D97-AF65-F5344CB8AC3E}">
        <p14:creationId xmlns:p14="http://schemas.microsoft.com/office/powerpoint/2010/main" val="23129628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2C02C-4CE8-6A67-D146-655B4E87D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4FFBF-108D-8B31-B6A1-F001224E2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542789-1F03-80DD-B8F4-64D29CE986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0F2378-3377-4F72-FC4A-D02201B1D45A}"/>
              </a:ext>
            </a:extLst>
          </p:cNvPr>
          <p:cNvSpPr>
            <a:spLocks noGrp="1"/>
          </p:cNvSpPr>
          <p:nvPr>
            <p:ph type="sldNum" sz="quarter" idx="5"/>
          </p:nvPr>
        </p:nvSpPr>
        <p:spPr/>
        <p:txBody>
          <a:bodyPr/>
          <a:lstStyle/>
          <a:p>
            <a:fld id="{8974A502-02CF-4CE1-9AC8-259C9971DEC7}" type="slidenum">
              <a:rPr lang="en-US" smtClean="0"/>
              <a:t>29</a:t>
            </a:fld>
            <a:endParaRPr lang="en-US"/>
          </a:p>
        </p:txBody>
      </p:sp>
    </p:spTree>
    <p:extLst>
      <p:ext uri="{BB962C8B-B14F-4D97-AF65-F5344CB8AC3E}">
        <p14:creationId xmlns:p14="http://schemas.microsoft.com/office/powerpoint/2010/main" val="3783593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5D47-7A09-8BAE-9087-58ABDCA52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90378-774A-CBD7-3AFB-285E7915E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77B264-984E-908D-81CB-2F34E75927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7B31CE-D31B-C72B-B058-F0F3B83EBB28}"/>
              </a:ext>
            </a:extLst>
          </p:cNvPr>
          <p:cNvSpPr>
            <a:spLocks noGrp="1"/>
          </p:cNvSpPr>
          <p:nvPr>
            <p:ph type="sldNum" sz="quarter" idx="5"/>
          </p:nvPr>
        </p:nvSpPr>
        <p:spPr/>
        <p:txBody>
          <a:bodyPr/>
          <a:lstStyle/>
          <a:p>
            <a:fld id="{8974A502-02CF-4CE1-9AC8-259C9971DEC7}" type="slidenum">
              <a:rPr lang="en-US" smtClean="0"/>
              <a:t>30</a:t>
            </a:fld>
            <a:endParaRPr lang="en-US"/>
          </a:p>
        </p:txBody>
      </p:sp>
    </p:spTree>
    <p:extLst>
      <p:ext uri="{BB962C8B-B14F-4D97-AF65-F5344CB8AC3E}">
        <p14:creationId xmlns:p14="http://schemas.microsoft.com/office/powerpoint/2010/main" val="68482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EF4FD-5802-245E-9FED-EBC12AD26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49B1C-5B3D-CC9E-6596-8D4DAABAB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EC821C-A4EB-B955-B6A1-281A23AC05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9957E0-07AF-9CC6-C512-B5C38C055B74}"/>
              </a:ext>
            </a:extLst>
          </p:cNvPr>
          <p:cNvSpPr>
            <a:spLocks noGrp="1"/>
          </p:cNvSpPr>
          <p:nvPr>
            <p:ph type="sldNum" sz="quarter" idx="5"/>
          </p:nvPr>
        </p:nvSpPr>
        <p:spPr/>
        <p:txBody>
          <a:bodyPr/>
          <a:lstStyle/>
          <a:p>
            <a:pPr defTabSz="948507">
              <a:defRPr/>
            </a:pPr>
            <a:fld id="{26E8632A-AC3B-4F9A-A063-A472AE4D159E}" type="slidenum">
              <a:rPr lang="en-US">
                <a:solidFill>
                  <a:prstClr val="black"/>
                </a:solidFill>
                <a:latin typeface="Aptos" panose="02110004020202020204"/>
              </a:rPr>
              <a:pPr defTabSz="948507">
                <a:defRPr/>
              </a:pPr>
              <a:t>31</a:t>
            </a:fld>
            <a:endParaRPr lang="en-US">
              <a:solidFill>
                <a:prstClr val="black"/>
              </a:solidFill>
              <a:latin typeface="Aptos" panose="02110004020202020204"/>
            </a:endParaRPr>
          </a:p>
        </p:txBody>
      </p:sp>
    </p:spTree>
    <p:extLst>
      <p:ext uri="{BB962C8B-B14F-4D97-AF65-F5344CB8AC3E}">
        <p14:creationId xmlns:p14="http://schemas.microsoft.com/office/powerpoint/2010/main" val="9266040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BAE4C-7B6B-B2A4-B963-ACA8FF4E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319E2-E127-C5E5-C459-88017D60B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26261-EF66-CC00-135D-7B62B020E5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59CF33-2161-C226-1470-EE78F353037D}"/>
              </a:ext>
            </a:extLst>
          </p:cNvPr>
          <p:cNvSpPr>
            <a:spLocks noGrp="1"/>
          </p:cNvSpPr>
          <p:nvPr>
            <p:ph type="sldNum" sz="quarter" idx="5"/>
          </p:nvPr>
        </p:nvSpPr>
        <p:spPr/>
        <p:txBody>
          <a:bodyPr/>
          <a:lstStyle/>
          <a:p>
            <a:fld id="{8974A502-02CF-4CE1-9AC8-259C9971DEC7}" type="slidenum">
              <a:rPr lang="en-US" smtClean="0"/>
              <a:t>32</a:t>
            </a:fld>
            <a:endParaRPr lang="en-US"/>
          </a:p>
        </p:txBody>
      </p:sp>
    </p:spTree>
    <p:extLst>
      <p:ext uri="{BB962C8B-B14F-4D97-AF65-F5344CB8AC3E}">
        <p14:creationId xmlns:p14="http://schemas.microsoft.com/office/powerpoint/2010/main" val="99483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5C137-5CEF-1B82-4333-CC3F6B68B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68C66D-B472-53E7-381A-43B1896E6C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F85E0A-0164-7BB6-E153-3C439DA723BA}"/>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E897F050-13D0-5B99-76D6-1033C375C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608998-50B1-C054-D4CF-B8BAA7C7BA82}"/>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2830100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CD94F-2D75-43D1-3074-11273F5F25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056E3D-EA2C-176F-7849-184F5615F0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C0218-8451-B8EB-E619-6E53607C1361}"/>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0B0E8F77-136A-1823-4302-B180D5B50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888908-4BD6-6796-A9D9-73033ACED46E}"/>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462265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63E0A-7ED2-BDDE-6B37-831FE57ACD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7DA405-B529-62B1-B220-E41906288C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2173E9-AD43-5682-0849-449428BEBEDE}"/>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99177C9F-D571-A981-1391-014265056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375C2-5FBF-FA8D-0237-5985B91CAC0A}"/>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20919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3AEB-9748-D7DA-A0E1-242C58E987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573682-D688-86F2-394E-6B16A7551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8DEAF1-6DDE-C052-98A6-A6A4FD2F72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93B01F-D908-7031-055B-D3AD07347593}"/>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6" name="Footer Placeholder 5">
            <a:extLst>
              <a:ext uri="{FF2B5EF4-FFF2-40B4-BE49-F238E27FC236}">
                <a16:creationId xmlns:a16="http://schemas.microsoft.com/office/drawing/2014/main" id="{D88D15E8-BB6E-47EC-2B6E-43E121002F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96ECA4-19FE-0539-6ABB-1D40C6A157E8}"/>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4168244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4522-187B-1E02-6FF4-258466C278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7FDEBD-06F6-2D03-F08D-5B9629E2BC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94959D-5459-1BA4-E73E-88706747FD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EA7756-A2AF-4109-E213-AA3A7F4A2D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4B2FB1-0259-A230-0E58-6CA85CC43E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AFA7E1-3E49-9419-B3FE-DA4FA2455676}"/>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8" name="Footer Placeholder 7">
            <a:extLst>
              <a:ext uri="{FF2B5EF4-FFF2-40B4-BE49-F238E27FC236}">
                <a16:creationId xmlns:a16="http://schemas.microsoft.com/office/drawing/2014/main" id="{1C56AA33-6739-09A3-05FC-67C836888E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5C0AEB-DD54-A728-367B-F5B572A05C1B}"/>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319888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E0B2-80E1-9210-1A91-48E73C98BE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642413-2C9E-CF4E-A628-C0045BB81119}"/>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4" name="Footer Placeholder 3">
            <a:extLst>
              <a:ext uri="{FF2B5EF4-FFF2-40B4-BE49-F238E27FC236}">
                <a16:creationId xmlns:a16="http://schemas.microsoft.com/office/drawing/2014/main" id="{30BBC8AD-1718-C148-B9F6-7DCC54587B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B707A8-9833-8D67-833C-5C20C448312A}"/>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150513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511A86-B435-F688-5355-B67B3B0B15C9}"/>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3" name="Footer Placeholder 2">
            <a:extLst>
              <a:ext uri="{FF2B5EF4-FFF2-40B4-BE49-F238E27FC236}">
                <a16:creationId xmlns:a16="http://schemas.microsoft.com/office/drawing/2014/main" id="{2C5F2C5B-B35A-614A-A46B-36AECF8C4B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ECACC1-9C57-3C7C-B40E-2C83A6F39EB6}"/>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218446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7829-48ED-8F53-8FC7-A8762ADC72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11498C-D39D-4BF3-1281-19855DF4D7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3EE502-9CA3-ED37-EB37-DCDE7A3729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2A6C2E-843A-F4B2-AF81-24EFB47BF503}"/>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6" name="Footer Placeholder 5">
            <a:extLst>
              <a:ext uri="{FF2B5EF4-FFF2-40B4-BE49-F238E27FC236}">
                <a16:creationId xmlns:a16="http://schemas.microsoft.com/office/drawing/2014/main" id="{593421DC-1E68-D4EE-E5E1-0B80CDF30A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5D248B-1A71-AA98-5BB7-4FB3FBFE156A}"/>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2492423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AEF8B-AF01-C893-551F-567224998D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8763C-3A7F-680D-F323-7B98AD9902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43E926-5608-1781-028B-4280AF62D1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A3A05-DD01-FF27-6F3A-566C93C4C3FB}"/>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6" name="Footer Placeholder 5">
            <a:extLst>
              <a:ext uri="{FF2B5EF4-FFF2-40B4-BE49-F238E27FC236}">
                <a16:creationId xmlns:a16="http://schemas.microsoft.com/office/drawing/2014/main" id="{5DF49D93-BB67-63E5-329D-0197204DF1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8417EB-B253-2341-3592-398F860953EE}"/>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635787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FE0AA-DA48-324C-E942-11FF93AD7C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AD7A38-5565-14D8-A881-31E96BC5A1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34DE14-BB34-26FF-3696-0D0B02518317}"/>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547E99D7-5B09-99BF-D708-0C0228E722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4FD6E2-8E0A-B833-6A85-863910861E46}"/>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4139471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5B0A61-14F5-02BE-950E-B14669CA62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780481-5EF1-6B03-2DEE-6E7BC5F7A7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9BB9B-1863-8499-5257-7499F0AC48BD}"/>
              </a:ext>
            </a:extLst>
          </p:cNvPr>
          <p:cNvSpPr>
            <a:spLocks noGrp="1"/>
          </p:cNvSpPr>
          <p:nvPr>
            <p:ph type="dt" sz="half" idx="10"/>
          </p:nvPr>
        </p:nvSpPr>
        <p:spPr/>
        <p:txBody>
          <a:body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D34E98FE-6609-0293-4409-B6DC4BD39E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B96C17-3A10-DA8C-90C1-381670710052}"/>
              </a:ext>
            </a:extLst>
          </p:cNvPr>
          <p:cNvSpPr>
            <a:spLocks noGrp="1"/>
          </p:cNvSpPr>
          <p:nvPr>
            <p:ph type="sldNum" sz="quarter" idx="12"/>
          </p:nvPr>
        </p:nvSpPr>
        <p:spPr/>
        <p:txBody>
          <a:bodyPr/>
          <a:lstStyle/>
          <a:p>
            <a:fld id="{29E8A023-9CED-4A5A-89B4-51D7AF777A00}" type="slidenum">
              <a:rPr lang="en-US" smtClean="0"/>
              <a:t>‹#›</a:t>
            </a:fld>
            <a:endParaRPr lang="en-US"/>
          </a:p>
        </p:txBody>
      </p:sp>
    </p:spTree>
    <p:extLst>
      <p:ext uri="{BB962C8B-B14F-4D97-AF65-F5344CB8AC3E}">
        <p14:creationId xmlns:p14="http://schemas.microsoft.com/office/powerpoint/2010/main" val="3733891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958DBC-227D-B3F4-E0B8-CABFC337AA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33D0A0-5CBA-D552-A473-C33AE75EBA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495514-8355-B890-1840-750F1999C8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D89813-01B7-4364-A488-364E05A5FBB8}" type="datetimeFigureOut">
              <a:rPr lang="en-US" smtClean="0"/>
              <a:t>9/16/2026</a:t>
            </a:fld>
            <a:endParaRPr lang="en-US"/>
          </a:p>
        </p:txBody>
      </p:sp>
      <p:sp>
        <p:nvSpPr>
          <p:cNvPr id="5" name="Footer Placeholder 4">
            <a:extLst>
              <a:ext uri="{FF2B5EF4-FFF2-40B4-BE49-F238E27FC236}">
                <a16:creationId xmlns:a16="http://schemas.microsoft.com/office/drawing/2014/main" id="{2E84C91D-A357-C566-AF7E-561D92E4F9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28D24C2-719E-E69A-8A7E-C0DC75948F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E8A023-9CED-4A5A-89B4-51D7AF777A00}" type="slidenum">
              <a:rPr lang="en-US" smtClean="0"/>
              <a:t>‹#›</a:t>
            </a:fld>
            <a:endParaRPr lang="en-US"/>
          </a:p>
        </p:txBody>
      </p:sp>
    </p:spTree>
    <p:extLst>
      <p:ext uri="{BB962C8B-B14F-4D97-AF65-F5344CB8AC3E}">
        <p14:creationId xmlns:p14="http://schemas.microsoft.com/office/powerpoint/2010/main" val="30831729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transportation.org/product-evaluation-and-audit-solutions/domestic-materials-self-certification-for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mailto:Ryan.Johnson@state.sd.us"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hyperlink" Target="mailto:Christina.Bennett@state.sd.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6DC0F7-E4E1-72A6-D988-D9ADB62C83C6}"/>
              </a:ext>
            </a:extLst>
          </p:cNvPr>
          <p:cNvSpPr>
            <a:spLocks noGrp="1"/>
          </p:cNvSpPr>
          <p:nvPr>
            <p:ph type="ctrTitle"/>
          </p:nvPr>
        </p:nvSpPr>
        <p:spPr>
          <a:xfrm>
            <a:off x="5673213" y="1981200"/>
            <a:ext cx="5985387" cy="1805508"/>
          </a:xfrm>
        </p:spPr>
        <p:txBody>
          <a:bodyPr>
            <a:normAutofit fontScale="90000"/>
          </a:bodyPr>
          <a:lstStyle/>
          <a:p>
            <a:pPr algn="l"/>
            <a:r>
              <a:rPr lang="en-US" b="1">
                <a:ea typeface="Calibri" panose="020F0502020204030204" pitchFamily="34" charset="0"/>
                <a:cs typeface="Calibri" panose="020F0502020204030204" pitchFamily="34" charset="0"/>
              </a:rPr>
              <a:t>Buy America/BABA Updates</a:t>
            </a:r>
          </a:p>
        </p:txBody>
      </p:sp>
      <p:sp>
        <p:nvSpPr>
          <p:cNvPr id="5" name="Rectangle 6">
            <a:extLst>
              <a:ext uri="{FF2B5EF4-FFF2-40B4-BE49-F238E27FC236}">
                <a16:creationId xmlns:a16="http://schemas.microsoft.com/office/drawing/2014/main" id="{C9548A65-BA77-B3F7-5CDE-17FD29AED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a:off x="279392" y="610849"/>
            <a:ext cx="1466312" cy="4374850"/>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312" h="4374850">
                <a:moveTo>
                  <a:pt x="0" y="1460948"/>
                </a:moveTo>
                <a:lnTo>
                  <a:pt x="1466312" y="0"/>
                </a:lnTo>
                <a:cubicBezTo>
                  <a:pt x="1462259" y="1458283"/>
                  <a:pt x="1458207" y="2916567"/>
                  <a:pt x="1454154" y="4374850"/>
                </a:cubicBezTo>
                <a:lnTo>
                  <a:pt x="3831" y="4374850"/>
                </a:lnTo>
                <a:lnTo>
                  <a:pt x="0" y="1460948"/>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55030533-54D5-5733-34E3-9A6C935EC91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109537" y="4868776"/>
            <a:ext cx="3978442" cy="1989224"/>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70091490-44D2-77CB-067A-F59C57D5A8F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933584" y="5628963"/>
            <a:ext cx="2890277" cy="1445141"/>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5CEF2646-C186-D2FD-0D0F-37BF1306F17E}"/>
              </a:ext>
              <a:ext uri="{C183D7F6-B498-43B3-948B-1728B52AA6E4}">
                <adec:decorative xmlns:adec="http://schemas.microsoft.com/office/drawing/2017/decorative" val="1"/>
              </a:ext>
            </a:extLst>
          </p:cNvPr>
          <p:cNvSpPr/>
          <p:nvPr/>
        </p:nvSpPr>
        <p:spPr>
          <a:xfrm>
            <a:off x="6312568" y="38982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070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8F8CE-95C6-4B3E-8880-0837E8FEFEB4}"/>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Final Rule on Manufactured Products</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8C3E6FBD-B2D5-4B61-AFEB-2DB972609AB0}"/>
              </a:ext>
            </a:extLst>
          </p:cNvPr>
          <p:cNvSpPr>
            <a:spLocks noGrp="1"/>
          </p:cNvSpPr>
          <p:nvPr>
            <p:ph idx="1"/>
          </p:nvPr>
        </p:nvSpPr>
        <p:spPr>
          <a:xfrm>
            <a:off x="451989" y="1358153"/>
            <a:ext cx="11288019" cy="4611513"/>
          </a:xfrm>
        </p:spPr>
        <p:txBody>
          <a:bodyPr>
            <a:noAutofit/>
          </a:bodyPr>
          <a:lstStyle/>
          <a:p>
            <a:r>
              <a:rPr lang="en-US" sz="3200"/>
              <a:t>Modifies 23 CFR 635.410:</a:t>
            </a:r>
          </a:p>
          <a:p>
            <a:pPr lvl="1">
              <a:spcAft>
                <a:spcPts val="600"/>
              </a:spcAft>
            </a:pPr>
            <a:r>
              <a:rPr lang="en-US" sz="2800"/>
              <a:t>With two express exceptions, requires classification of an article, material, or supply only as an iron or steel product, a manufactured product, or other products as specified by law or in 2 CFR Part 184 for projects</a:t>
            </a:r>
          </a:p>
          <a:p>
            <a:pPr lvl="1">
              <a:spcAft>
                <a:spcPts val="600"/>
              </a:spcAft>
            </a:pPr>
            <a:r>
              <a:rPr lang="en-US" sz="2800"/>
              <a:t>Essentially, all materials on a project are classified into only one category, or </a:t>
            </a:r>
            <a:r>
              <a:rPr lang="en-US" sz="2800" i="1"/>
              <a:t>bucket</a:t>
            </a:r>
          </a:p>
          <a:p>
            <a:pPr lvl="2">
              <a:spcAft>
                <a:spcPts val="600"/>
              </a:spcAft>
            </a:pPr>
            <a:r>
              <a:rPr lang="en-US" sz="2800"/>
              <a:t>Based on their status at the time they are brought to the work site for incorporation into the infrastructure project</a:t>
            </a:r>
          </a:p>
        </p:txBody>
      </p:sp>
      <p:pic>
        <p:nvPicPr>
          <p:cNvPr id="4" name="Picture 4" descr="Untitled design (33).png">
            <a:extLst>
              <a:ext uri="{FF2B5EF4-FFF2-40B4-BE49-F238E27FC236}">
                <a16:creationId xmlns:a16="http://schemas.microsoft.com/office/drawing/2014/main" id="{3C183152-9544-70D9-9743-5D7FEEBB9075}"/>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954097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D04BB-18A6-D18B-DCEC-B560AB6472B0}"/>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FF06135F-6982-B18F-CDC3-52C375016018}"/>
              </a:ext>
            </a:extLst>
          </p:cNvPr>
          <p:cNvSpPr txBox="1">
            <a:spLocks noGrp="1"/>
          </p:cNvSpPr>
          <p:nvPr>
            <p:ph type="title" idx="4294967295"/>
          </p:nvPr>
        </p:nvSpPr>
        <p:spPr>
          <a:xfrm>
            <a:off x="470261" y="1232344"/>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ea typeface="Calibri" panose="020F0502020204030204" pitchFamily="34" charset="0"/>
                <a:cs typeface="Calibri" panose="020F0502020204030204" pitchFamily="34" charset="0"/>
              </a:rPr>
              <a:t>Bucket 1 – Iron or Steel Products</a:t>
            </a:r>
          </a:p>
        </p:txBody>
      </p:sp>
      <p:sp>
        <p:nvSpPr>
          <p:cNvPr id="3" name="Text Placeholder 6">
            <a:extLst>
              <a:ext uri="{FF2B5EF4-FFF2-40B4-BE49-F238E27FC236}">
                <a16:creationId xmlns:a16="http://schemas.microsoft.com/office/drawing/2014/main" id="{E20F8810-50F2-E763-C0E9-3607DE63F167}"/>
              </a:ext>
            </a:extLst>
          </p:cNvPr>
          <p:cNvSpPr txBox="1">
            <a:spLocks/>
          </p:cNvSpPr>
          <p:nvPr/>
        </p:nvSpPr>
        <p:spPr>
          <a:xfrm>
            <a:off x="1524001" y="2514600"/>
            <a:ext cx="10287000" cy="4114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“Iron or steel products” </a:t>
            </a:r>
            <a:r>
              <a:rPr kumimoji="0" lang="en-US" sz="2800" b="0" i="0" u="none" strike="noStrike" kern="1200" cap="none" spc="0" normalizeH="0" baseline="0" noProof="0">
                <a:ln>
                  <a:noFill/>
                </a:ln>
                <a:solidFill>
                  <a:srgbClr val="000000"/>
                </a:solidFill>
                <a:effectLst/>
                <a:uLnTx/>
                <a:uFillTx/>
                <a:latin typeface="Open Sans" panose="020B0606030504020204" pitchFamily="34" charset="0"/>
                <a:ea typeface="+mn-ea"/>
                <a:cs typeface="+mn-cs"/>
              </a:rPr>
              <a:t>are defined as articles, materials, or supplies that consist wholly or predominantly of iron or steel or a combination of both</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000000"/>
                </a:solidFill>
                <a:effectLst/>
                <a:uLnTx/>
                <a:uFillTx/>
                <a:latin typeface="Open Sans" panose="020B0606030504020204" pitchFamily="34" charset="0"/>
                <a:ea typeface="+mn-ea"/>
                <a:cs typeface="+mn-cs"/>
              </a:rPr>
              <a:t>FHWA further defined </a:t>
            </a:r>
            <a:r>
              <a:rPr kumimoji="0" lang="en-US" sz="28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“predominantly of iron or steel or a combination of both”</a:t>
            </a:r>
            <a:r>
              <a:rPr kumimoji="0" lang="en-US" sz="2800" b="0" i="0" u="none" strike="noStrike" kern="1200" cap="none" spc="0" normalizeH="0" baseline="0" noProof="0">
                <a:ln>
                  <a:noFill/>
                </a:ln>
                <a:solidFill>
                  <a:srgbClr val="000000"/>
                </a:solidFill>
                <a:effectLst/>
                <a:uLnTx/>
                <a:uFillTx/>
                <a:latin typeface="Open Sans" panose="020B0606030504020204" pitchFamily="34" charset="0"/>
                <a:ea typeface="+mn-ea"/>
                <a:cs typeface="+mn-cs"/>
              </a:rPr>
              <a:t> as a material where the cost of the iron and steel content exceeds 50 percent of the total cost of all its components</a:t>
            </a:r>
          </a:p>
        </p:txBody>
      </p:sp>
      <p:sp>
        <p:nvSpPr>
          <p:cNvPr id="4" name="Rectangle 3">
            <a:extLst>
              <a:ext uri="{FF2B5EF4-FFF2-40B4-BE49-F238E27FC236}">
                <a16:creationId xmlns:a16="http://schemas.microsoft.com/office/drawing/2014/main" id="{1E0661AD-5405-D6DD-D44D-E76CF9502912}"/>
              </a:ext>
              <a:ext uri="{C183D7F6-B498-43B3-948B-1728B52AA6E4}">
                <adec:decorative xmlns:adec="http://schemas.microsoft.com/office/drawing/2017/decorative" val="1"/>
              </a:ext>
            </a:extLst>
          </p:cNvPr>
          <p:cNvSpPr/>
          <p:nvPr/>
        </p:nvSpPr>
        <p:spPr>
          <a:xfrm>
            <a:off x="599925" y="209771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0328063E-AAB1-7A8D-9B76-97A19F4C7D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117445" flipH="1">
            <a:off x="1618514" y="5313510"/>
            <a:ext cx="689814" cy="2098748"/>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841" h="4310837">
                <a:moveTo>
                  <a:pt x="-1" y="1407453"/>
                </a:moveTo>
                <a:lnTo>
                  <a:pt x="1457030" y="1"/>
                </a:lnTo>
                <a:cubicBezTo>
                  <a:pt x="1452977" y="1458284"/>
                  <a:pt x="1460677" y="2852554"/>
                  <a:pt x="1456624" y="4310837"/>
                </a:cubicBezTo>
                <a:lnTo>
                  <a:pt x="6301" y="4310837"/>
                </a:lnTo>
                <a:cubicBezTo>
                  <a:pt x="4200" y="3343042"/>
                  <a:pt x="2100" y="2375248"/>
                  <a:pt x="-1" y="1407453"/>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82AF2617-2098-64A5-AA16-64AF4E3F19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470263" y="4395843"/>
            <a:ext cx="1881049" cy="940526"/>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DCDBF94E-290D-90D9-6DEE-00AB216EB44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462974" y="6254018"/>
            <a:ext cx="1418818" cy="70941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9812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CAF0F-22E1-2E09-7C40-2DA7A750022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A4EAD250-D343-559E-DBAE-F4C1B7356730}"/>
              </a:ext>
            </a:extLst>
          </p:cNvPr>
          <p:cNvSpPr txBox="1">
            <a:spLocks noGrp="1"/>
          </p:cNvSpPr>
          <p:nvPr>
            <p:ph type="title" idx="4294967295"/>
          </p:nvPr>
        </p:nvSpPr>
        <p:spPr>
          <a:xfrm>
            <a:off x="470261" y="1232344"/>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ea typeface="Calibri" panose="020F0502020204030204" pitchFamily="34" charset="0"/>
                <a:cs typeface="Calibri" panose="020F0502020204030204" pitchFamily="34" charset="0"/>
              </a:rPr>
              <a:t>Bucket 2 – Manufactured Products</a:t>
            </a:r>
          </a:p>
        </p:txBody>
      </p:sp>
      <p:sp>
        <p:nvSpPr>
          <p:cNvPr id="3" name="Text Placeholder 6">
            <a:extLst>
              <a:ext uri="{FF2B5EF4-FFF2-40B4-BE49-F238E27FC236}">
                <a16:creationId xmlns:a16="http://schemas.microsoft.com/office/drawing/2014/main" id="{7E01F06F-16BB-CED1-9D81-120A493331BE}"/>
              </a:ext>
            </a:extLst>
          </p:cNvPr>
          <p:cNvSpPr txBox="1">
            <a:spLocks/>
          </p:cNvSpPr>
          <p:nvPr/>
        </p:nvSpPr>
        <p:spPr>
          <a:xfrm>
            <a:off x="1524001" y="2514600"/>
            <a:ext cx="10287000" cy="4114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“Manufactured products” </a:t>
            </a: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defined as articles, materials, or supplies that have been processed into a specific form and shape or combined with other articles, materials, or supplies to create a product with different properties than the individual articles, materials, or supplies</a:t>
            </a:r>
          </a:p>
        </p:txBody>
      </p:sp>
      <p:sp>
        <p:nvSpPr>
          <p:cNvPr id="4" name="Rectangle 3">
            <a:extLst>
              <a:ext uri="{FF2B5EF4-FFF2-40B4-BE49-F238E27FC236}">
                <a16:creationId xmlns:a16="http://schemas.microsoft.com/office/drawing/2014/main" id="{FEAF5E2D-C81C-9A0B-031D-C0943B785B1C}"/>
              </a:ext>
              <a:ext uri="{C183D7F6-B498-43B3-948B-1728B52AA6E4}">
                <adec:decorative xmlns:adec="http://schemas.microsoft.com/office/drawing/2017/decorative" val="1"/>
              </a:ext>
            </a:extLst>
          </p:cNvPr>
          <p:cNvSpPr/>
          <p:nvPr/>
        </p:nvSpPr>
        <p:spPr>
          <a:xfrm>
            <a:off x="599925" y="209771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250CB1E4-D909-7F26-528C-6F4DDCE49A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117445" flipH="1">
            <a:off x="1618514" y="5313510"/>
            <a:ext cx="689814" cy="2098748"/>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841" h="4310837">
                <a:moveTo>
                  <a:pt x="-1" y="1407453"/>
                </a:moveTo>
                <a:lnTo>
                  <a:pt x="1457030" y="1"/>
                </a:lnTo>
                <a:cubicBezTo>
                  <a:pt x="1452977" y="1458284"/>
                  <a:pt x="1460677" y="2852554"/>
                  <a:pt x="1456624" y="4310837"/>
                </a:cubicBezTo>
                <a:lnTo>
                  <a:pt x="6301" y="4310837"/>
                </a:lnTo>
                <a:cubicBezTo>
                  <a:pt x="4200" y="3343042"/>
                  <a:pt x="2100" y="2375248"/>
                  <a:pt x="-1" y="1407453"/>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2B11A065-1823-2875-1E52-EFBA20B031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470263" y="4395843"/>
            <a:ext cx="1881049" cy="940526"/>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7701875C-93FB-EB36-9A82-A30A34BA53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462974" y="6254018"/>
            <a:ext cx="1418818" cy="70941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0990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1147C-EBD9-EAA7-DCA4-BEDA7889C81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ADFB79A-3534-C327-1CE3-A8F92F3B6383}"/>
              </a:ext>
            </a:extLst>
          </p:cNvPr>
          <p:cNvSpPr txBox="1">
            <a:spLocks noGrp="1"/>
          </p:cNvSpPr>
          <p:nvPr>
            <p:ph type="title" idx="4294967295"/>
          </p:nvPr>
        </p:nvSpPr>
        <p:spPr>
          <a:xfrm>
            <a:off x="470261" y="1232344"/>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ea typeface="Calibri" panose="020F0502020204030204" pitchFamily="34" charset="0"/>
                <a:cs typeface="Calibri" panose="020F0502020204030204" pitchFamily="34" charset="0"/>
              </a:rPr>
              <a:t>Bucket 3 – Construction Materials</a:t>
            </a:r>
          </a:p>
        </p:txBody>
      </p:sp>
      <p:sp>
        <p:nvSpPr>
          <p:cNvPr id="3" name="Text Placeholder 6">
            <a:extLst>
              <a:ext uri="{FF2B5EF4-FFF2-40B4-BE49-F238E27FC236}">
                <a16:creationId xmlns:a16="http://schemas.microsoft.com/office/drawing/2014/main" id="{E637789A-AB5C-3B3B-23D0-2FAD5CBA17C0}"/>
              </a:ext>
            </a:extLst>
          </p:cNvPr>
          <p:cNvSpPr txBox="1">
            <a:spLocks/>
          </p:cNvSpPr>
          <p:nvPr/>
        </p:nvSpPr>
        <p:spPr>
          <a:xfrm>
            <a:off x="4023360" y="2372360"/>
            <a:ext cx="7787640" cy="4114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Non-Ferrous metals</a:t>
            </a:r>
          </a:p>
          <a:p>
            <a:pPr>
              <a:defRPr/>
            </a:pPr>
            <a:r>
              <a:rPr lang="en-US">
                <a:solidFill>
                  <a:srgbClr val="000000"/>
                </a:solidFill>
                <a:latin typeface="Open Sans" panose="020B0606030504020204" pitchFamily="34" charset="0"/>
              </a:rPr>
              <a:t>Plastic &amp; polymer-based products</a:t>
            </a:r>
          </a:p>
          <a:p>
            <a:pPr>
              <a:defRPr/>
            </a:pP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Glass, including optical </a:t>
            </a:r>
            <a:r>
              <a:rPr lang="en-US">
                <a:solidFill>
                  <a:srgbClr val="000000"/>
                </a:solidFill>
                <a:latin typeface="Open Sans" panose="020B0606030504020204" pitchFamily="34" charset="0"/>
              </a:rPr>
              <a:t>glass</a:t>
            </a:r>
          </a:p>
          <a:p>
            <a:pPr>
              <a:defRPr/>
            </a:pP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Fiber optic cable, including drop cable</a:t>
            </a:r>
          </a:p>
          <a:p>
            <a:pPr>
              <a:defRPr/>
            </a:pPr>
            <a:r>
              <a:rPr lang="en-US">
                <a:solidFill>
                  <a:srgbClr val="000000"/>
                </a:solidFill>
                <a:latin typeface="Open Sans" panose="020B0606030504020204" pitchFamily="34" charset="0"/>
              </a:rPr>
              <a:t>Optical fiber</a:t>
            </a:r>
          </a:p>
          <a:p>
            <a:pPr>
              <a:defRPr/>
            </a:pP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Lumber</a:t>
            </a:r>
          </a:p>
          <a:p>
            <a:pPr>
              <a:defRPr/>
            </a:pPr>
            <a:r>
              <a:rPr lang="en-US">
                <a:solidFill>
                  <a:srgbClr val="000000"/>
                </a:solidFill>
                <a:latin typeface="Open Sans" panose="020B0606030504020204" pitchFamily="34" charset="0"/>
              </a:rPr>
              <a:t>Engineered wood</a:t>
            </a:r>
          </a:p>
          <a:p>
            <a:pPr>
              <a:defRPr/>
            </a:pP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Drywall</a:t>
            </a:r>
          </a:p>
        </p:txBody>
      </p:sp>
      <p:sp>
        <p:nvSpPr>
          <p:cNvPr id="4" name="Rectangle 3">
            <a:extLst>
              <a:ext uri="{FF2B5EF4-FFF2-40B4-BE49-F238E27FC236}">
                <a16:creationId xmlns:a16="http://schemas.microsoft.com/office/drawing/2014/main" id="{8260B867-8DDF-7D87-92FE-B7BBDE6DC98E}"/>
              </a:ext>
              <a:ext uri="{C183D7F6-B498-43B3-948B-1728B52AA6E4}">
                <adec:decorative xmlns:adec="http://schemas.microsoft.com/office/drawing/2017/decorative" val="1"/>
              </a:ext>
            </a:extLst>
          </p:cNvPr>
          <p:cNvSpPr/>
          <p:nvPr/>
        </p:nvSpPr>
        <p:spPr>
          <a:xfrm>
            <a:off x="599925" y="209771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46E13720-8B59-581E-F826-EE9282C0C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117445" flipH="1">
            <a:off x="1618514" y="5313510"/>
            <a:ext cx="689814" cy="2098748"/>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841" h="4310837">
                <a:moveTo>
                  <a:pt x="-1" y="1407453"/>
                </a:moveTo>
                <a:lnTo>
                  <a:pt x="1457030" y="1"/>
                </a:lnTo>
                <a:cubicBezTo>
                  <a:pt x="1452977" y="1458284"/>
                  <a:pt x="1460677" y="2852554"/>
                  <a:pt x="1456624" y="4310837"/>
                </a:cubicBezTo>
                <a:lnTo>
                  <a:pt x="6301" y="4310837"/>
                </a:lnTo>
                <a:cubicBezTo>
                  <a:pt x="4200" y="3343042"/>
                  <a:pt x="2100" y="2375248"/>
                  <a:pt x="-1" y="1407453"/>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2231716C-23DB-B568-E346-5AED5506EB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470263" y="4395843"/>
            <a:ext cx="1881049" cy="940526"/>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CDEA89C1-856C-C140-9D09-8266823993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462974" y="6254018"/>
            <a:ext cx="1418818" cy="70941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3041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F1A8C-05EF-0F0D-2C86-42B3848F78CC}"/>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CE7FA3A4-1410-70E6-5C02-B1C9B838FDD0}"/>
              </a:ext>
            </a:extLst>
          </p:cNvPr>
          <p:cNvSpPr txBox="1">
            <a:spLocks noGrp="1"/>
          </p:cNvSpPr>
          <p:nvPr>
            <p:ph type="title" idx="4294967295"/>
          </p:nvPr>
        </p:nvSpPr>
        <p:spPr>
          <a:xfrm>
            <a:off x="470261" y="1232344"/>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ea typeface="Calibri" panose="020F0502020204030204" pitchFamily="34" charset="0"/>
                <a:cs typeface="Calibri" panose="020F0502020204030204" pitchFamily="34" charset="0"/>
              </a:rPr>
              <a:t>Bucket 4 – Section 70917(c) / Excluded Materials</a:t>
            </a:r>
          </a:p>
        </p:txBody>
      </p:sp>
      <p:sp>
        <p:nvSpPr>
          <p:cNvPr id="3" name="Text Placeholder 6">
            <a:extLst>
              <a:ext uri="{FF2B5EF4-FFF2-40B4-BE49-F238E27FC236}">
                <a16:creationId xmlns:a16="http://schemas.microsoft.com/office/drawing/2014/main" id="{E5A52985-18E2-29A5-F47D-6DB3006DD7D8}"/>
              </a:ext>
            </a:extLst>
          </p:cNvPr>
          <p:cNvSpPr txBox="1">
            <a:spLocks/>
          </p:cNvSpPr>
          <p:nvPr/>
        </p:nvSpPr>
        <p:spPr>
          <a:xfrm>
            <a:off x="1473201" y="2514600"/>
            <a:ext cx="10337800" cy="41148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kumimoji="0" lang="en-US" sz="28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Excluded materials </a:t>
            </a: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are the same as BABA section 70917(c) materials as defined in 2 CFR 184.3:</a:t>
            </a:r>
          </a:p>
          <a:p>
            <a:pPr>
              <a:defRPr/>
            </a:pPr>
            <a:r>
              <a:rPr lang="en-US">
                <a:solidFill>
                  <a:srgbClr val="000000"/>
                </a:solidFill>
                <a:latin typeface="Open Sans" panose="020B0606030504020204" pitchFamily="34" charset="0"/>
              </a:rPr>
              <a:t>C</a:t>
            </a:r>
            <a:r>
              <a:rPr kumimoji="0" lang="en-US" sz="2800" i="0" u="none" strike="noStrike" kern="1200" cap="none" spc="0" normalizeH="0" baseline="0" noProof="0" err="1">
                <a:ln>
                  <a:noFill/>
                </a:ln>
                <a:solidFill>
                  <a:srgbClr val="000000"/>
                </a:solidFill>
                <a:effectLst/>
                <a:uLnTx/>
                <a:uFillTx/>
                <a:latin typeface="Open Sans" panose="020B0606030504020204" pitchFamily="34" charset="0"/>
                <a:ea typeface="+mn-ea"/>
                <a:cs typeface="+mn-cs"/>
              </a:rPr>
              <a:t>ement</a:t>
            </a: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 and cementitious materials; </a:t>
            </a:r>
          </a:p>
          <a:p>
            <a:pPr>
              <a:defRPr/>
            </a:pPr>
            <a:r>
              <a:rPr lang="en-US">
                <a:solidFill>
                  <a:srgbClr val="000000"/>
                </a:solidFill>
                <a:latin typeface="Open Sans" panose="020B0606030504020204" pitchFamily="34" charset="0"/>
              </a:rPr>
              <a:t>A</a:t>
            </a:r>
            <a:r>
              <a:rPr kumimoji="0" lang="en-US" sz="2800" i="0" u="none" strike="noStrike" kern="1200" cap="none" spc="0" normalizeH="0" baseline="0" noProof="0" err="1">
                <a:ln>
                  <a:noFill/>
                </a:ln>
                <a:solidFill>
                  <a:srgbClr val="000000"/>
                </a:solidFill>
                <a:effectLst/>
                <a:uLnTx/>
                <a:uFillTx/>
                <a:latin typeface="Open Sans" panose="020B0606030504020204" pitchFamily="34" charset="0"/>
                <a:ea typeface="+mn-ea"/>
                <a:cs typeface="+mn-cs"/>
              </a:rPr>
              <a:t>ggregates</a:t>
            </a: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 such as stone, sand, or gravel; or</a:t>
            </a:r>
          </a:p>
          <a:p>
            <a:pPr>
              <a:defRPr/>
            </a:pPr>
            <a:r>
              <a:rPr lang="en-US">
                <a:solidFill>
                  <a:srgbClr val="000000"/>
                </a:solidFill>
                <a:latin typeface="Open Sans" panose="020B0606030504020204" pitchFamily="34" charset="0"/>
              </a:rPr>
              <a:t>A</a:t>
            </a:r>
            <a:r>
              <a:rPr kumimoji="0" lang="en-US" sz="2800" i="0" u="none" strike="noStrike" kern="1200" cap="none" spc="0" normalizeH="0" baseline="0" noProof="0" err="1">
                <a:ln>
                  <a:noFill/>
                </a:ln>
                <a:solidFill>
                  <a:srgbClr val="000000"/>
                </a:solidFill>
                <a:effectLst/>
                <a:uLnTx/>
                <a:uFillTx/>
                <a:latin typeface="Open Sans" panose="020B0606030504020204" pitchFamily="34" charset="0"/>
                <a:ea typeface="+mn-ea"/>
                <a:cs typeface="+mn-cs"/>
              </a:rPr>
              <a:t>ggregate</a:t>
            </a:r>
            <a:r>
              <a:rPr kumimoji="0" lang="en-US" sz="2800" i="0" u="none" strike="noStrike" kern="1200" cap="none" spc="0" normalizeH="0" baseline="0" noProof="0">
                <a:ln>
                  <a:noFill/>
                </a:ln>
                <a:solidFill>
                  <a:srgbClr val="000000"/>
                </a:solidFill>
                <a:effectLst/>
                <a:uLnTx/>
                <a:uFillTx/>
                <a:latin typeface="Open Sans" panose="020B0606030504020204" pitchFamily="34" charset="0"/>
                <a:ea typeface="+mn-ea"/>
                <a:cs typeface="+mn-cs"/>
              </a:rPr>
              <a:t> binding agents or additives</a:t>
            </a:r>
          </a:p>
        </p:txBody>
      </p:sp>
      <p:sp>
        <p:nvSpPr>
          <p:cNvPr id="4" name="Rectangle 3">
            <a:extLst>
              <a:ext uri="{FF2B5EF4-FFF2-40B4-BE49-F238E27FC236}">
                <a16:creationId xmlns:a16="http://schemas.microsoft.com/office/drawing/2014/main" id="{FECE6F61-A637-AB95-6CD2-DCA4E03D8A02}"/>
              </a:ext>
              <a:ext uri="{C183D7F6-B498-43B3-948B-1728B52AA6E4}">
                <adec:decorative xmlns:adec="http://schemas.microsoft.com/office/drawing/2017/decorative" val="1"/>
              </a:ext>
            </a:extLst>
          </p:cNvPr>
          <p:cNvSpPr/>
          <p:nvPr/>
        </p:nvSpPr>
        <p:spPr>
          <a:xfrm>
            <a:off x="599925" y="209771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4D0B77D0-1724-AC31-56D2-7699CB494DF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117445" flipH="1">
            <a:off x="1618514" y="5313510"/>
            <a:ext cx="689814" cy="2098748"/>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841" h="4310837">
                <a:moveTo>
                  <a:pt x="-1" y="1407453"/>
                </a:moveTo>
                <a:lnTo>
                  <a:pt x="1457030" y="1"/>
                </a:lnTo>
                <a:cubicBezTo>
                  <a:pt x="1452977" y="1458284"/>
                  <a:pt x="1460677" y="2852554"/>
                  <a:pt x="1456624" y="4310837"/>
                </a:cubicBezTo>
                <a:lnTo>
                  <a:pt x="6301" y="4310837"/>
                </a:lnTo>
                <a:cubicBezTo>
                  <a:pt x="4200" y="3343042"/>
                  <a:pt x="2100" y="2375248"/>
                  <a:pt x="-1" y="1407453"/>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6A808719-C605-2A0A-6A99-D05C52E3FF7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470263" y="4395843"/>
            <a:ext cx="1881049" cy="940526"/>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CC91F0FF-259D-45B3-A105-D9D3437B951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462974" y="6254018"/>
            <a:ext cx="1418818" cy="70941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361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F0DB-0213-FF1A-752F-967E99712D3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CE5A93BC-A1E1-B870-9840-566AAFE5740D}"/>
              </a:ext>
            </a:extLst>
          </p:cNvPr>
          <p:cNvSpPr txBox="1">
            <a:spLocks noGrp="1"/>
          </p:cNvSpPr>
          <p:nvPr>
            <p:ph type="title" idx="4294967295"/>
          </p:nvPr>
        </p:nvSpPr>
        <p:spPr>
          <a:xfrm>
            <a:off x="478077" y="540244"/>
            <a:ext cx="8389412" cy="797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4000" b="1">
                <a:latin typeface="Calibri"/>
                <a:ea typeface="Calibri"/>
                <a:cs typeface="Calibri"/>
              </a:rPr>
              <a:t>The Bucket 2 Exceptions – Additional Compliance Requirements</a:t>
            </a:r>
            <a:endParaRPr kumimoji="0" lang="en-US" sz="4000" b="1" i="0" u="none" strike="noStrike" kern="1200" cap="none" spc="0" normalizeH="0" baseline="0" noProof="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Content Placeholder 2">
            <a:extLst>
              <a:ext uri="{FF2B5EF4-FFF2-40B4-BE49-F238E27FC236}">
                <a16:creationId xmlns:a16="http://schemas.microsoft.com/office/drawing/2014/main" id="{D2FC37FC-2353-688A-0657-3EED1A7F7C2F}"/>
              </a:ext>
            </a:extLst>
          </p:cNvPr>
          <p:cNvSpPr txBox="1">
            <a:spLocks/>
          </p:cNvSpPr>
          <p:nvPr/>
        </p:nvSpPr>
        <p:spPr>
          <a:xfrm>
            <a:off x="5894070" y="2041838"/>
            <a:ext cx="4892040" cy="48130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Precast Concrete Products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Open Sans" panose="020B0606030504020204" pitchFamily="34" charset="0"/>
                <a:ea typeface="+mn-ea"/>
                <a:cs typeface="+mn-cs"/>
              </a:rPr>
              <a:t>For precast concrete products classified as manufactured products:</a:t>
            </a:r>
          </a:p>
          <a:p>
            <a:r>
              <a:rPr lang="en-US" sz="2400">
                <a:solidFill>
                  <a:srgbClr val="000000"/>
                </a:solidFill>
                <a:latin typeface="Open Sans" panose="020B0606030504020204" pitchFamily="34" charset="0"/>
              </a:rPr>
              <a:t>The iron and steel components must also meet Buy America requirements for iron and steel</a:t>
            </a:r>
            <a:endParaRPr kumimoji="0" lang="en-US" sz="2400" b="0" i="0" u="none" strike="noStrike" kern="1200" cap="none" spc="0" normalizeH="0" baseline="0" noProof="0">
              <a:ln>
                <a:noFill/>
              </a:ln>
              <a:solidFill>
                <a:srgbClr val="000000"/>
              </a:solidFill>
              <a:effectLst/>
              <a:uLnTx/>
              <a:uFillTx/>
              <a:latin typeface="Open Sans" panose="020B0606030504020204" pitchFamily="34" charset="0"/>
              <a:ea typeface="+mn-ea"/>
              <a:cs typeface="+mn-cs"/>
            </a:endParaRPr>
          </a:p>
        </p:txBody>
      </p:sp>
      <p:sp>
        <p:nvSpPr>
          <p:cNvPr id="4" name="Rectangle 3">
            <a:extLst>
              <a:ext uri="{FF2B5EF4-FFF2-40B4-BE49-F238E27FC236}">
                <a16:creationId xmlns:a16="http://schemas.microsoft.com/office/drawing/2014/main" id="{DEAACCA6-181D-F3CD-F169-1994D7B6E9D0}"/>
              </a:ext>
              <a:ext uri="{C183D7F6-B498-43B3-948B-1728B52AA6E4}">
                <adec:decorative xmlns:adec="http://schemas.microsoft.com/office/drawing/2017/decorative" val="1"/>
              </a:ext>
            </a:extLst>
          </p:cNvPr>
          <p:cNvSpPr/>
          <p:nvPr/>
        </p:nvSpPr>
        <p:spPr>
          <a:xfrm>
            <a:off x="594360" y="1076366"/>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9" name="Rectangle 6">
            <a:extLst>
              <a:ext uri="{FF2B5EF4-FFF2-40B4-BE49-F238E27FC236}">
                <a16:creationId xmlns:a16="http://schemas.microsoft.com/office/drawing/2014/main" id="{297733C1-5493-7C2C-260A-86A4C12A5D8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069518" flipH="1">
            <a:off x="11233902" y="1021854"/>
            <a:ext cx="805016" cy="2361196"/>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 name="connsiteX0" fmla="*/ 1 w 1456963"/>
              <a:gd name="connsiteY0" fmla="*/ 326459 h 3229843"/>
              <a:gd name="connsiteX1" fmla="*/ 1430885 w 1456963"/>
              <a:gd name="connsiteY1" fmla="*/ 0 h 3229843"/>
              <a:gd name="connsiteX2" fmla="*/ 1456626 w 1456963"/>
              <a:gd name="connsiteY2" fmla="*/ 3229843 h 3229843"/>
              <a:gd name="connsiteX3" fmla="*/ 6303 w 1456963"/>
              <a:gd name="connsiteY3" fmla="*/ 3229843 h 3229843"/>
              <a:gd name="connsiteX4" fmla="*/ 1 w 1456963"/>
              <a:gd name="connsiteY4" fmla="*/ 326459 h 3229843"/>
              <a:gd name="connsiteX0" fmla="*/ -1 w 1466493"/>
              <a:gd name="connsiteY0" fmla="*/ 1 h 4849906"/>
              <a:gd name="connsiteX1" fmla="*/ 1440415 w 1466493"/>
              <a:gd name="connsiteY1" fmla="*/ 1620063 h 4849906"/>
              <a:gd name="connsiteX2" fmla="*/ 1466156 w 1466493"/>
              <a:gd name="connsiteY2" fmla="*/ 4849906 h 4849906"/>
              <a:gd name="connsiteX3" fmla="*/ 15833 w 1466493"/>
              <a:gd name="connsiteY3" fmla="*/ 4849906 h 4849906"/>
              <a:gd name="connsiteX4" fmla="*/ -1 w 1466493"/>
              <a:gd name="connsiteY4" fmla="*/ 1 h 4849906"/>
              <a:gd name="connsiteX0" fmla="*/ 1 w 1466650"/>
              <a:gd name="connsiteY0" fmla="*/ 1 h 4849906"/>
              <a:gd name="connsiteX1" fmla="*/ 1451861 w 1466650"/>
              <a:gd name="connsiteY1" fmla="*/ 1606929 h 4849906"/>
              <a:gd name="connsiteX2" fmla="*/ 1466158 w 1466650"/>
              <a:gd name="connsiteY2" fmla="*/ 4849906 h 4849906"/>
              <a:gd name="connsiteX3" fmla="*/ 15835 w 1466650"/>
              <a:gd name="connsiteY3" fmla="*/ 4849906 h 4849906"/>
              <a:gd name="connsiteX4" fmla="*/ 1 w 1466650"/>
              <a:gd name="connsiteY4" fmla="*/ 1 h 4849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650" h="4849906">
                <a:moveTo>
                  <a:pt x="1" y="1"/>
                </a:moveTo>
                <a:lnTo>
                  <a:pt x="1451861" y="1606929"/>
                </a:lnTo>
                <a:cubicBezTo>
                  <a:pt x="1447808" y="3065212"/>
                  <a:pt x="1470211" y="3391623"/>
                  <a:pt x="1466158" y="4849906"/>
                </a:cubicBezTo>
                <a:lnTo>
                  <a:pt x="15835" y="4849906"/>
                </a:lnTo>
                <a:cubicBezTo>
                  <a:pt x="13734" y="3882111"/>
                  <a:pt x="2102" y="967796"/>
                  <a:pt x="1" y="1"/>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Isosceles Triangle 9">
            <a:extLst>
              <a:ext uri="{FF2B5EF4-FFF2-40B4-BE49-F238E27FC236}">
                <a16:creationId xmlns:a16="http://schemas.microsoft.com/office/drawing/2014/main" id="{E9968299-E93E-6A3B-C30C-BD5826A50B7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0800000">
            <a:off x="8874803" y="-1"/>
            <a:ext cx="2169455" cy="1084729"/>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11" name="Isosceles Triangle 10">
            <a:extLst>
              <a:ext uri="{FF2B5EF4-FFF2-40B4-BE49-F238E27FC236}">
                <a16:creationId xmlns:a16="http://schemas.microsoft.com/office/drawing/2014/main" id="{912A5421-30F9-2A65-8942-18A94ECACC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00000">
            <a:off x="11167431" y="-115723"/>
            <a:ext cx="1525358" cy="76268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Content Placeholder 2">
            <a:extLst>
              <a:ext uri="{FF2B5EF4-FFF2-40B4-BE49-F238E27FC236}">
                <a16:creationId xmlns:a16="http://schemas.microsoft.com/office/drawing/2014/main" id="{0FB23957-3F9B-BE58-2699-EDD86943439F}"/>
              </a:ext>
            </a:extLst>
          </p:cNvPr>
          <p:cNvSpPr txBox="1">
            <a:spLocks/>
          </p:cNvSpPr>
          <p:nvPr/>
        </p:nvSpPr>
        <p:spPr>
          <a:xfrm>
            <a:off x="594360" y="2041839"/>
            <a:ext cx="4892040" cy="48130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00000"/>
                </a:solidFill>
                <a:effectLst/>
                <a:uLnTx/>
                <a:uFillTx/>
                <a:latin typeface="Open Sans" panose="020B0606030504020204" pitchFamily="34" charset="0"/>
                <a:ea typeface="+mn-ea"/>
                <a:cs typeface="+mn-cs"/>
              </a:rPr>
              <a:t>ITS / Electronic Hardware Systems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Open Sans" panose="020B0606030504020204" pitchFamily="34" charset="0"/>
                <a:ea typeface="+mn-ea"/>
                <a:cs typeface="+mn-cs"/>
              </a:rPr>
              <a:t>ITS and other electronic hardware systems installed in the highway ROW or other real property and classified as manufactured products:</a:t>
            </a:r>
          </a:p>
          <a:p>
            <a:r>
              <a:rPr lang="en-US" sz="2400">
                <a:solidFill>
                  <a:srgbClr val="000000"/>
                </a:solidFill>
                <a:latin typeface="Open Sans" panose="020B0606030504020204" pitchFamily="34" charset="0"/>
              </a:rPr>
              <a:t>Cabinets or other enclosures made of iron or steel must also meet Buy America requirements for iron and steel</a:t>
            </a:r>
            <a:endParaRPr kumimoji="0" lang="en-US" sz="2400" b="0" i="0" u="none" strike="noStrike" kern="1200" cap="none" spc="0" normalizeH="0" baseline="0" noProof="0">
              <a:ln>
                <a:noFill/>
              </a:ln>
              <a:solidFill>
                <a:srgbClr val="000000"/>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4199847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F6A0-CDC5-6983-08AE-E5DF78E6573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07FF2C9-0530-3FEF-76F2-BF5521C69AC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23051">
            <a:off x="7096400" y="1735727"/>
            <a:ext cx="1841651" cy="1000760"/>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0445ACDF-120B-0F7C-1580-573E2AE35065}"/>
              </a:ext>
            </a:extLst>
          </p:cNvPr>
          <p:cNvSpPr>
            <a:spLocks noGrp="1"/>
          </p:cNvSpPr>
          <p:nvPr>
            <p:ph type="title"/>
          </p:nvPr>
        </p:nvSpPr>
        <p:spPr>
          <a:xfrm>
            <a:off x="389509" y="948615"/>
            <a:ext cx="6787747" cy="877228"/>
          </a:xfrm>
        </p:spPr>
        <p:txBody>
          <a:bodyPr>
            <a:noAutofit/>
          </a:bodyPr>
          <a:lstStyle/>
          <a:p>
            <a:r>
              <a:rPr lang="en-US" sz="4800" b="1"/>
              <a:t>55% Requirement</a:t>
            </a:r>
            <a:endParaRPr lang="en-US" sz="4800" b="1">
              <a:latin typeface="Calibri" panose="020F0502020204030204" pitchFamily="34" charset="0"/>
              <a:ea typeface="Calibri" panose="020F0502020204030204" pitchFamily="34" charset="0"/>
              <a:cs typeface="Calibri" panose="020F0502020204030204" pitchFamily="34" charset="0"/>
            </a:endParaRPr>
          </a:p>
        </p:txBody>
      </p:sp>
      <p:sp>
        <p:nvSpPr>
          <p:cNvPr id="7" name="Isosceles Triangle 6">
            <a:extLst>
              <a:ext uri="{FF2B5EF4-FFF2-40B4-BE49-F238E27FC236}">
                <a16:creationId xmlns:a16="http://schemas.microsoft.com/office/drawing/2014/main" id="{FE3987B0-9E4C-808F-4A99-DAE83451D4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0800000">
            <a:off x="8946626" y="0"/>
            <a:ext cx="1331648" cy="665825"/>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EBAA0128-2A4E-33B2-B25F-DD7CEE5E71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00000">
            <a:off x="9967050" y="1015422"/>
            <a:ext cx="1841651" cy="1847017"/>
          </a:xfrm>
          <a:prstGeom prst="rect">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D0A7E9EC-CFE7-88B4-E56E-5C774F213778}"/>
              </a:ext>
              <a:ext uri="{C183D7F6-B498-43B3-948B-1728B52AA6E4}">
                <adec:decorative xmlns:adec="http://schemas.microsoft.com/office/drawing/2017/decorative" val="1"/>
              </a:ext>
            </a:extLst>
          </p:cNvPr>
          <p:cNvSpPr/>
          <p:nvPr/>
        </p:nvSpPr>
        <p:spPr>
          <a:xfrm>
            <a:off x="593724" y="24228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10" name="Rectangle 6">
            <a:extLst>
              <a:ext uri="{FF2B5EF4-FFF2-40B4-BE49-F238E27FC236}">
                <a16:creationId xmlns:a16="http://schemas.microsoft.com/office/drawing/2014/main" id="{2EE6B52D-74EE-B437-B582-F891905C4C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flipH="1">
            <a:off x="7837144" y="-1005066"/>
            <a:ext cx="947001" cy="4601327"/>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850" h="4377126">
                <a:moveTo>
                  <a:pt x="42407" y="868962"/>
                </a:moveTo>
                <a:lnTo>
                  <a:pt x="1473850" y="0"/>
                </a:lnTo>
                <a:cubicBezTo>
                  <a:pt x="1469797" y="1458283"/>
                  <a:pt x="1454377" y="2918843"/>
                  <a:pt x="1450324" y="4377126"/>
                </a:cubicBezTo>
                <a:lnTo>
                  <a:pt x="1" y="4377126"/>
                </a:lnTo>
                <a:lnTo>
                  <a:pt x="42407" y="868962"/>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 Placeholder 2">
            <a:extLst>
              <a:ext uri="{FF2B5EF4-FFF2-40B4-BE49-F238E27FC236}">
                <a16:creationId xmlns:a16="http://schemas.microsoft.com/office/drawing/2014/main" id="{D1C8AEC4-8604-23F4-E773-C85E1E015274}"/>
              </a:ext>
            </a:extLst>
          </p:cNvPr>
          <p:cNvSpPr txBox="1">
            <a:spLocks/>
          </p:cNvSpPr>
          <p:nvPr/>
        </p:nvSpPr>
        <p:spPr>
          <a:xfrm>
            <a:off x="389509" y="2921769"/>
            <a:ext cx="8076065" cy="1769238"/>
          </a:xfrm>
          <a:prstGeom prst="rect">
            <a:avLst/>
          </a:prstGeom>
        </p:spPr>
        <p:txBody>
          <a:bodyPr tIns="4572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For projects obligated on or after October 1, 2026, the manufactured product must be manufactured in the United States and the cost of the components of the manufactured product that are mined, produced, or manufactured in the United States must be greater than 55 percent of the total cost of all components of the manufactured product.</a:t>
            </a:r>
          </a:p>
        </p:txBody>
      </p:sp>
    </p:spTree>
    <p:extLst>
      <p:ext uri="{BB962C8B-B14F-4D97-AF65-F5344CB8AC3E}">
        <p14:creationId xmlns:p14="http://schemas.microsoft.com/office/powerpoint/2010/main" val="608401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98F84-AF35-C437-25E1-B8EE22FC086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6A30220-75C8-60C3-1D0A-4AEAB7E3CD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23051">
            <a:off x="7096400" y="1735727"/>
            <a:ext cx="1841651" cy="1000760"/>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8EDCE112-0E75-CE8B-7AB5-DE4FB31A9D35}"/>
              </a:ext>
            </a:extLst>
          </p:cNvPr>
          <p:cNvSpPr>
            <a:spLocks noGrp="1"/>
          </p:cNvSpPr>
          <p:nvPr>
            <p:ph type="title"/>
          </p:nvPr>
        </p:nvSpPr>
        <p:spPr>
          <a:xfrm>
            <a:off x="389509" y="948615"/>
            <a:ext cx="5931802" cy="877228"/>
          </a:xfrm>
        </p:spPr>
        <p:txBody>
          <a:bodyPr>
            <a:noAutofit/>
          </a:bodyPr>
          <a:lstStyle/>
          <a:p>
            <a:r>
              <a:rPr lang="en-US" sz="4800" b="1"/>
              <a:t>SD Approved Products List</a:t>
            </a:r>
          </a:p>
        </p:txBody>
      </p:sp>
      <p:sp>
        <p:nvSpPr>
          <p:cNvPr id="7" name="Isosceles Triangle 6">
            <a:extLst>
              <a:ext uri="{FF2B5EF4-FFF2-40B4-BE49-F238E27FC236}">
                <a16:creationId xmlns:a16="http://schemas.microsoft.com/office/drawing/2014/main" id="{92210870-AA8D-E856-4C3D-8B602BABC67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0800000">
            <a:off x="8946626" y="0"/>
            <a:ext cx="1331648" cy="665825"/>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4F97AA75-1539-6678-A495-4AB053BA039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00000">
            <a:off x="9967050" y="1015422"/>
            <a:ext cx="1841651" cy="1847017"/>
          </a:xfrm>
          <a:prstGeom prst="rect">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F1125ED3-38E7-EC44-C5C1-58111164DFBA}"/>
              </a:ext>
              <a:ext uri="{C183D7F6-B498-43B3-948B-1728B52AA6E4}">
                <adec:decorative xmlns:adec="http://schemas.microsoft.com/office/drawing/2017/decorative" val="1"/>
              </a:ext>
            </a:extLst>
          </p:cNvPr>
          <p:cNvSpPr/>
          <p:nvPr/>
        </p:nvSpPr>
        <p:spPr>
          <a:xfrm>
            <a:off x="593724" y="24228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10" name="Rectangle 6">
            <a:extLst>
              <a:ext uri="{FF2B5EF4-FFF2-40B4-BE49-F238E27FC236}">
                <a16:creationId xmlns:a16="http://schemas.microsoft.com/office/drawing/2014/main" id="{63016516-4238-BFB5-2451-839E36F0E22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flipH="1">
            <a:off x="7837144" y="-1005066"/>
            <a:ext cx="947001" cy="4601327"/>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850" h="4377126">
                <a:moveTo>
                  <a:pt x="42407" y="868962"/>
                </a:moveTo>
                <a:lnTo>
                  <a:pt x="1473850" y="0"/>
                </a:lnTo>
                <a:cubicBezTo>
                  <a:pt x="1469797" y="1458283"/>
                  <a:pt x="1454377" y="2918843"/>
                  <a:pt x="1450324" y="4377126"/>
                </a:cubicBezTo>
                <a:lnTo>
                  <a:pt x="1" y="4377126"/>
                </a:lnTo>
                <a:lnTo>
                  <a:pt x="42407" y="868962"/>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 Placeholder 2">
            <a:extLst>
              <a:ext uri="{FF2B5EF4-FFF2-40B4-BE49-F238E27FC236}">
                <a16:creationId xmlns:a16="http://schemas.microsoft.com/office/drawing/2014/main" id="{6FA4C7E3-1E85-BD40-09B8-00FBBA8135D5}"/>
              </a:ext>
            </a:extLst>
          </p:cNvPr>
          <p:cNvSpPr txBox="1">
            <a:spLocks/>
          </p:cNvSpPr>
          <p:nvPr/>
        </p:nvSpPr>
        <p:spPr>
          <a:xfrm>
            <a:off x="389509" y="2546630"/>
            <a:ext cx="8076065" cy="1769238"/>
          </a:xfrm>
          <a:prstGeom prst="rect">
            <a:avLst/>
          </a:prstGeom>
        </p:spPr>
        <p:txBody>
          <a:bodyPr lIns="91440" tIns="45720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solidFill>
                  <a:prstClr val="black"/>
                </a:solidFill>
                <a:latin typeface="Calibri" panose="020F0502020204030204" pitchFamily="34" charset="0"/>
                <a:ea typeface="Calibri" panose="020F0502020204030204" pitchFamily="34" charset="0"/>
                <a:cs typeface="Calibri" panose="020F0502020204030204" pitchFamily="34" charset="0"/>
              </a:rPr>
              <a:t>All current Approved Products requested to submit certification of compliance</a:t>
            </a:r>
          </a:p>
          <a:p>
            <a:pPr>
              <a:defRPr/>
            </a:pPr>
            <a:r>
              <a:rPr kumimoji="0" lang="en-US" sz="2800" b="0" i="0" u="none" strike="noStrike" kern="1200" cap="none" spc="0" normalizeH="0" baseline="0" noProof="0">
                <a:ln>
                  <a:noFill/>
                </a:ln>
                <a:solidFill>
                  <a:prstClr val="black"/>
                </a:solidFill>
                <a:effectLst/>
                <a:uLnTx/>
                <a:uFillTx/>
                <a:latin typeface="Calibri"/>
                <a:ea typeface="Calibri"/>
                <a:cs typeface="Calibri"/>
              </a:rPr>
              <a:t>Any who couldn’t or were unresponsive </a:t>
            </a:r>
            <a:r>
              <a:rPr lang="en-US">
                <a:solidFill>
                  <a:prstClr val="black"/>
                </a:solidFill>
                <a:latin typeface="Calibri"/>
                <a:ea typeface="Calibri"/>
                <a:cs typeface="Calibri"/>
              </a:rPr>
              <a:t>were removed from the APL – many items were removed so be checking the updated list</a:t>
            </a:r>
            <a:endParaRPr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a:defRPr/>
            </a:pPr>
            <a:r>
              <a:rPr lang="en-US">
                <a:solidFill>
                  <a:prstClr val="black"/>
                </a:solidFill>
                <a:latin typeface="Calibri" panose="020F0502020204030204" pitchFamily="34" charset="0"/>
                <a:ea typeface="Calibri" panose="020F0502020204030204" pitchFamily="34" charset="0"/>
                <a:cs typeface="Calibri" panose="020F0502020204030204" pitchFamily="34" charset="0"/>
              </a:rPr>
              <a:t>If you have questions about current products for the Oct. 7 letting, contact your suppliers, manufacturers, or the SDDOT for more information</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7591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B46F-2816-2112-9130-E2F4D41B0D3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33DF38-F77A-2FD5-FBC3-74420ACDE041}"/>
              </a:ext>
            </a:extLst>
          </p:cNvPr>
          <p:cNvPicPr>
            <a:picLocks noChangeAspect="1"/>
          </p:cNvPicPr>
          <p:nvPr/>
        </p:nvPicPr>
        <p:blipFill>
          <a:blip r:embed="rId3"/>
          <a:stretch>
            <a:fillRect/>
          </a:stretch>
        </p:blipFill>
        <p:spPr>
          <a:xfrm>
            <a:off x="0" y="0"/>
            <a:ext cx="6357770" cy="6858000"/>
          </a:xfrm>
          <a:prstGeom prst="rect">
            <a:avLst/>
          </a:prstGeom>
        </p:spPr>
      </p:pic>
      <p:sp>
        <p:nvSpPr>
          <p:cNvPr id="6" name="Content Placeholder 2">
            <a:extLst>
              <a:ext uri="{FF2B5EF4-FFF2-40B4-BE49-F238E27FC236}">
                <a16:creationId xmlns:a16="http://schemas.microsoft.com/office/drawing/2014/main" id="{A877EC62-B70E-62E0-9380-621CA78EBC2F}"/>
              </a:ext>
            </a:extLst>
          </p:cNvPr>
          <p:cNvSpPr txBox="1">
            <a:spLocks/>
          </p:cNvSpPr>
          <p:nvPr/>
        </p:nvSpPr>
        <p:spPr>
          <a:xfrm>
            <a:off x="6752492" y="462224"/>
            <a:ext cx="4843306" cy="62951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a:cs typeface="Calibri"/>
              </a:rPr>
              <a:t>AASHTO Datamine Industry Document Repository (IDR) Form</a:t>
            </a:r>
          </a:p>
          <a:p>
            <a:pPr marL="0" indent="0">
              <a:buFont typeface="Arial" panose="020B0604020202020204" pitchFamily="34" charset="0"/>
              <a:buNone/>
            </a:pPr>
            <a:r>
              <a:rPr lang="en-US" sz="2400">
                <a:cs typeface="Calibri"/>
              </a:rPr>
              <a:t>For a manufacturer/supplier to certify materials or supplies are in compliance with the applicable domestic material content procurement preferences found in the Buy America Act requirements (23 CFR 635.410) and the Build America, Buy America Act (BABA) requirements (2 CFR part 184). </a:t>
            </a:r>
          </a:p>
          <a:p>
            <a:pPr marL="0" indent="0">
              <a:buFont typeface="Arial" panose="020B0604020202020204" pitchFamily="34" charset="0"/>
              <a:buNone/>
            </a:pPr>
            <a:endParaRPr lang="en-US">
              <a:cs typeface="Calibri"/>
            </a:endParaRPr>
          </a:p>
          <a:p>
            <a:pPr marL="0" indent="0">
              <a:buNone/>
            </a:pPr>
            <a:r>
              <a:rPr lang="en-US">
                <a:cs typeface="Calibri"/>
                <a:hlinkClick r:id="rId4"/>
              </a:rPr>
              <a:t>https://transportation.org/product-evaluation-and-audit-solutions/domestic-materials-self-certification-form/</a:t>
            </a:r>
            <a:endParaRPr lang="en-US">
              <a:cs typeface="Calibri"/>
            </a:endParaRPr>
          </a:p>
          <a:p>
            <a:pPr marL="0" indent="0">
              <a:buNone/>
            </a:pPr>
            <a:endParaRPr lang="en-US">
              <a:cs typeface="Calibri"/>
            </a:endParaRPr>
          </a:p>
          <a:p>
            <a:endParaRPr lang="en-US">
              <a:cs typeface="Calibri"/>
            </a:endParaRPr>
          </a:p>
        </p:txBody>
      </p:sp>
    </p:spTree>
    <p:extLst>
      <p:ext uri="{BB962C8B-B14F-4D97-AF65-F5344CB8AC3E}">
        <p14:creationId xmlns:p14="http://schemas.microsoft.com/office/powerpoint/2010/main" val="3750822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6436C-3073-A748-356E-5A8B6A278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1204DC-B45E-A933-2E3F-6B3BAEFFBC12}"/>
              </a:ext>
            </a:extLst>
          </p:cNvPr>
          <p:cNvSpPr>
            <a:spLocks noGrp="1"/>
          </p:cNvSpPr>
          <p:nvPr>
            <p:ph type="title"/>
          </p:nvPr>
        </p:nvSpPr>
        <p:spPr>
          <a:xfrm>
            <a:off x="451987" y="174813"/>
            <a:ext cx="11081921" cy="1183340"/>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Applicability</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3480B6E0-5DEF-872A-B5AE-2D1123BF9613}"/>
              </a:ext>
            </a:extLst>
          </p:cNvPr>
          <p:cNvSpPr>
            <a:spLocks noGrp="1"/>
          </p:cNvSpPr>
          <p:nvPr>
            <p:ph idx="1"/>
          </p:nvPr>
        </p:nvSpPr>
        <p:spPr>
          <a:xfrm>
            <a:off x="451989" y="1358153"/>
            <a:ext cx="11288019" cy="4611513"/>
          </a:xfrm>
        </p:spPr>
        <p:txBody>
          <a:bodyPr>
            <a:noAutofit/>
          </a:bodyPr>
          <a:lstStyle/>
          <a:p>
            <a:r>
              <a:rPr lang="en-US"/>
              <a:t>Buy America requirements apply to all items on Federal-aid highway projects</a:t>
            </a:r>
          </a:p>
          <a:p>
            <a:pPr lvl="1"/>
            <a:r>
              <a:rPr lang="en-US" sz="2800"/>
              <a:t>City projects let in conjunction</a:t>
            </a:r>
          </a:p>
          <a:p>
            <a:pPr lvl="1"/>
            <a:r>
              <a:rPr lang="en-US" sz="2800"/>
              <a:t>Utility relocation agreements</a:t>
            </a:r>
          </a:p>
          <a:p>
            <a:pPr lvl="1"/>
            <a:r>
              <a:rPr lang="en-US" sz="2800"/>
              <a:t>Non-participating items</a:t>
            </a:r>
          </a:p>
          <a:p>
            <a:pPr lvl="1"/>
            <a:r>
              <a:rPr lang="en-US" sz="2800"/>
              <a:t>City or other agency furnished items</a:t>
            </a:r>
          </a:p>
        </p:txBody>
      </p:sp>
      <p:pic>
        <p:nvPicPr>
          <p:cNvPr id="4" name="Picture 4" descr="Untitled design (33).png">
            <a:extLst>
              <a:ext uri="{FF2B5EF4-FFF2-40B4-BE49-F238E27FC236}">
                <a16:creationId xmlns:a16="http://schemas.microsoft.com/office/drawing/2014/main" id="{C3D8E47C-3784-65F4-5291-3E85B9BCA5AA}"/>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1835480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974AE-60DC-D069-C2A8-F9729C3EED7C}"/>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A07D5F73-DCE5-80DE-5FEE-CCFE0FBC07A0}"/>
              </a:ext>
            </a:extLst>
          </p:cNvPr>
          <p:cNvSpPr txBox="1">
            <a:spLocks noGrp="1"/>
          </p:cNvSpPr>
          <p:nvPr>
            <p:ph type="title" idx="4294967295"/>
          </p:nvPr>
        </p:nvSpPr>
        <p:spPr>
          <a:xfrm>
            <a:off x="457200" y="362792"/>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US" sz="4000" b="1">
                <a:latin typeface="Calibri" panose="020F0502020204030204" pitchFamily="34" charset="0"/>
                <a:ea typeface="Calibri" panose="020F0502020204030204" pitchFamily="34" charset="0"/>
                <a:cs typeface="Calibri" panose="020F0502020204030204" pitchFamily="34" charset="0"/>
              </a:rPr>
              <a:t>Certification</a:t>
            </a:r>
            <a:endParaRPr kumimoji="0" lang="en-US" sz="4000" b="1" i="0" u="none" strike="noStrike" kern="1200" cap="none" spc="0" normalizeH="0" baseline="0" noProof="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88F4138C-3108-9339-3595-DB46DC09BA60}"/>
              </a:ext>
              <a:ext uri="{C183D7F6-B498-43B3-948B-1728B52AA6E4}">
                <adec:decorative xmlns:adec="http://schemas.microsoft.com/office/drawing/2017/decorative" val="1"/>
              </a:ext>
            </a:extLst>
          </p:cNvPr>
          <p:cNvSpPr/>
          <p:nvPr/>
        </p:nvSpPr>
        <p:spPr>
          <a:xfrm>
            <a:off x="594360" y="1107681"/>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9" name="Rectangle 6">
            <a:extLst>
              <a:ext uri="{FF2B5EF4-FFF2-40B4-BE49-F238E27FC236}">
                <a16:creationId xmlns:a16="http://schemas.microsoft.com/office/drawing/2014/main" id="{682389FE-D539-2B59-CCE3-DA47523113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069518" flipH="1">
            <a:off x="11233902" y="1021854"/>
            <a:ext cx="805016" cy="2361196"/>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 name="connsiteX0" fmla="*/ 1 w 1456963"/>
              <a:gd name="connsiteY0" fmla="*/ 326459 h 3229843"/>
              <a:gd name="connsiteX1" fmla="*/ 1430885 w 1456963"/>
              <a:gd name="connsiteY1" fmla="*/ 0 h 3229843"/>
              <a:gd name="connsiteX2" fmla="*/ 1456626 w 1456963"/>
              <a:gd name="connsiteY2" fmla="*/ 3229843 h 3229843"/>
              <a:gd name="connsiteX3" fmla="*/ 6303 w 1456963"/>
              <a:gd name="connsiteY3" fmla="*/ 3229843 h 3229843"/>
              <a:gd name="connsiteX4" fmla="*/ 1 w 1456963"/>
              <a:gd name="connsiteY4" fmla="*/ 326459 h 3229843"/>
              <a:gd name="connsiteX0" fmla="*/ -1 w 1466493"/>
              <a:gd name="connsiteY0" fmla="*/ 1 h 4849906"/>
              <a:gd name="connsiteX1" fmla="*/ 1440415 w 1466493"/>
              <a:gd name="connsiteY1" fmla="*/ 1620063 h 4849906"/>
              <a:gd name="connsiteX2" fmla="*/ 1466156 w 1466493"/>
              <a:gd name="connsiteY2" fmla="*/ 4849906 h 4849906"/>
              <a:gd name="connsiteX3" fmla="*/ 15833 w 1466493"/>
              <a:gd name="connsiteY3" fmla="*/ 4849906 h 4849906"/>
              <a:gd name="connsiteX4" fmla="*/ -1 w 1466493"/>
              <a:gd name="connsiteY4" fmla="*/ 1 h 4849906"/>
              <a:gd name="connsiteX0" fmla="*/ 1 w 1466650"/>
              <a:gd name="connsiteY0" fmla="*/ 1 h 4849906"/>
              <a:gd name="connsiteX1" fmla="*/ 1451861 w 1466650"/>
              <a:gd name="connsiteY1" fmla="*/ 1606929 h 4849906"/>
              <a:gd name="connsiteX2" fmla="*/ 1466158 w 1466650"/>
              <a:gd name="connsiteY2" fmla="*/ 4849906 h 4849906"/>
              <a:gd name="connsiteX3" fmla="*/ 15835 w 1466650"/>
              <a:gd name="connsiteY3" fmla="*/ 4849906 h 4849906"/>
              <a:gd name="connsiteX4" fmla="*/ 1 w 1466650"/>
              <a:gd name="connsiteY4" fmla="*/ 1 h 4849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650" h="4849906">
                <a:moveTo>
                  <a:pt x="1" y="1"/>
                </a:moveTo>
                <a:lnTo>
                  <a:pt x="1451861" y="1606929"/>
                </a:lnTo>
                <a:cubicBezTo>
                  <a:pt x="1447808" y="3065212"/>
                  <a:pt x="1470211" y="3391623"/>
                  <a:pt x="1466158" y="4849906"/>
                </a:cubicBezTo>
                <a:lnTo>
                  <a:pt x="15835" y="4849906"/>
                </a:lnTo>
                <a:cubicBezTo>
                  <a:pt x="13734" y="3882111"/>
                  <a:pt x="2102" y="967796"/>
                  <a:pt x="1" y="1"/>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Isosceles Triangle 9">
            <a:extLst>
              <a:ext uri="{FF2B5EF4-FFF2-40B4-BE49-F238E27FC236}">
                <a16:creationId xmlns:a16="http://schemas.microsoft.com/office/drawing/2014/main" id="{A6183CB4-9F23-499C-ED69-CC8BBBB3F2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0800000">
            <a:off x="8874803" y="-1"/>
            <a:ext cx="2169455" cy="1084729"/>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11" name="Isosceles Triangle 10">
            <a:extLst>
              <a:ext uri="{FF2B5EF4-FFF2-40B4-BE49-F238E27FC236}">
                <a16:creationId xmlns:a16="http://schemas.microsoft.com/office/drawing/2014/main" id="{E9254830-3FDF-AED3-9C5F-BB5C72E3381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00000">
            <a:off x="11167431" y="-115723"/>
            <a:ext cx="1525358" cy="76268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6A26BCCC-15A2-04A2-2F99-8DAC8306F47E}"/>
              </a:ext>
            </a:extLst>
          </p:cNvPr>
          <p:cNvSpPr txBox="1">
            <a:spLocks/>
          </p:cNvSpPr>
          <p:nvPr/>
        </p:nvSpPr>
        <p:spPr>
          <a:xfrm>
            <a:off x="451989" y="1358153"/>
            <a:ext cx="8047775" cy="90706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a:t>Certification is required prior to permanent incorporation into the project</a:t>
            </a:r>
            <a:endParaRPr lang="en-US"/>
          </a:p>
        </p:txBody>
      </p:sp>
      <p:pic>
        <p:nvPicPr>
          <p:cNvPr id="7" name="Picture 6">
            <a:extLst>
              <a:ext uri="{FF2B5EF4-FFF2-40B4-BE49-F238E27FC236}">
                <a16:creationId xmlns:a16="http://schemas.microsoft.com/office/drawing/2014/main" id="{A8E797CD-24D2-96BD-8AA1-A352D4A45035}"/>
              </a:ext>
            </a:extLst>
          </p:cNvPr>
          <p:cNvPicPr>
            <a:picLocks noChangeAspect="1"/>
          </p:cNvPicPr>
          <p:nvPr/>
        </p:nvPicPr>
        <p:blipFill>
          <a:blip r:embed="rId3"/>
          <a:stretch>
            <a:fillRect/>
          </a:stretch>
        </p:blipFill>
        <p:spPr>
          <a:xfrm>
            <a:off x="281520" y="2352749"/>
            <a:ext cx="9084743" cy="4401341"/>
          </a:xfrm>
          <a:prstGeom prst="rect">
            <a:avLst/>
          </a:prstGeom>
        </p:spPr>
      </p:pic>
    </p:spTree>
    <p:extLst>
      <p:ext uri="{BB962C8B-B14F-4D97-AF65-F5344CB8AC3E}">
        <p14:creationId xmlns:p14="http://schemas.microsoft.com/office/powerpoint/2010/main" val="42655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4096F-44B2-F878-D2B8-429E17FE49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994AE-A192-71E1-1C9A-13D35FB31A68}"/>
              </a:ext>
            </a:extLst>
          </p:cNvPr>
          <p:cNvSpPr>
            <a:spLocks noGrp="1"/>
          </p:cNvSpPr>
          <p:nvPr>
            <p:ph type="title"/>
          </p:nvPr>
        </p:nvSpPr>
        <p:spPr/>
        <p:txBody>
          <a:bodyPr/>
          <a:lstStyle/>
          <a:p>
            <a:pPr algn="ctr"/>
            <a:r>
              <a:rPr lang="en-US" b="1">
                <a:solidFill>
                  <a:srgbClr val="2E6B8D"/>
                </a:solidFill>
                <a:latin typeface="Open Sans Condensed" panose="020B0806030504020204"/>
                <a:cs typeface="Calibri Light"/>
              </a:rPr>
              <a:t>Unavailability of Materials</a:t>
            </a:r>
            <a:endParaRPr lang="en-US" b="1">
              <a:solidFill>
                <a:srgbClr val="2E6B8D"/>
              </a:solidFill>
              <a:latin typeface="Open Sans Condensed" panose="020B0806030504020204"/>
            </a:endParaRPr>
          </a:p>
        </p:txBody>
      </p:sp>
      <p:sp>
        <p:nvSpPr>
          <p:cNvPr id="3" name="Content Placeholder 2">
            <a:extLst>
              <a:ext uri="{FF2B5EF4-FFF2-40B4-BE49-F238E27FC236}">
                <a16:creationId xmlns:a16="http://schemas.microsoft.com/office/drawing/2014/main" id="{51131FB8-42FF-D5C0-8BBD-51EF7110C677}"/>
              </a:ext>
            </a:extLst>
          </p:cNvPr>
          <p:cNvSpPr>
            <a:spLocks noGrp="1"/>
          </p:cNvSpPr>
          <p:nvPr>
            <p:ph idx="1"/>
          </p:nvPr>
        </p:nvSpPr>
        <p:spPr>
          <a:xfrm>
            <a:off x="838200" y="1451113"/>
            <a:ext cx="10515600" cy="4725850"/>
          </a:xfrm>
        </p:spPr>
        <p:txBody>
          <a:bodyPr vert="horz" lIns="91440" tIns="45720" rIns="91440" bIns="45720" rtlCol="0" anchor="t">
            <a:normAutofit/>
          </a:bodyPr>
          <a:lstStyle/>
          <a:p>
            <a:r>
              <a:rPr lang="en-US">
                <a:cs typeface="Calibri"/>
              </a:rPr>
              <a:t> If the Contractor discovers a Buy America compliant item does not exist or an item becomes unavailable, the Contractor will immediately notify the Department.</a:t>
            </a:r>
          </a:p>
          <a:p>
            <a:r>
              <a:rPr lang="en-US">
                <a:cs typeface="Calibri"/>
              </a:rPr>
              <a:t>The Contractor will furnish written documentation of the Contractor’s complete efforts to obtain a compliant item. </a:t>
            </a:r>
          </a:p>
          <a:p>
            <a:pPr lvl="1"/>
            <a:r>
              <a:rPr lang="en-US" sz="2800">
                <a:cs typeface="Calibri"/>
              </a:rPr>
              <a:t>This documentation will include a complete contact log with dates and times of the Contractor’s efforts to obtain a compliant item, the responses received, and any correspondence between the Contractor and potential suppliers of the item which demonstrate efforts to obtain a compliant item.</a:t>
            </a:r>
            <a:endParaRPr lang="en-US" sz="2800">
              <a:ea typeface="Calibri"/>
              <a:cs typeface="Calibri"/>
            </a:endParaRPr>
          </a:p>
        </p:txBody>
      </p:sp>
      <p:pic>
        <p:nvPicPr>
          <p:cNvPr id="4" name="Picture 4" descr="Untitled design (33).png">
            <a:extLst>
              <a:ext uri="{FF2B5EF4-FFF2-40B4-BE49-F238E27FC236}">
                <a16:creationId xmlns:a16="http://schemas.microsoft.com/office/drawing/2014/main" id="{78DA70AD-6B24-555F-2C32-B19E37E4AD47}"/>
              </a:ext>
            </a:extLst>
          </p:cNvPr>
          <p:cNvPicPr>
            <a:picLocks noChangeAspect="1"/>
          </p:cNvPicPr>
          <p:nvPr/>
        </p:nvPicPr>
        <p:blipFill>
          <a:blip r:embed="rId3"/>
          <a:stretch>
            <a:fillRect/>
          </a:stretch>
        </p:blipFill>
        <p:spPr>
          <a:xfrm>
            <a:off x="451990" y="6176963"/>
            <a:ext cx="11288020" cy="246153"/>
          </a:xfrm>
          <a:prstGeom prst="rect">
            <a:avLst/>
          </a:prstGeom>
        </p:spPr>
      </p:pic>
    </p:spTree>
    <p:extLst>
      <p:ext uri="{BB962C8B-B14F-4D97-AF65-F5344CB8AC3E}">
        <p14:creationId xmlns:p14="http://schemas.microsoft.com/office/powerpoint/2010/main" val="397754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1E917-1F1F-29D7-1184-66468AF05BE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F684C71-51B6-0D3E-B153-96459763821A}"/>
              </a:ext>
            </a:extLst>
          </p:cNvPr>
          <p:cNvSpPr>
            <a:spLocks noGrp="1"/>
          </p:cNvSpPr>
          <p:nvPr>
            <p:ph type="ctrTitle"/>
          </p:nvPr>
        </p:nvSpPr>
        <p:spPr>
          <a:xfrm>
            <a:off x="5673213" y="1981200"/>
            <a:ext cx="5985387" cy="1805508"/>
          </a:xfrm>
        </p:spPr>
        <p:txBody>
          <a:bodyPr>
            <a:normAutofit fontScale="90000"/>
          </a:bodyPr>
          <a:lstStyle/>
          <a:p>
            <a:pPr algn="l"/>
            <a:r>
              <a:rPr lang="en-US" b="1">
                <a:ea typeface="Calibri" panose="020F0502020204030204" pitchFamily="34" charset="0"/>
                <a:cs typeface="Calibri" panose="020F0502020204030204" pitchFamily="34" charset="0"/>
              </a:rPr>
              <a:t>10/7/2026 Electronic Spec Book Updates</a:t>
            </a:r>
          </a:p>
        </p:txBody>
      </p:sp>
      <p:sp>
        <p:nvSpPr>
          <p:cNvPr id="5" name="Rectangle 6">
            <a:extLst>
              <a:ext uri="{FF2B5EF4-FFF2-40B4-BE49-F238E27FC236}">
                <a16:creationId xmlns:a16="http://schemas.microsoft.com/office/drawing/2014/main" id="{CFDB58FA-0E3F-24C9-7EE6-231B203A0F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a:off x="279392" y="610849"/>
            <a:ext cx="1466312" cy="4374850"/>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312" h="4374850">
                <a:moveTo>
                  <a:pt x="0" y="1460948"/>
                </a:moveTo>
                <a:lnTo>
                  <a:pt x="1466312" y="0"/>
                </a:lnTo>
                <a:cubicBezTo>
                  <a:pt x="1462259" y="1458283"/>
                  <a:pt x="1458207" y="2916567"/>
                  <a:pt x="1454154" y="4374850"/>
                </a:cubicBezTo>
                <a:lnTo>
                  <a:pt x="3831" y="4374850"/>
                </a:lnTo>
                <a:lnTo>
                  <a:pt x="0" y="1460948"/>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6E5A9991-5C81-39A0-B6B0-8781925672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109537" y="4868776"/>
            <a:ext cx="3978442" cy="1989224"/>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7DB4EB35-F5C3-8E55-F285-EF5BF853C88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933584" y="5628963"/>
            <a:ext cx="2890277" cy="1445141"/>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D52967B3-4842-C05A-1298-FE96240673D6}"/>
              </a:ext>
              <a:ext uri="{C183D7F6-B498-43B3-948B-1728B52AA6E4}">
                <adec:decorative xmlns:adec="http://schemas.microsoft.com/office/drawing/2017/decorative" val="1"/>
              </a:ext>
            </a:extLst>
          </p:cNvPr>
          <p:cNvSpPr/>
          <p:nvPr/>
        </p:nvSpPr>
        <p:spPr>
          <a:xfrm>
            <a:off x="6312568" y="38982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6CE66-CAD6-0D09-3985-ED71E2FB2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EC328-8A1D-0C26-1479-A407C5C7F7C1}"/>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General Information</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CE8D927C-18C1-8749-C532-9363B10F1E36}"/>
              </a:ext>
            </a:extLst>
          </p:cNvPr>
          <p:cNvSpPr>
            <a:spLocks noGrp="1"/>
          </p:cNvSpPr>
          <p:nvPr>
            <p:ph idx="1"/>
          </p:nvPr>
        </p:nvSpPr>
        <p:spPr>
          <a:xfrm>
            <a:off x="451989" y="1358153"/>
            <a:ext cx="11288019" cy="4611513"/>
          </a:xfrm>
        </p:spPr>
        <p:txBody>
          <a:bodyPr>
            <a:noAutofit/>
          </a:bodyPr>
          <a:lstStyle/>
          <a:p>
            <a:r>
              <a:rPr lang="en-US" sz="3200"/>
              <a:t>All changes marked with line in right margin</a:t>
            </a:r>
          </a:p>
          <a:p>
            <a:r>
              <a:rPr lang="en-US" sz="3200"/>
              <a:t>Several special provision relocated to the spec book</a:t>
            </a:r>
          </a:p>
          <a:p>
            <a:r>
              <a:rPr lang="en-US" sz="3200"/>
              <a:t>Several plan notes relocated to the spec book</a:t>
            </a:r>
          </a:p>
          <a:p>
            <a:r>
              <a:rPr lang="en-US" sz="3200"/>
              <a:t>Not all changes will be shown here. Read the spec book for the most accurate information. </a:t>
            </a:r>
          </a:p>
        </p:txBody>
      </p:sp>
      <p:pic>
        <p:nvPicPr>
          <p:cNvPr id="4" name="Picture 4" descr="Untitled design (33).png">
            <a:extLst>
              <a:ext uri="{FF2B5EF4-FFF2-40B4-BE49-F238E27FC236}">
                <a16:creationId xmlns:a16="http://schemas.microsoft.com/office/drawing/2014/main" id="{7241CC16-ADD3-639C-3F53-0427F76EA1EB}"/>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278221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24BCC-7FEF-C846-337E-45DFBDA8B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D0D65-A5E2-77DD-541B-AE85D429DC6D}"/>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1 Updates</a:t>
            </a:r>
            <a:endParaRPr lang="en-US" b="1" dirty="0">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F367AF0A-E480-433C-047E-1498C77BFF7F}"/>
              </a:ext>
            </a:extLst>
          </p:cNvPr>
          <p:cNvSpPr>
            <a:spLocks noGrp="1"/>
          </p:cNvSpPr>
          <p:nvPr>
            <p:ph idx="1"/>
          </p:nvPr>
        </p:nvSpPr>
        <p:spPr>
          <a:xfrm>
            <a:off x="451989" y="1358153"/>
            <a:ext cx="11288019" cy="4611513"/>
          </a:xfrm>
        </p:spPr>
        <p:txBody>
          <a:bodyPr>
            <a:noAutofit/>
          </a:bodyPr>
          <a:lstStyle/>
          <a:p>
            <a:r>
              <a:rPr lang="en-US" dirty="0"/>
              <a:t>Section 4.4 – Price Schedule for Miscellaneous Items were all updated.</a:t>
            </a:r>
          </a:p>
          <a:p>
            <a:r>
              <a:rPr lang="en-US" dirty="0"/>
              <a:t>Section 4.6 (old) – Final Cleaning Up moved to Section 5.16.</a:t>
            </a:r>
          </a:p>
          <a:p>
            <a:r>
              <a:rPr lang="en-US" dirty="0"/>
              <a:t>Section 5.2 – Plans and Working Drawings – Requirements for shop plans relocated from various sections to here.</a:t>
            </a:r>
          </a:p>
          <a:p>
            <a:r>
              <a:rPr lang="en-US" dirty="0"/>
              <a:t>Section 6.9 – Buy America updated for new requirements from CFR.</a:t>
            </a:r>
          </a:p>
          <a:p>
            <a:r>
              <a:rPr lang="en-US" dirty="0"/>
              <a:t>Section 7.14 – Rewritten to clarify insurance requirements.</a:t>
            </a:r>
          </a:p>
          <a:p>
            <a:r>
              <a:rPr lang="en-US" dirty="0"/>
              <a:t>Section 7.22 – American Security Drone Act special provision included.</a:t>
            </a:r>
          </a:p>
          <a:p>
            <a:endParaRPr lang="en-US" sz="2800" dirty="0"/>
          </a:p>
        </p:txBody>
      </p:sp>
      <p:pic>
        <p:nvPicPr>
          <p:cNvPr id="4" name="Picture 4" descr="Untitled design (33).png">
            <a:extLst>
              <a:ext uri="{FF2B5EF4-FFF2-40B4-BE49-F238E27FC236}">
                <a16:creationId xmlns:a16="http://schemas.microsoft.com/office/drawing/2014/main" id="{F5AE6C1F-DCB3-4C0D-8A5F-1D08717654A0}"/>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008632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1583D-46F0-2093-4865-919D75035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49057-82A8-1E44-934F-18ED2681CA44}"/>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1 Updates (continued)</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FADF1A10-6B23-0064-D109-A32089EB0930}"/>
              </a:ext>
            </a:extLst>
          </p:cNvPr>
          <p:cNvSpPr>
            <a:spLocks noGrp="1"/>
          </p:cNvSpPr>
          <p:nvPr>
            <p:ph idx="1"/>
          </p:nvPr>
        </p:nvSpPr>
        <p:spPr>
          <a:xfrm>
            <a:off x="451989" y="1358153"/>
            <a:ext cx="11288019" cy="4611513"/>
          </a:xfrm>
        </p:spPr>
        <p:txBody>
          <a:bodyPr>
            <a:noAutofit/>
          </a:bodyPr>
          <a:lstStyle/>
          <a:p>
            <a:r>
              <a:rPr lang="en-US"/>
              <a:t>Section 8.4 – New requirement for notification of weekend work by Thursday prior.</a:t>
            </a:r>
          </a:p>
          <a:p>
            <a:r>
              <a:rPr lang="en-US"/>
              <a:t>Section 8.4 – Written narrative required with baseline schedule for Category II and III projects.</a:t>
            </a:r>
          </a:p>
          <a:p>
            <a:r>
              <a:rPr lang="en-US"/>
              <a:t>Section 8.7 – Revised Special Provision for Contract Time portion to include options for calendar day count basis in addition to working day count basis.</a:t>
            </a:r>
          </a:p>
          <a:p>
            <a:r>
              <a:rPr lang="en-US"/>
              <a:t>Section 8.9 – Schedule of Liquidated Damages new range for projects $50 million and over added.</a:t>
            </a:r>
          </a:p>
          <a:p>
            <a:r>
              <a:rPr lang="en-US"/>
              <a:t> </a:t>
            </a:r>
          </a:p>
          <a:p>
            <a:endParaRPr lang="en-US" sz="2800"/>
          </a:p>
        </p:txBody>
      </p:sp>
      <p:pic>
        <p:nvPicPr>
          <p:cNvPr id="4" name="Picture 4" descr="Untitled design (33).png">
            <a:extLst>
              <a:ext uri="{FF2B5EF4-FFF2-40B4-BE49-F238E27FC236}">
                <a16:creationId xmlns:a16="http://schemas.microsoft.com/office/drawing/2014/main" id="{3C56C89F-F3F4-3A93-682A-B7D5AFEA6E8B}"/>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778946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F3F4-6ABB-26B0-24C5-39DC2263E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39438-1D8C-003A-2449-1A6BDB4F1EB1}"/>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1 Updates (continued again)</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58420080-4A19-5FE6-0A18-1FA462843F68}"/>
              </a:ext>
            </a:extLst>
          </p:cNvPr>
          <p:cNvSpPr>
            <a:spLocks noGrp="1"/>
          </p:cNvSpPr>
          <p:nvPr>
            <p:ph idx="1"/>
          </p:nvPr>
        </p:nvSpPr>
        <p:spPr>
          <a:xfrm>
            <a:off x="451989" y="1358153"/>
            <a:ext cx="11288019" cy="4611513"/>
          </a:xfrm>
        </p:spPr>
        <p:txBody>
          <a:bodyPr>
            <a:noAutofit/>
          </a:bodyPr>
          <a:lstStyle/>
          <a:p>
            <a:r>
              <a:rPr lang="en-US"/>
              <a:t>9.4 – Compensation for Contract Changes – Added clarification of markup, bond, insurance, tax, and profit for itemized breakdown of negotiated prices.</a:t>
            </a:r>
          </a:p>
          <a:p>
            <a:r>
              <a:rPr lang="en-US"/>
              <a:t>Section 9.7 – Updated interest rate due when payment is delayed.</a:t>
            </a:r>
          </a:p>
          <a:p>
            <a:endParaRPr lang="en-US" sz="2800"/>
          </a:p>
        </p:txBody>
      </p:sp>
      <p:pic>
        <p:nvPicPr>
          <p:cNvPr id="4" name="Picture 4" descr="Untitled design (33).png">
            <a:extLst>
              <a:ext uri="{FF2B5EF4-FFF2-40B4-BE49-F238E27FC236}">
                <a16:creationId xmlns:a16="http://schemas.microsoft.com/office/drawing/2014/main" id="{19732BE6-4291-D257-58AF-452B43046C9F}"/>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2562685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9379-5889-4AF3-2DA2-AC0E24CDC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2C7B7-F1D9-1961-2852-266D706EA84D}"/>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EB56D9AB-3EAE-AE18-8953-0B927E86C59C}"/>
              </a:ext>
            </a:extLst>
          </p:cNvPr>
          <p:cNvSpPr>
            <a:spLocks noGrp="1"/>
          </p:cNvSpPr>
          <p:nvPr>
            <p:ph idx="1"/>
          </p:nvPr>
        </p:nvSpPr>
        <p:spPr>
          <a:xfrm>
            <a:off x="451989" y="1358153"/>
            <a:ext cx="11288019" cy="4611513"/>
          </a:xfrm>
        </p:spPr>
        <p:txBody>
          <a:bodyPr>
            <a:noAutofit/>
          </a:bodyPr>
          <a:lstStyle/>
          <a:p>
            <a:r>
              <a:rPr lang="en-US"/>
              <a:t>Section 110 – Added the note for paint may contain lead.</a:t>
            </a:r>
          </a:p>
          <a:p>
            <a:r>
              <a:rPr lang="en-US"/>
              <a:t> Section 120 – Title changed to “Excavation and Embankment Construction.” </a:t>
            </a:r>
          </a:p>
          <a:p>
            <a:r>
              <a:rPr lang="en-US"/>
              <a:t> Section 270 – Remove “Base” from granular base material items. Bid item file heading.</a:t>
            </a:r>
          </a:p>
          <a:p>
            <a:r>
              <a:rPr lang="en-US"/>
              <a:t> Section 320 – Flexible Pavement Smoothness special provision added. Plan notes will identify IRI smoothness projects and opportunity levels.</a:t>
            </a:r>
          </a:p>
          <a:p>
            <a:r>
              <a:rPr lang="en-US"/>
              <a:t> Section 322 – Table H - % passing 3/8” sieve increased from 85% to 87%.</a:t>
            </a:r>
          </a:p>
          <a:p>
            <a:r>
              <a:rPr lang="en-US"/>
              <a:t> Section 324 – Added </a:t>
            </a:r>
            <a:r>
              <a:rPr lang="en-US" err="1"/>
              <a:t>MSCR</a:t>
            </a:r>
            <a:r>
              <a:rPr lang="en-US"/>
              <a:t> binders. Updated tack rates from plan notes. </a:t>
            </a:r>
            <a:endParaRPr lang="en-US" sz="2800"/>
          </a:p>
        </p:txBody>
      </p:sp>
      <p:pic>
        <p:nvPicPr>
          <p:cNvPr id="4" name="Picture 4" descr="Untitled design (33).png">
            <a:extLst>
              <a:ext uri="{FF2B5EF4-FFF2-40B4-BE49-F238E27FC236}">
                <a16:creationId xmlns:a16="http://schemas.microsoft.com/office/drawing/2014/main" id="{F2EBAAA4-50F1-5F52-487C-9BDA44414AF0}"/>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1834348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3A386-0DCD-E891-51A4-277903BD0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34F6C-4555-F5F6-7972-F95C4DA6668F}"/>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E9A2351B-56AE-22AA-6F1A-5EEA65A4A5B2}"/>
              </a:ext>
            </a:extLst>
          </p:cNvPr>
          <p:cNvSpPr>
            <a:spLocks noGrp="1"/>
          </p:cNvSpPr>
          <p:nvPr>
            <p:ph idx="1"/>
          </p:nvPr>
        </p:nvSpPr>
        <p:spPr>
          <a:xfrm>
            <a:off x="451989" y="1358153"/>
            <a:ext cx="11288019" cy="4611513"/>
          </a:xfrm>
        </p:spPr>
        <p:txBody>
          <a:bodyPr>
            <a:noAutofit/>
          </a:bodyPr>
          <a:lstStyle/>
          <a:p>
            <a:r>
              <a:rPr lang="en-US"/>
              <a:t> Section 330 – Clarified prime language. Language added for dilution of emulsion for rates exceeding 0.07 gallons per square yard.</a:t>
            </a:r>
          </a:p>
          <a:p>
            <a:r>
              <a:rPr lang="en-US"/>
              <a:t>New Section 333 – Micro-Milling Asphalt Concrete special provision added.</a:t>
            </a:r>
          </a:p>
          <a:p>
            <a:r>
              <a:rPr lang="en-US"/>
              <a:t>New Section 340 – Polymer-Modified Micro Surfacing special provision added.</a:t>
            </a:r>
          </a:p>
          <a:p>
            <a:r>
              <a:rPr lang="en-US"/>
              <a:t>New Section 355 – Asphalt Concrete Crack Leveling special provision added.</a:t>
            </a:r>
          </a:p>
          <a:p>
            <a:r>
              <a:rPr lang="en-US"/>
              <a:t>Section 360 – Special provision for AST design added. </a:t>
            </a:r>
          </a:p>
          <a:p>
            <a:r>
              <a:rPr lang="en-US"/>
              <a:t>Section 380 – All PCCP smoothness special provisions added. </a:t>
            </a:r>
          </a:p>
          <a:p>
            <a:endParaRPr lang="en-US" sz="2800"/>
          </a:p>
        </p:txBody>
      </p:sp>
      <p:pic>
        <p:nvPicPr>
          <p:cNvPr id="4" name="Picture 4" descr="Untitled design (33).png">
            <a:extLst>
              <a:ext uri="{FF2B5EF4-FFF2-40B4-BE49-F238E27FC236}">
                <a16:creationId xmlns:a16="http://schemas.microsoft.com/office/drawing/2014/main" id="{59F5EAD7-90AA-C2FA-F44A-5BA404F278AE}"/>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353356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64227-950A-DD97-2270-DC4803C40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1C8E0-2231-FCB9-0681-4EFB14D74968}"/>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7CE8DFBD-070A-E867-6278-CDA382020A04}"/>
              </a:ext>
            </a:extLst>
          </p:cNvPr>
          <p:cNvSpPr>
            <a:spLocks noGrp="1"/>
          </p:cNvSpPr>
          <p:nvPr>
            <p:ph idx="1"/>
          </p:nvPr>
        </p:nvSpPr>
        <p:spPr>
          <a:xfrm>
            <a:off x="451989" y="1358153"/>
            <a:ext cx="11288019" cy="4611513"/>
          </a:xfrm>
        </p:spPr>
        <p:txBody>
          <a:bodyPr>
            <a:noAutofit/>
          </a:bodyPr>
          <a:lstStyle/>
          <a:p>
            <a:r>
              <a:rPr lang="en-US"/>
              <a:t> Section 380 – Dowel bar placement tolerances removed. Covered by Standard Plates. </a:t>
            </a:r>
          </a:p>
          <a:p>
            <a:r>
              <a:rPr lang="en-US"/>
              <a:t>Section 380 – Slump for formed and slip form concrete updated. </a:t>
            </a:r>
          </a:p>
          <a:p>
            <a:r>
              <a:rPr lang="en-US"/>
              <a:t>Section 380 – Added Engineer approved alternatives to printed tickets.</a:t>
            </a:r>
          </a:p>
          <a:p>
            <a:r>
              <a:rPr lang="en-US"/>
              <a:t> Section 390 – Updated opening to traffic strengths</a:t>
            </a:r>
          </a:p>
          <a:p>
            <a:r>
              <a:rPr lang="en-US"/>
              <a:t> New Section 395 – High Friction Surface Treatment special provision. </a:t>
            </a:r>
          </a:p>
          <a:p>
            <a:r>
              <a:rPr lang="en-US"/>
              <a:t> Section 410 – Bolting requirements include Contractor providing a Skidmore bolt tester. Updated bolting requirements for time requirement for final pre-tension to be completed after snug tight. </a:t>
            </a:r>
          </a:p>
          <a:p>
            <a:endParaRPr lang="en-US" sz="2800"/>
          </a:p>
        </p:txBody>
      </p:sp>
      <p:pic>
        <p:nvPicPr>
          <p:cNvPr id="4" name="Picture 4" descr="Untitled design (33).png">
            <a:extLst>
              <a:ext uri="{FF2B5EF4-FFF2-40B4-BE49-F238E27FC236}">
                <a16:creationId xmlns:a16="http://schemas.microsoft.com/office/drawing/2014/main" id="{0525C04B-24A6-9936-D873-F54FDA517A11}"/>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2765067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F3AA-7588-AD98-EB41-D14C029D9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1AB1D-A579-CFBB-FC34-650D69A69CFE}"/>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 2)</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BC2F97EA-4D3D-5EBE-922D-63031A9979B1}"/>
              </a:ext>
            </a:extLst>
          </p:cNvPr>
          <p:cNvSpPr>
            <a:spLocks noGrp="1"/>
          </p:cNvSpPr>
          <p:nvPr>
            <p:ph idx="1"/>
          </p:nvPr>
        </p:nvSpPr>
        <p:spPr>
          <a:xfrm>
            <a:off x="451989" y="1358153"/>
            <a:ext cx="11288019" cy="4611513"/>
          </a:xfrm>
        </p:spPr>
        <p:txBody>
          <a:bodyPr>
            <a:noAutofit/>
          </a:bodyPr>
          <a:lstStyle/>
          <a:p>
            <a:r>
              <a:rPr lang="en-US"/>
              <a:t>Section 410 – Both Special Provisions for stud shear connector added.</a:t>
            </a:r>
          </a:p>
          <a:p>
            <a:r>
              <a:rPr lang="en-US"/>
              <a:t> Section 411 – New Structural Steel Painting – Shop painting and field painting of new steel. Incidental to steel. The outside face of the facia girder will only receive primer in the shop, and a professional painter will be required for field paint including all touch up for new steel.</a:t>
            </a:r>
          </a:p>
          <a:p>
            <a:r>
              <a:rPr lang="en-US"/>
              <a:t> Section 412 – Bridge Field Spot Painting – Spot field repainting using hand and power tools including containment and disposal of residue by the Contractor. Contractor is responsible for testing and providing a daily log of weather and test results. Requirements for soluble salt testing if specified.</a:t>
            </a:r>
          </a:p>
          <a:p>
            <a:pPr marL="0" indent="0">
              <a:buNone/>
            </a:pPr>
            <a:endParaRPr lang="en-US" sz="2800"/>
          </a:p>
        </p:txBody>
      </p:sp>
      <p:pic>
        <p:nvPicPr>
          <p:cNvPr id="4" name="Picture 4" descr="Untitled design (33).png">
            <a:extLst>
              <a:ext uri="{FF2B5EF4-FFF2-40B4-BE49-F238E27FC236}">
                <a16:creationId xmlns:a16="http://schemas.microsoft.com/office/drawing/2014/main" id="{E58A9DCD-F3BE-FC6A-9DA5-5AB85933D1D8}"/>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055564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3BC67-6143-8804-EC15-720E779B3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B3F1B-7C8F-E25D-4729-F9BAF7B83F7A}"/>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 3)</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28EF2607-F6D3-219B-8CBF-8C8F70486EA1}"/>
              </a:ext>
            </a:extLst>
          </p:cNvPr>
          <p:cNvSpPr>
            <a:spLocks noGrp="1"/>
          </p:cNvSpPr>
          <p:nvPr>
            <p:ph idx="1"/>
          </p:nvPr>
        </p:nvSpPr>
        <p:spPr>
          <a:xfrm>
            <a:off x="451989" y="1358153"/>
            <a:ext cx="11288019" cy="4611513"/>
          </a:xfrm>
        </p:spPr>
        <p:txBody>
          <a:bodyPr>
            <a:noAutofit/>
          </a:bodyPr>
          <a:lstStyle/>
          <a:p>
            <a:r>
              <a:rPr lang="en-US"/>
              <a:t>New Section 413 – Bridge Field Repainting – Entire structure repainting using abrasive blast cleaning with containment. Includes containment and disposal of residue by the Contractor. Contractor is responsible for testing and providing a daily log of weather and testing results. Requirements for soluble salt testing if specified.</a:t>
            </a:r>
          </a:p>
          <a:p>
            <a:r>
              <a:rPr lang="en-US"/>
              <a:t> Sections 430, 435, 680, 681, 990, &amp; 991 – terminology change for drainage tubing, underdrain pipe, dual wall HDPE Pipe, PVC Outlet Pipe, etc. </a:t>
            </a:r>
          </a:p>
          <a:p>
            <a:r>
              <a:rPr lang="en-US"/>
              <a:t> New Section 455 – CIPP Liners special provision moved.</a:t>
            </a:r>
          </a:p>
          <a:p>
            <a:r>
              <a:rPr lang="en-US"/>
              <a:t> Section 460 – Concrete Penetrating Sealer special provision added.</a:t>
            </a:r>
          </a:p>
          <a:p>
            <a:endParaRPr lang="en-US" sz="2800"/>
          </a:p>
        </p:txBody>
      </p:sp>
      <p:pic>
        <p:nvPicPr>
          <p:cNvPr id="4" name="Picture 4" descr="Untitled design (33).png">
            <a:extLst>
              <a:ext uri="{FF2B5EF4-FFF2-40B4-BE49-F238E27FC236}">
                <a16:creationId xmlns:a16="http://schemas.microsoft.com/office/drawing/2014/main" id="{42EC9BFC-1FBA-FF1A-9AA4-8D89144E396F}"/>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186147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447BB-6C05-0AFB-4CD2-8231EB934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8E72C-AF24-CDF6-6F2B-D5970ED0F39A}"/>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 4)</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16515EB4-4C87-434F-A33B-6232AD8DDEDE}"/>
              </a:ext>
            </a:extLst>
          </p:cNvPr>
          <p:cNvSpPr>
            <a:spLocks noGrp="1"/>
          </p:cNvSpPr>
          <p:nvPr>
            <p:ph idx="1"/>
          </p:nvPr>
        </p:nvSpPr>
        <p:spPr>
          <a:xfrm>
            <a:off x="451989" y="1358153"/>
            <a:ext cx="11288019" cy="4611513"/>
          </a:xfrm>
        </p:spPr>
        <p:txBody>
          <a:bodyPr>
            <a:noAutofit/>
          </a:bodyPr>
          <a:lstStyle/>
          <a:p>
            <a:r>
              <a:rPr lang="en-US"/>
              <a:t>Section 460 – Bridge Deck and Approach Smoothness special provision added.</a:t>
            </a:r>
          </a:p>
          <a:p>
            <a:r>
              <a:rPr lang="en-US"/>
              <a:t>Section 460 – Added Engineer approved alternatives to printed tickets.</a:t>
            </a:r>
          </a:p>
          <a:p>
            <a:r>
              <a:rPr lang="en-US"/>
              <a:t>New Section 463 – Cellular Grout plan note added.</a:t>
            </a:r>
          </a:p>
          <a:p>
            <a:r>
              <a:rPr lang="en-US"/>
              <a:t>Section 480 – Stainless Steel Reinforcement special provision added.</a:t>
            </a:r>
          </a:p>
          <a:p>
            <a:r>
              <a:rPr lang="en-US"/>
              <a:t>Section 491 – Added a 3 hour ASTM test for moisture to be ran before all first coat applications. Changed to a 7 shot blast profile from 5.</a:t>
            </a:r>
          </a:p>
          <a:p>
            <a:endParaRPr lang="en-US" sz="2800"/>
          </a:p>
        </p:txBody>
      </p:sp>
      <p:pic>
        <p:nvPicPr>
          <p:cNvPr id="4" name="Picture 4" descr="Untitled design (33).png">
            <a:extLst>
              <a:ext uri="{FF2B5EF4-FFF2-40B4-BE49-F238E27FC236}">
                <a16:creationId xmlns:a16="http://schemas.microsoft.com/office/drawing/2014/main" id="{76511EE3-5B32-70ED-532E-34805AA6D37B}"/>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2609292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C478E-B52A-EDE2-AFA3-36CE13D240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C6F17-7E89-6C90-8C66-2F6982AAC7A6}"/>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 5)</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029DA890-8DC2-F73E-474C-D5FE64F4D9ED}"/>
              </a:ext>
            </a:extLst>
          </p:cNvPr>
          <p:cNvSpPr>
            <a:spLocks noGrp="1"/>
          </p:cNvSpPr>
          <p:nvPr>
            <p:ph idx="1"/>
          </p:nvPr>
        </p:nvSpPr>
        <p:spPr>
          <a:xfrm>
            <a:off x="451989" y="1358153"/>
            <a:ext cx="11288019" cy="4611513"/>
          </a:xfrm>
        </p:spPr>
        <p:txBody>
          <a:bodyPr>
            <a:noAutofit/>
          </a:bodyPr>
          <a:lstStyle/>
          <a:p>
            <a:r>
              <a:rPr lang="en-US"/>
              <a:t>Section 510 – Pile driving notes for required hammer and request for hammer not shown added. Test pile driven first and become part of pile group note added. Pre-bore notes added. Changed requirement for use of delayed bearing.</a:t>
            </a:r>
          </a:p>
          <a:p>
            <a:r>
              <a:rPr lang="en-US"/>
              <a:t> Section 550 – Title changed removed all latex modified notes.</a:t>
            </a:r>
          </a:p>
          <a:p>
            <a:r>
              <a:rPr lang="en-US"/>
              <a:t> Section 550 – Hydrodemolition notes added.</a:t>
            </a:r>
          </a:p>
          <a:p>
            <a:r>
              <a:rPr lang="en-US"/>
              <a:t> Section 560 – Self Consolidating Concrete special provision added.</a:t>
            </a:r>
          </a:p>
          <a:p>
            <a:r>
              <a:rPr lang="en-US"/>
              <a:t> Section 620 – Type 2A and Type 3A temporary fence added. Type 1, 2, 3 removed and property of Contractor. Type 1A, 2A, and 3A left and become property of Landowner.</a:t>
            </a:r>
          </a:p>
          <a:p>
            <a:r>
              <a:rPr lang="en-US"/>
              <a:t> </a:t>
            </a:r>
          </a:p>
          <a:p>
            <a:endParaRPr lang="en-US" sz="2800"/>
          </a:p>
        </p:txBody>
      </p:sp>
      <p:pic>
        <p:nvPicPr>
          <p:cNvPr id="4" name="Picture 4" descr="Untitled design (33).png">
            <a:extLst>
              <a:ext uri="{FF2B5EF4-FFF2-40B4-BE49-F238E27FC236}">
                <a16:creationId xmlns:a16="http://schemas.microsoft.com/office/drawing/2014/main" id="{D7641DFF-818B-2845-7372-CEFFE77F033F}"/>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1672079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CE30-9A57-2984-700B-688AAA553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BAA39-298A-8BF3-A564-31BC97D72D1E}"/>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2 Updates (continued again 6)</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02E3B3AB-B0CF-9971-FB2E-B5A61B7063A2}"/>
              </a:ext>
            </a:extLst>
          </p:cNvPr>
          <p:cNvSpPr>
            <a:spLocks noGrp="1"/>
          </p:cNvSpPr>
          <p:nvPr>
            <p:ph idx="1"/>
          </p:nvPr>
        </p:nvSpPr>
        <p:spPr>
          <a:xfrm>
            <a:off x="451989" y="1358153"/>
            <a:ext cx="11288019" cy="4611513"/>
          </a:xfrm>
        </p:spPr>
        <p:txBody>
          <a:bodyPr>
            <a:noAutofit/>
          </a:bodyPr>
          <a:lstStyle/>
          <a:p>
            <a:r>
              <a:rPr lang="en-US"/>
              <a:t>Section 635 – Battery Backup System special provision added.</a:t>
            </a:r>
          </a:p>
          <a:p>
            <a:r>
              <a:rPr lang="en-US"/>
              <a:t>Section 635 – Emergency Vehicle Preemption systems (Optical and Siren) special provisions added.</a:t>
            </a:r>
          </a:p>
          <a:p>
            <a:r>
              <a:rPr lang="en-US"/>
              <a:t>Section 635 – Video Detection System special provision added.</a:t>
            </a:r>
          </a:p>
          <a:p>
            <a:r>
              <a:rPr lang="en-US"/>
              <a:t>New Section 681 – Special Provision for Edge Drains added.</a:t>
            </a:r>
          </a:p>
          <a:p>
            <a:r>
              <a:rPr lang="en-US"/>
              <a:t>Section 700 – Overburden Excavation for Riprap plan notes added.</a:t>
            </a:r>
          </a:p>
          <a:p>
            <a:r>
              <a:rPr lang="en-US"/>
              <a:t>Section 734 – Bridge Berm Slope Protection, Perforated Geocell, Coated Crushed Aggregate Slope Protection, and Quarried Aggregate Slope Protection added from plan notes.</a:t>
            </a:r>
          </a:p>
          <a:p>
            <a:endParaRPr lang="en-US" sz="2800"/>
          </a:p>
        </p:txBody>
      </p:sp>
      <p:pic>
        <p:nvPicPr>
          <p:cNvPr id="4" name="Picture 4" descr="Untitled design (33).png">
            <a:extLst>
              <a:ext uri="{FF2B5EF4-FFF2-40B4-BE49-F238E27FC236}">
                <a16:creationId xmlns:a16="http://schemas.microsoft.com/office/drawing/2014/main" id="{C40B5859-373A-0387-5BA1-0475C278C004}"/>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3795325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11724-F529-BA7F-641C-604DF3FB2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F66A0E-2C4C-1429-5DD8-235866587374}"/>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3 Updates</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A25C665C-C2DF-ED72-9371-C75DDE34B4F0}"/>
              </a:ext>
            </a:extLst>
          </p:cNvPr>
          <p:cNvSpPr>
            <a:spLocks noGrp="1"/>
          </p:cNvSpPr>
          <p:nvPr>
            <p:ph idx="1"/>
          </p:nvPr>
        </p:nvSpPr>
        <p:spPr>
          <a:xfrm>
            <a:off x="451989" y="1358153"/>
            <a:ext cx="11288019" cy="4611513"/>
          </a:xfrm>
        </p:spPr>
        <p:txBody>
          <a:bodyPr>
            <a:noAutofit/>
          </a:bodyPr>
          <a:lstStyle/>
          <a:p>
            <a:r>
              <a:rPr lang="en-US"/>
              <a:t>Section 750 – Cement spec updated related to changes to sulfate testing (affects cement suppliers).</a:t>
            </a:r>
          </a:p>
          <a:p>
            <a:r>
              <a:rPr lang="en-US"/>
              <a:t> Section 753 – Total rewrite of the fly ash spec to closely match current AASHTO spec for coal ash.</a:t>
            </a:r>
          </a:p>
          <a:p>
            <a:r>
              <a:rPr lang="en-US"/>
              <a:t> Section 820 – Added additional gradation sizes (needed for SCC concrete &amp; spall repair).</a:t>
            </a:r>
          </a:p>
          <a:p>
            <a:r>
              <a:rPr lang="en-US"/>
              <a:t> Section 821 – Added PAMS cure to specs and moved all application rates to this section.</a:t>
            </a:r>
          </a:p>
          <a:p>
            <a:r>
              <a:rPr lang="en-US"/>
              <a:t> New Section 875 – Asphalt Repair Mastic. </a:t>
            </a:r>
          </a:p>
        </p:txBody>
      </p:sp>
      <p:pic>
        <p:nvPicPr>
          <p:cNvPr id="4" name="Picture 4" descr="Untitled design (33).png">
            <a:extLst>
              <a:ext uri="{FF2B5EF4-FFF2-40B4-BE49-F238E27FC236}">
                <a16:creationId xmlns:a16="http://schemas.microsoft.com/office/drawing/2014/main" id="{8D7F702F-8506-08A9-D3B6-1393EBDE10BD}"/>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2513919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E8AFE-FF47-FF4A-1A32-08794F3B83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103352-2398-313E-FE27-2D67620F89F3}"/>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3 Updates (continued)</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FE21DEEF-7CE8-6F2A-6E9F-C1B68486E2FA}"/>
              </a:ext>
            </a:extLst>
          </p:cNvPr>
          <p:cNvSpPr>
            <a:spLocks noGrp="1"/>
          </p:cNvSpPr>
          <p:nvPr>
            <p:ph idx="1"/>
          </p:nvPr>
        </p:nvSpPr>
        <p:spPr>
          <a:xfrm>
            <a:off x="451989" y="1358153"/>
            <a:ext cx="11288019" cy="4611513"/>
          </a:xfrm>
        </p:spPr>
        <p:txBody>
          <a:bodyPr>
            <a:noAutofit/>
          </a:bodyPr>
          <a:lstStyle/>
          <a:p>
            <a:r>
              <a:rPr lang="en-US"/>
              <a:t> Section 880 – Added Modified Class S gradation from plan notes, removed Class S (Type 2). Added Class G (Alternate B) specification for Fine Aggregate Angularity from plan notes.</a:t>
            </a:r>
          </a:p>
          <a:p>
            <a:r>
              <a:rPr lang="en-US"/>
              <a:t> Section 881 – Removed Type 2C.</a:t>
            </a:r>
          </a:p>
          <a:p>
            <a:r>
              <a:rPr lang="en-US"/>
              <a:t> Section 884 – Consolidated tables in 884.2.D.</a:t>
            </a:r>
          </a:p>
          <a:p>
            <a:r>
              <a:rPr lang="en-US"/>
              <a:t> New Section 885 – Materials for Polymer-Modified Micro Surfacing.</a:t>
            </a:r>
          </a:p>
          <a:p>
            <a:r>
              <a:rPr lang="en-US"/>
              <a:t> Section 890 – Added </a:t>
            </a:r>
            <a:r>
              <a:rPr lang="en-US" err="1"/>
              <a:t>MSCR</a:t>
            </a:r>
            <a:r>
              <a:rPr lang="en-US"/>
              <a:t> binders. Removed RC and SC cutbacks. Updated tables.</a:t>
            </a:r>
          </a:p>
          <a:p>
            <a:r>
              <a:rPr lang="en-US"/>
              <a:t> New Section 991 – Drainage Pipe and Drainage Tubing requirements added.</a:t>
            </a:r>
          </a:p>
          <a:p>
            <a:r>
              <a:rPr lang="en-US"/>
              <a:t> </a:t>
            </a:r>
          </a:p>
        </p:txBody>
      </p:sp>
      <p:pic>
        <p:nvPicPr>
          <p:cNvPr id="4" name="Picture 4" descr="Untitled design (33).png">
            <a:extLst>
              <a:ext uri="{FF2B5EF4-FFF2-40B4-BE49-F238E27FC236}">
                <a16:creationId xmlns:a16="http://schemas.microsoft.com/office/drawing/2014/main" id="{C4172B0F-6FCC-0296-BBBD-E10CC88285F6}"/>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523914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B0386-3D2B-DFA1-EC8D-09E40B78A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404B7-DAD3-800A-2D02-4046964FE750}"/>
              </a:ext>
            </a:extLst>
          </p:cNvPr>
          <p:cNvSpPr>
            <a:spLocks noGrp="1"/>
          </p:cNvSpPr>
          <p:nvPr>
            <p:ph type="title"/>
          </p:nvPr>
        </p:nvSpPr>
        <p:spPr>
          <a:xfrm>
            <a:off x="1069060" y="174813"/>
            <a:ext cx="10284740" cy="1515876"/>
          </a:xfrm>
        </p:spPr>
        <p:txBody>
          <a:bodyPr/>
          <a:lstStyle/>
          <a:p>
            <a:r>
              <a:rPr kumimoji="0" lang="en-US" sz="4800" b="1" i="0" u="none" strike="noStrike" kern="1200" cap="none" spc="0" normalizeH="0" baseline="0" noProof="0">
                <a:ln>
                  <a:noFill/>
                </a:ln>
                <a:solidFill>
                  <a:prstClr val="black"/>
                </a:solidFill>
                <a:effectLst/>
                <a:uLnTx/>
                <a:uFillTx/>
                <a:latin typeface="Aptos Display" panose="02110004020202020204"/>
                <a:ea typeface="+mj-ea"/>
                <a:cs typeface="+mj-cs"/>
              </a:rPr>
              <a:t>Division 3 Updates (continued again)</a:t>
            </a:r>
            <a:endParaRPr lang="en-US" b="1">
              <a:solidFill>
                <a:srgbClr val="2E6B8D"/>
              </a:solidFill>
              <a:latin typeface="Open Sans Condensed"/>
              <a:ea typeface="Open Sans Condensed" panose="020B0806030504020204" pitchFamily="34" charset="0"/>
              <a:cs typeface="Open Sans Condensed" panose="020B0806030504020204" pitchFamily="34" charset="0"/>
            </a:endParaRPr>
          </a:p>
        </p:txBody>
      </p:sp>
      <p:sp>
        <p:nvSpPr>
          <p:cNvPr id="3" name="Content Placeholder 2">
            <a:extLst>
              <a:ext uri="{FF2B5EF4-FFF2-40B4-BE49-F238E27FC236}">
                <a16:creationId xmlns:a16="http://schemas.microsoft.com/office/drawing/2014/main" id="{82923352-A043-F55C-32E2-4105CA35961A}"/>
              </a:ext>
            </a:extLst>
          </p:cNvPr>
          <p:cNvSpPr>
            <a:spLocks noGrp="1"/>
          </p:cNvSpPr>
          <p:nvPr>
            <p:ph idx="1"/>
          </p:nvPr>
        </p:nvSpPr>
        <p:spPr>
          <a:xfrm>
            <a:off x="451989" y="1358153"/>
            <a:ext cx="11288019" cy="4611513"/>
          </a:xfrm>
        </p:spPr>
        <p:txBody>
          <a:bodyPr>
            <a:noAutofit/>
          </a:bodyPr>
          <a:lstStyle/>
          <a:p>
            <a:r>
              <a:rPr lang="en-US"/>
              <a:t> Section 982 – Changed design requirements to AASHTO LRFD Standard Specifications for Structural Supports for Highway-signs, Luminaires, and Traffic-Signals.</a:t>
            </a:r>
          </a:p>
          <a:p>
            <a:r>
              <a:rPr lang="en-US"/>
              <a:t> Section 985 – Changed design requirements to AASHTO LRFD Standard Specifications for Structural Supports for Highway-signs, Luminaires, and Traffic-Signals.</a:t>
            </a:r>
          </a:p>
          <a:p>
            <a:r>
              <a:rPr lang="en-US"/>
              <a:t> Section 1010 – Added requirement that steel bar epoxy coating done by a CRSI certified epoxy bar fabricator.</a:t>
            </a:r>
          </a:p>
          <a:p>
            <a:r>
              <a:rPr lang="en-US"/>
              <a:t>Section 1010 – Stainless Steel Reinforcement special provision added.</a:t>
            </a:r>
          </a:p>
        </p:txBody>
      </p:sp>
      <p:pic>
        <p:nvPicPr>
          <p:cNvPr id="4" name="Picture 4" descr="Untitled design (33).png">
            <a:extLst>
              <a:ext uri="{FF2B5EF4-FFF2-40B4-BE49-F238E27FC236}">
                <a16:creationId xmlns:a16="http://schemas.microsoft.com/office/drawing/2014/main" id="{4F1D31E9-C628-F6D0-D3B7-DCD19EFD0CA4}"/>
              </a:ext>
            </a:extLst>
          </p:cNvPr>
          <p:cNvPicPr>
            <a:picLocks noChangeAspect="1"/>
          </p:cNvPicPr>
          <p:nvPr/>
        </p:nvPicPr>
        <p:blipFill>
          <a:blip r:embed="rId3"/>
          <a:stretch>
            <a:fillRect/>
          </a:stretch>
        </p:blipFill>
        <p:spPr>
          <a:xfrm>
            <a:off x="451989" y="5969666"/>
            <a:ext cx="11288020" cy="246153"/>
          </a:xfrm>
          <a:prstGeom prst="rect">
            <a:avLst/>
          </a:prstGeom>
        </p:spPr>
      </p:pic>
    </p:spTree>
    <p:extLst>
      <p:ext uri="{BB962C8B-B14F-4D97-AF65-F5344CB8AC3E}">
        <p14:creationId xmlns:p14="http://schemas.microsoft.com/office/powerpoint/2010/main" val="1725460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F35B0-186C-1B83-B299-0C0571A6F0A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99343FF-1654-059E-7490-83F2CD8FC023}"/>
              </a:ext>
            </a:extLst>
          </p:cNvPr>
          <p:cNvSpPr>
            <a:spLocks noGrp="1"/>
          </p:cNvSpPr>
          <p:nvPr>
            <p:ph type="ctrTitle"/>
          </p:nvPr>
        </p:nvSpPr>
        <p:spPr>
          <a:xfrm>
            <a:off x="5673213" y="1981200"/>
            <a:ext cx="5985387" cy="1805508"/>
          </a:xfrm>
        </p:spPr>
        <p:txBody>
          <a:bodyPr>
            <a:normAutofit/>
          </a:bodyPr>
          <a:lstStyle/>
          <a:p>
            <a:pPr algn="l"/>
            <a:r>
              <a:rPr lang="en-US" b="1">
                <a:ea typeface="Calibri" panose="020F0502020204030204" pitchFamily="34" charset="0"/>
                <a:cs typeface="Calibri" panose="020F0502020204030204" pitchFamily="34" charset="0"/>
              </a:rPr>
              <a:t>Preparation for the Oct. 7 Letting</a:t>
            </a:r>
          </a:p>
        </p:txBody>
      </p:sp>
      <p:sp>
        <p:nvSpPr>
          <p:cNvPr id="5" name="Rectangle 6">
            <a:extLst>
              <a:ext uri="{FF2B5EF4-FFF2-40B4-BE49-F238E27FC236}">
                <a16:creationId xmlns:a16="http://schemas.microsoft.com/office/drawing/2014/main" id="{1B6F24FA-0822-09D2-265A-F94B09764C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a:off x="279392" y="610849"/>
            <a:ext cx="1466312" cy="4374850"/>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312" h="4374850">
                <a:moveTo>
                  <a:pt x="0" y="1460948"/>
                </a:moveTo>
                <a:lnTo>
                  <a:pt x="1466312" y="0"/>
                </a:lnTo>
                <a:cubicBezTo>
                  <a:pt x="1462259" y="1458283"/>
                  <a:pt x="1458207" y="2916567"/>
                  <a:pt x="1454154" y="4374850"/>
                </a:cubicBezTo>
                <a:lnTo>
                  <a:pt x="3831" y="4374850"/>
                </a:lnTo>
                <a:lnTo>
                  <a:pt x="0" y="1460948"/>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AD39954E-E5AB-7A28-9332-A3F53C9936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109537" y="4868776"/>
            <a:ext cx="3978442" cy="1989224"/>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75CE81EE-5AA3-4982-CEEE-2DC59DA0C8F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933584" y="5628963"/>
            <a:ext cx="2890277" cy="1445141"/>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67B8CC66-F7B2-58B3-D0C1-127D7D9DDE93}"/>
              </a:ext>
              <a:ext uri="{C183D7F6-B498-43B3-948B-1728B52AA6E4}">
                <adec:decorative xmlns:adec="http://schemas.microsoft.com/office/drawing/2017/decorative" val="1"/>
              </a:ext>
            </a:extLst>
          </p:cNvPr>
          <p:cNvSpPr/>
          <p:nvPr/>
        </p:nvSpPr>
        <p:spPr>
          <a:xfrm>
            <a:off x="6312568" y="38982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8361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86695-FB50-45A9-942F-EE773E7CA71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C657E65B-661D-CACB-AC15-0EB3A506C973}"/>
              </a:ext>
            </a:extLst>
          </p:cNvPr>
          <p:cNvSpPr txBox="1">
            <a:spLocks noGrp="1"/>
          </p:cNvSpPr>
          <p:nvPr>
            <p:ph type="title" idx="4294967295"/>
          </p:nvPr>
        </p:nvSpPr>
        <p:spPr>
          <a:xfrm>
            <a:off x="470261" y="1232344"/>
            <a:ext cx="10873740" cy="7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tx1"/>
                </a:solidFill>
                <a:effectLst/>
                <a:uLnTx/>
                <a:uFillTx/>
                <a:ea typeface="Calibri" panose="020F0502020204030204" pitchFamily="34" charset="0"/>
                <a:cs typeface="Calibri" panose="020F0502020204030204" pitchFamily="34" charset="0"/>
              </a:rPr>
              <a:t>Preparation for the Oct. 7 Letting</a:t>
            </a:r>
          </a:p>
        </p:txBody>
      </p:sp>
      <p:sp>
        <p:nvSpPr>
          <p:cNvPr id="3" name="Text Placeholder 6">
            <a:extLst>
              <a:ext uri="{FF2B5EF4-FFF2-40B4-BE49-F238E27FC236}">
                <a16:creationId xmlns:a16="http://schemas.microsoft.com/office/drawing/2014/main" id="{9A1BE6CB-6963-620D-47AD-AB4F609A8785}"/>
              </a:ext>
            </a:extLst>
          </p:cNvPr>
          <p:cNvSpPr txBox="1">
            <a:spLocks/>
          </p:cNvSpPr>
          <p:nvPr/>
        </p:nvSpPr>
        <p:spPr>
          <a:xfrm>
            <a:off x="1957755" y="2479431"/>
            <a:ext cx="10111154" cy="4126523"/>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2800" i="0" u="none" strike="noStrike" kern="1200" cap="none" spc="0" normalizeH="0" baseline="0" noProof="0">
                <a:ln>
                  <a:noFill/>
                </a:ln>
                <a:solidFill>
                  <a:srgbClr val="000000"/>
                </a:solidFill>
                <a:effectLst/>
                <a:uLnTx/>
                <a:uFillTx/>
                <a:latin typeface="Calibri"/>
                <a:ea typeface="Calibri"/>
                <a:cs typeface="Calibri"/>
              </a:rPr>
              <a:t>Ensure products you’re bidding are compliant</a:t>
            </a:r>
            <a:r>
              <a:rPr lang="en-US">
                <a:solidFill>
                  <a:srgbClr val="000000"/>
                </a:solidFill>
                <a:latin typeface="Calibri"/>
                <a:ea typeface="Calibri"/>
                <a:cs typeface="Calibri"/>
              </a:rPr>
              <a:t> – be checking the updated Approved Products List</a:t>
            </a:r>
            <a:endParaRPr kumimoji="0" lang="en-US" sz="280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a:defRPr/>
            </a:pPr>
            <a:r>
              <a:rPr kumimoji="0" lang="en-US" sz="280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If you are aware of a product or material where a compliant version is unavailable, let us know right away </a:t>
            </a:r>
            <a:r>
              <a:rPr kumimoji="0" lang="en-US" sz="280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Q&amp;A Forum</a:t>
            </a:r>
            <a:endParaRPr kumimoji="0" lang="en-US" sz="280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a:defRPr/>
            </a:pPr>
            <a:r>
              <a:rPr kumimoji="0" lang="en-US" sz="280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Obtaining a waiver for unavailability of a material is unlikely and would not be granted in the time between bidding and the end of the project</a:t>
            </a:r>
          </a:p>
          <a:p>
            <a:pPr>
              <a:defRPr/>
            </a:pPr>
            <a:r>
              <a:rPr lang="en-US" b="1">
                <a:solidFill>
                  <a:srgbClr val="000000"/>
                </a:solidFill>
                <a:latin typeface="Calibri"/>
                <a:ea typeface="Calibri"/>
                <a:cs typeface="Calibri"/>
              </a:rPr>
              <a:t>Familiarize yourself with the 2026 Specifications</a:t>
            </a:r>
            <a:endParaRPr lang="en-US" b="1">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7A1B7866-35DE-8A69-FBB4-16BB0CC2B4C7}"/>
              </a:ext>
              <a:ext uri="{C183D7F6-B498-43B3-948B-1728B52AA6E4}">
                <adec:decorative xmlns:adec="http://schemas.microsoft.com/office/drawing/2017/decorative" val="1"/>
              </a:ext>
            </a:extLst>
          </p:cNvPr>
          <p:cNvSpPr/>
          <p:nvPr/>
        </p:nvSpPr>
        <p:spPr>
          <a:xfrm>
            <a:off x="599925" y="209771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2E7B4514-D00A-F722-0D06-5D5F1DAED49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8117445" flipH="1">
            <a:off x="1618514" y="5313510"/>
            <a:ext cx="689814" cy="2098748"/>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 name="connsiteX0" fmla="*/ -1 w 1480150"/>
              <a:gd name="connsiteY0" fmla="*/ 1473742 h 4377126"/>
              <a:gd name="connsiteX1" fmla="*/ 1480150 w 1480150"/>
              <a:gd name="connsiteY1" fmla="*/ 0 h 4377126"/>
              <a:gd name="connsiteX2" fmla="*/ 1456624 w 1480150"/>
              <a:gd name="connsiteY2" fmla="*/ 4377126 h 4377126"/>
              <a:gd name="connsiteX3" fmla="*/ 6301 w 1480150"/>
              <a:gd name="connsiteY3" fmla="*/ 4377126 h 4377126"/>
              <a:gd name="connsiteX4" fmla="*/ -1 w 1480150"/>
              <a:gd name="connsiteY4" fmla="*/ 1473742 h 4377126"/>
              <a:gd name="connsiteX0" fmla="*/ -1 w 1456778"/>
              <a:gd name="connsiteY0" fmla="*/ 1223336 h 4126720"/>
              <a:gd name="connsiteX1" fmla="*/ 1387745 w 1456778"/>
              <a:gd name="connsiteY1" fmla="*/ -1 h 4126720"/>
              <a:gd name="connsiteX2" fmla="*/ 1456624 w 1456778"/>
              <a:gd name="connsiteY2" fmla="*/ 4126720 h 4126720"/>
              <a:gd name="connsiteX3" fmla="*/ 6301 w 1456778"/>
              <a:gd name="connsiteY3" fmla="*/ 4126720 h 4126720"/>
              <a:gd name="connsiteX4" fmla="*/ -1 w 1456778"/>
              <a:gd name="connsiteY4" fmla="*/ 1223336 h 4126720"/>
              <a:gd name="connsiteX0" fmla="*/ -1 w 1457841"/>
              <a:gd name="connsiteY0" fmla="*/ 1407453 h 4310837"/>
              <a:gd name="connsiteX1" fmla="*/ 1457030 w 1457841"/>
              <a:gd name="connsiteY1" fmla="*/ 1 h 4310837"/>
              <a:gd name="connsiteX2" fmla="*/ 1456624 w 1457841"/>
              <a:gd name="connsiteY2" fmla="*/ 4310837 h 4310837"/>
              <a:gd name="connsiteX3" fmla="*/ 6301 w 1457841"/>
              <a:gd name="connsiteY3" fmla="*/ 4310837 h 4310837"/>
              <a:gd name="connsiteX4" fmla="*/ -1 w 1457841"/>
              <a:gd name="connsiteY4" fmla="*/ 1407453 h 431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841" h="4310837">
                <a:moveTo>
                  <a:pt x="-1" y="1407453"/>
                </a:moveTo>
                <a:lnTo>
                  <a:pt x="1457030" y="1"/>
                </a:lnTo>
                <a:cubicBezTo>
                  <a:pt x="1452977" y="1458284"/>
                  <a:pt x="1460677" y="2852554"/>
                  <a:pt x="1456624" y="4310837"/>
                </a:cubicBezTo>
                <a:lnTo>
                  <a:pt x="6301" y="4310837"/>
                </a:lnTo>
                <a:cubicBezTo>
                  <a:pt x="4200" y="3343042"/>
                  <a:pt x="2100" y="2375248"/>
                  <a:pt x="-1" y="1407453"/>
                </a:cubicBez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F52CE9E7-223B-5499-159A-A328DE47A5C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470263" y="4395843"/>
            <a:ext cx="1881049" cy="940526"/>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7" name="Isosceles Triangle 6">
            <a:extLst>
              <a:ext uri="{FF2B5EF4-FFF2-40B4-BE49-F238E27FC236}">
                <a16:creationId xmlns:a16="http://schemas.microsoft.com/office/drawing/2014/main" id="{59305BCC-E4F3-3CCE-8DB7-B076292A26B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3506085">
            <a:off x="-462974" y="6254018"/>
            <a:ext cx="1418818" cy="709410"/>
          </a:xfrm>
          <a:prstGeom prst="triangle">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3780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3CE94-5769-20BB-3B49-F67B8C2DE5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415CFA-C3C2-AE76-EF96-30990EA757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23051">
            <a:off x="7096400" y="1735727"/>
            <a:ext cx="1841651" cy="1000760"/>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DCE6EA62-B22F-BF29-7E93-559DDE9A12BB}"/>
              </a:ext>
            </a:extLst>
          </p:cNvPr>
          <p:cNvSpPr>
            <a:spLocks noGrp="1"/>
          </p:cNvSpPr>
          <p:nvPr>
            <p:ph type="title"/>
          </p:nvPr>
        </p:nvSpPr>
        <p:spPr>
          <a:xfrm>
            <a:off x="432740" y="1452242"/>
            <a:ext cx="6787747" cy="877228"/>
          </a:xfrm>
        </p:spPr>
        <p:txBody>
          <a:bodyPr>
            <a:noAutofit/>
          </a:bodyPr>
          <a:lstStyle/>
          <a:p>
            <a:r>
              <a:rPr lang="en-US" sz="4800" b="1"/>
              <a:t>Contact</a:t>
            </a:r>
            <a:endParaRPr lang="en-US" sz="4800" b="1">
              <a:latin typeface="Calibri" panose="020F0502020204030204" pitchFamily="34" charset="0"/>
              <a:ea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8C134E39-3C1B-69CF-F46D-2CC3629305FF}"/>
              </a:ext>
            </a:extLst>
          </p:cNvPr>
          <p:cNvSpPr txBox="1">
            <a:spLocks/>
          </p:cNvSpPr>
          <p:nvPr/>
        </p:nvSpPr>
        <p:spPr>
          <a:xfrm>
            <a:off x="7337063" y="3678385"/>
            <a:ext cx="4493342" cy="1769238"/>
          </a:xfrm>
          <a:prstGeom prst="rect">
            <a:avLst/>
          </a:prstGeom>
        </p:spPr>
        <p:txBody>
          <a:bodyPr tIns="4572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Ryan Johnson</a:t>
            </a:r>
          </a:p>
          <a:p>
            <a:pPr marL="0" marR="0" lvl="0" indent="0" algn="l" defTabSz="914400" rtl="0" eaLnBrk="1" fontAlgn="auto" latinLnBrk="0" hangingPunct="1">
              <a:lnSpc>
                <a:spcPct val="100000"/>
              </a:lnSpc>
              <a:spcBef>
                <a:spcPts val="0"/>
              </a:spcBef>
              <a:spcAft>
                <a:spcPts val="0"/>
              </a:spcAft>
              <a:buClrTx/>
              <a:buSzTx/>
              <a:buNone/>
              <a:tabLst/>
              <a:defRPr/>
            </a:pPr>
            <a:r>
              <a:rPr lang="en-US">
                <a:solidFill>
                  <a:prstClr val="black"/>
                </a:solidFill>
                <a:latin typeface="Calibri" panose="020F0502020204030204" pitchFamily="34" charset="0"/>
                <a:ea typeface="Calibri" panose="020F0502020204030204" pitchFamily="34" charset="0"/>
                <a:cs typeface="Calibri" panose="020F0502020204030204" pitchFamily="34" charset="0"/>
              </a:rPr>
              <a:t>Senior Specification Engineer</a:t>
            </a: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South Dakota DOT</a:t>
            </a: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3"/>
              </a:rPr>
              <a:t>Ryan.Johnson@state.sd.us</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(605) 773-8451</a:t>
            </a:r>
          </a:p>
        </p:txBody>
      </p:sp>
      <p:sp>
        <p:nvSpPr>
          <p:cNvPr id="7" name="Isosceles Triangle 6">
            <a:extLst>
              <a:ext uri="{FF2B5EF4-FFF2-40B4-BE49-F238E27FC236}">
                <a16:creationId xmlns:a16="http://schemas.microsoft.com/office/drawing/2014/main" id="{E42191CE-E18B-9BE7-67F5-C3AB424774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0800000">
            <a:off x="8946626" y="0"/>
            <a:ext cx="1331648" cy="665825"/>
          </a:xfrm>
          <a:prstGeom prst="triangle">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B38181D2-7295-DDFA-AD89-6B1A4FF6083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2700000">
            <a:off x="9967050" y="1015422"/>
            <a:ext cx="1841651" cy="1847017"/>
          </a:xfrm>
          <a:prstGeom prst="rect">
            <a:avLst/>
          </a:prstGeom>
          <a:solidFill>
            <a:srgbClr val="FDB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F9D1EDB6-9C41-DF6E-A694-1776F72DCB21}"/>
              </a:ext>
              <a:ext uri="{C183D7F6-B498-43B3-948B-1728B52AA6E4}">
                <adec:decorative xmlns:adec="http://schemas.microsoft.com/office/drawing/2017/decorative" val="1"/>
              </a:ext>
            </a:extLst>
          </p:cNvPr>
          <p:cNvSpPr/>
          <p:nvPr/>
        </p:nvSpPr>
        <p:spPr>
          <a:xfrm>
            <a:off x="593724" y="2422832"/>
            <a:ext cx="2149642" cy="96252"/>
          </a:xfrm>
          <a:prstGeom prst="rect">
            <a:avLst/>
          </a:prstGeom>
          <a:solidFill>
            <a:srgbClr val="2E6B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E6B8D"/>
              </a:solidFill>
              <a:effectLst/>
              <a:uLnTx/>
              <a:uFillTx/>
              <a:latin typeface="Aptos" panose="02110004020202020204"/>
              <a:ea typeface="+mn-ea"/>
              <a:cs typeface="+mn-cs"/>
            </a:endParaRPr>
          </a:p>
        </p:txBody>
      </p:sp>
      <p:sp>
        <p:nvSpPr>
          <p:cNvPr id="10" name="Rectangle 6">
            <a:extLst>
              <a:ext uri="{FF2B5EF4-FFF2-40B4-BE49-F238E27FC236}">
                <a16:creationId xmlns:a16="http://schemas.microsoft.com/office/drawing/2014/main" id="{F20E317A-A8C1-6B0A-A20F-580C24C55D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18917943" flipH="1">
            <a:off x="7837144" y="-1005066"/>
            <a:ext cx="947001" cy="4601327"/>
          </a:xfrm>
          <a:custGeom>
            <a:avLst/>
            <a:gdLst>
              <a:gd name="connsiteX0" fmla="*/ 0 w 1450323"/>
              <a:gd name="connsiteY0" fmla="*/ 0 h 4544947"/>
              <a:gd name="connsiteX1" fmla="*/ 1450323 w 1450323"/>
              <a:gd name="connsiteY1" fmla="*/ 0 h 4544947"/>
              <a:gd name="connsiteX2" fmla="*/ 1450323 w 1450323"/>
              <a:gd name="connsiteY2" fmla="*/ 4544947 h 4544947"/>
              <a:gd name="connsiteX3" fmla="*/ 0 w 1450323"/>
              <a:gd name="connsiteY3" fmla="*/ 4544947 h 4544947"/>
              <a:gd name="connsiteX4" fmla="*/ 0 w 1450323"/>
              <a:gd name="connsiteY4" fmla="*/ 0 h 4544947"/>
              <a:gd name="connsiteX0" fmla="*/ 0 w 1454154"/>
              <a:gd name="connsiteY0" fmla="*/ 1631045 h 4544947"/>
              <a:gd name="connsiteX1" fmla="*/ 1454154 w 1454154"/>
              <a:gd name="connsiteY1" fmla="*/ 0 h 4544947"/>
              <a:gd name="connsiteX2" fmla="*/ 1454154 w 1454154"/>
              <a:gd name="connsiteY2" fmla="*/ 4544947 h 4544947"/>
              <a:gd name="connsiteX3" fmla="*/ 3831 w 1454154"/>
              <a:gd name="connsiteY3" fmla="*/ 4544947 h 4544947"/>
              <a:gd name="connsiteX4" fmla="*/ 0 w 1454154"/>
              <a:gd name="connsiteY4" fmla="*/ 1631045 h 4544947"/>
              <a:gd name="connsiteX0" fmla="*/ 0 w 1454154"/>
              <a:gd name="connsiteY0" fmla="*/ 1375574 h 4289476"/>
              <a:gd name="connsiteX1" fmla="*/ 1404332 w 1454154"/>
              <a:gd name="connsiteY1" fmla="*/ 0 h 4289476"/>
              <a:gd name="connsiteX2" fmla="*/ 1454154 w 1454154"/>
              <a:gd name="connsiteY2" fmla="*/ 4289476 h 4289476"/>
              <a:gd name="connsiteX3" fmla="*/ 3831 w 1454154"/>
              <a:gd name="connsiteY3" fmla="*/ 4289476 h 4289476"/>
              <a:gd name="connsiteX4" fmla="*/ 0 w 1454154"/>
              <a:gd name="connsiteY4" fmla="*/ 1375574 h 4289476"/>
              <a:gd name="connsiteX0" fmla="*/ 0 w 1466312"/>
              <a:gd name="connsiteY0" fmla="*/ 1460948 h 4374850"/>
              <a:gd name="connsiteX1" fmla="*/ 1466312 w 1466312"/>
              <a:gd name="connsiteY1" fmla="*/ 0 h 4374850"/>
              <a:gd name="connsiteX2" fmla="*/ 1454154 w 1466312"/>
              <a:gd name="connsiteY2" fmla="*/ 4374850 h 4374850"/>
              <a:gd name="connsiteX3" fmla="*/ 3831 w 1466312"/>
              <a:gd name="connsiteY3" fmla="*/ 4374850 h 4374850"/>
              <a:gd name="connsiteX4" fmla="*/ 0 w 1466312"/>
              <a:gd name="connsiteY4" fmla="*/ 1460948 h 4374850"/>
              <a:gd name="connsiteX0" fmla="*/ 61340 w 1462480"/>
              <a:gd name="connsiteY0" fmla="*/ 864434 h 4374850"/>
              <a:gd name="connsiteX1" fmla="*/ 1462480 w 1462480"/>
              <a:gd name="connsiteY1" fmla="*/ 0 h 4374850"/>
              <a:gd name="connsiteX2" fmla="*/ 1450322 w 1462480"/>
              <a:gd name="connsiteY2" fmla="*/ 4374850 h 4374850"/>
              <a:gd name="connsiteX3" fmla="*/ -1 w 1462480"/>
              <a:gd name="connsiteY3" fmla="*/ 4374850 h 4374850"/>
              <a:gd name="connsiteX4" fmla="*/ 61340 w 1462480"/>
              <a:gd name="connsiteY4" fmla="*/ 864434 h 4374850"/>
              <a:gd name="connsiteX0" fmla="*/ 42407 w 1462482"/>
              <a:gd name="connsiteY0" fmla="*/ 866686 h 4374850"/>
              <a:gd name="connsiteX1" fmla="*/ 1462482 w 1462482"/>
              <a:gd name="connsiteY1" fmla="*/ 0 h 4374850"/>
              <a:gd name="connsiteX2" fmla="*/ 1450324 w 1462482"/>
              <a:gd name="connsiteY2" fmla="*/ 4374850 h 4374850"/>
              <a:gd name="connsiteX3" fmla="*/ 1 w 1462482"/>
              <a:gd name="connsiteY3" fmla="*/ 4374850 h 4374850"/>
              <a:gd name="connsiteX4" fmla="*/ 42407 w 1462482"/>
              <a:gd name="connsiteY4" fmla="*/ 866686 h 4374850"/>
              <a:gd name="connsiteX0" fmla="*/ 42405 w 1451222"/>
              <a:gd name="connsiteY0" fmla="*/ 852861 h 4361025"/>
              <a:gd name="connsiteX1" fmla="*/ 1447228 w 1451222"/>
              <a:gd name="connsiteY1" fmla="*/ 0 h 4361025"/>
              <a:gd name="connsiteX2" fmla="*/ 1450322 w 1451222"/>
              <a:gd name="connsiteY2" fmla="*/ 4361025 h 4361025"/>
              <a:gd name="connsiteX3" fmla="*/ -1 w 1451222"/>
              <a:gd name="connsiteY3" fmla="*/ 4361025 h 4361025"/>
              <a:gd name="connsiteX4" fmla="*/ 42405 w 1451222"/>
              <a:gd name="connsiteY4" fmla="*/ 852861 h 4361025"/>
              <a:gd name="connsiteX0" fmla="*/ 42407 w 1473850"/>
              <a:gd name="connsiteY0" fmla="*/ 868962 h 4377126"/>
              <a:gd name="connsiteX1" fmla="*/ 1473850 w 1473850"/>
              <a:gd name="connsiteY1" fmla="*/ 0 h 4377126"/>
              <a:gd name="connsiteX2" fmla="*/ 1450324 w 1473850"/>
              <a:gd name="connsiteY2" fmla="*/ 4377126 h 4377126"/>
              <a:gd name="connsiteX3" fmla="*/ 1 w 1473850"/>
              <a:gd name="connsiteY3" fmla="*/ 4377126 h 4377126"/>
              <a:gd name="connsiteX4" fmla="*/ 42407 w 1473850"/>
              <a:gd name="connsiteY4" fmla="*/ 868962 h 437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850" h="4377126">
                <a:moveTo>
                  <a:pt x="42407" y="868962"/>
                </a:moveTo>
                <a:lnTo>
                  <a:pt x="1473850" y="0"/>
                </a:lnTo>
                <a:cubicBezTo>
                  <a:pt x="1469797" y="1458283"/>
                  <a:pt x="1454377" y="2918843"/>
                  <a:pt x="1450324" y="4377126"/>
                </a:cubicBezTo>
                <a:lnTo>
                  <a:pt x="1" y="4377126"/>
                </a:lnTo>
                <a:lnTo>
                  <a:pt x="42407" y="868962"/>
                </a:lnTo>
                <a:close/>
              </a:path>
            </a:pathLst>
          </a:custGeom>
          <a:solidFill>
            <a:srgbClr val="7511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 Placeholder 2">
            <a:extLst>
              <a:ext uri="{FF2B5EF4-FFF2-40B4-BE49-F238E27FC236}">
                <a16:creationId xmlns:a16="http://schemas.microsoft.com/office/drawing/2014/main" id="{C3F7C5AC-0C76-67D9-9C7C-9277A0DEEFF3}"/>
              </a:ext>
            </a:extLst>
          </p:cNvPr>
          <p:cNvSpPr txBox="1">
            <a:spLocks/>
          </p:cNvSpPr>
          <p:nvPr/>
        </p:nvSpPr>
        <p:spPr>
          <a:xfrm>
            <a:off x="908464" y="3699258"/>
            <a:ext cx="6695768" cy="1769238"/>
          </a:xfrm>
          <a:prstGeom prst="rect">
            <a:avLst/>
          </a:prstGeom>
        </p:spPr>
        <p:txBody>
          <a:bodyPr tIns="4572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Christina Bennett</a:t>
            </a:r>
          </a:p>
          <a:p>
            <a:pPr marL="0" marR="0" lvl="0" indent="0" algn="l" defTabSz="914400" rtl="0" eaLnBrk="1" fontAlgn="auto" latinLnBrk="0" hangingPunct="1">
              <a:lnSpc>
                <a:spcPct val="100000"/>
              </a:lnSpc>
              <a:spcBef>
                <a:spcPts val="0"/>
              </a:spcBef>
              <a:spcAft>
                <a:spcPts val="0"/>
              </a:spcAft>
              <a:buClrTx/>
              <a:buSzTx/>
              <a:buNone/>
              <a:tabLst/>
              <a:defRPr/>
            </a:pPr>
            <a:r>
              <a:rPr lang="en-US">
                <a:solidFill>
                  <a:prstClr val="black"/>
                </a:solidFill>
                <a:latin typeface="Calibri" panose="020F0502020204030204" pitchFamily="34" charset="0"/>
                <a:ea typeface="Calibri" panose="020F0502020204030204" pitchFamily="34" charset="0"/>
                <a:cs typeface="Calibri" panose="020F0502020204030204" pitchFamily="34" charset="0"/>
              </a:rPr>
              <a:t>Construction &amp; Maintenance Engineer</a:t>
            </a: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South Dakota DOT</a:t>
            </a: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hlinkClick r:id="rId4"/>
              </a:rPr>
              <a:t>Christina.Bennett@state.sd.us</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(605) </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773-4391</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654263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F3FF2F10B7424289AE14A6D47BA6B3" ma:contentTypeVersion="18" ma:contentTypeDescription="Create a new document." ma:contentTypeScope="" ma:versionID="ea9f447b761668f0e7e2e1e95169bcfa">
  <xsd:schema xmlns:xsd="http://www.w3.org/2001/XMLSchema" xmlns:xs="http://www.w3.org/2001/XMLSchema" xmlns:p="http://schemas.microsoft.com/office/2006/metadata/properties" xmlns:ns2="369eacd3-b16f-40c5-8ff4-54eb5805cfcc" xmlns:ns3="333fc9a6-15f8-46b3-9cc7-5fcc12983d7d" xmlns:ns4="d15024ee-db06-47de-a279-e73461af4c4c" targetNamespace="http://schemas.microsoft.com/office/2006/metadata/properties" ma:root="true" ma:fieldsID="d7b77f7c6e235b1840eff729122e71bd" ns2:_="" ns3:_="" ns4:_="">
    <xsd:import namespace="369eacd3-b16f-40c5-8ff4-54eb5805cfcc"/>
    <xsd:import namespace="333fc9a6-15f8-46b3-9cc7-5fcc12983d7d"/>
    <xsd:import namespace="d15024ee-db06-47de-a279-e73461af4c4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9eacd3-b16f-40c5-8ff4-54eb5805cf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33fc9a6-15f8-46b3-9cc7-5fcc12983d7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294375-8520-4c51-81be-671e42c4be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15024ee-db06-47de-a279-e73461af4c4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6daf463e-b1c8-48c8-87cc-a8440ca37f0a}" ma:internalName="TaxCatchAll" ma:showField="CatchAllData" ma:web="d15024ee-db06-47de-a279-e73461af4c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15024ee-db06-47de-a279-e73461af4c4c" xsi:nil="true"/>
    <lcf76f155ced4ddcb4097134ff3c332f xmlns="333fc9a6-15f8-46b3-9cc7-5fcc12983d7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42773D-477F-4DF1-9EF1-CAFFB5961E87}">
  <ds:schemaRefs>
    <ds:schemaRef ds:uri="http://schemas.microsoft.com/sharepoint/v3/contenttype/forms"/>
  </ds:schemaRefs>
</ds:datastoreItem>
</file>

<file path=customXml/itemProps2.xml><?xml version="1.0" encoding="utf-8"?>
<ds:datastoreItem xmlns:ds="http://schemas.openxmlformats.org/officeDocument/2006/customXml" ds:itemID="{4DD74A65-8D60-455D-94ED-B6B4F85590C5}">
  <ds:schemaRefs>
    <ds:schemaRef ds:uri="333fc9a6-15f8-46b3-9cc7-5fcc12983d7d"/>
    <ds:schemaRef ds:uri="369eacd3-b16f-40c5-8ff4-54eb5805cfcc"/>
    <ds:schemaRef ds:uri="d15024ee-db06-47de-a279-e73461af4c4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D7B00E4-C1AD-4880-96BD-874A853B9738}">
  <ds:schemaRefs>
    <ds:schemaRef ds:uri="http://schemas.microsoft.com/office/2006/documentManagement/types"/>
    <ds:schemaRef ds:uri="http://www.w3.org/XML/1998/namespace"/>
    <ds:schemaRef ds:uri="d15024ee-db06-47de-a279-e73461af4c4c"/>
    <ds:schemaRef ds:uri="http://purl.org/dc/elements/1.1/"/>
    <ds:schemaRef ds:uri="http://schemas.microsoft.com/office/infopath/2007/PartnerControls"/>
    <ds:schemaRef ds:uri="http://purl.org/dc/terms/"/>
    <ds:schemaRef ds:uri="http://schemas.openxmlformats.org/package/2006/metadata/core-properties"/>
    <ds:schemaRef ds:uri="333fc9a6-15f8-46b3-9cc7-5fcc12983d7d"/>
    <ds:schemaRef ds:uri="369eacd3-b16f-40c5-8ff4-54eb5805cfcc"/>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2996</Words>
  <Application>Microsoft Office PowerPoint</Application>
  <PresentationFormat>Widescreen</PresentationFormat>
  <Paragraphs>231</Paragraphs>
  <Slides>32</Slides>
  <Notes>32</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office theme</vt:lpstr>
      <vt:lpstr>1_Office Theme</vt:lpstr>
      <vt:lpstr>Buy America/BABA Updates</vt:lpstr>
      <vt:lpstr>Final Rule on Manufactured Products</vt:lpstr>
      <vt:lpstr>Bucket 1 – Iron or Steel Products</vt:lpstr>
      <vt:lpstr>Bucket 2 – Manufactured Products</vt:lpstr>
      <vt:lpstr>Bucket 3 – Construction Materials</vt:lpstr>
      <vt:lpstr>Bucket 4 – Section 70917(c) / Excluded Materials</vt:lpstr>
      <vt:lpstr>The Bucket 2 Exceptions – Additional Compliance Requirements</vt:lpstr>
      <vt:lpstr>55% Requirement</vt:lpstr>
      <vt:lpstr>SD Approved Products List</vt:lpstr>
      <vt:lpstr>PowerPoint Presentation</vt:lpstr>
      <vt:lpstr>Applicability</vt:lpstr>
      <vt:lpstr>Certification</vt:lpstr>
      <vt:lpstr>Unavailability of Materials</vt:lpstr>
      <vt:lpstr>10/7/2026 Electronic Spec Book Updates</vt:lpstr>
      <vt:lpstr>General Information</vt:lpstr>
      <vt:lpstr>Division 1 Updates</vt:lpstr>
      <vt:lpstr>Division 1 Updates (continued)</vt:lpstr>
      <vt:lpstr>Division 1 Updates (continued again)</vt:lpstr>
      <vt:lpstr>Division 2 Updates</vt:lpstr>
      <vt:lpstr>Division 2 Updates (continued)</vt:lpstr>
      <vt:lpstr>Division 2 Updates (continued again)</vt:lpstr>
      <vt:lpstr>Division 2 Updates (continued again 2)</vt:lpstr>
      <vt:lpstr>Division 2 Updates (continued again 3)</vt:lpstr>
      <vt:lpstr>Division 2 Updates (continued again 4)</vt:lpstr>
      <vt:lpstr>Division 2 Updates (continued again 5)</vt:lpstr>
      <vt:lpstr>Division 2 Updates (continued again 6)</vt:lpstr>
      <vt:lpstr>Division 3 Updates</vt:lpstr>
      <vt:lpstr>Division 3 Updates (continued)</vt:lpstr>
      <vt:lpstr>Division 3 Updates (continued again)</vt:lpstr>
      <vt:lpstr>Preparation for the Oct. 7 Letting</vt:lpstr>
      <vt:lpstr>Preparation for the Oct. 7 Letting</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Bennett, Christina</dc:creator>
  <cp:lastModifiedBy>Johnson, Ryan  (DOT)</cp:lastModifiedBy>
  <cp:revision>2</cp:revision>
  <cp:lastPrinted>2026-02-12T20:54:34Z</cp:lastPrinted>
  <dcterms:created xsi:type="dcterms:W3CDTF">2022-07-14T18:41:11Z</dcterms:created>
  <dcterms:modified xsi:type="dcterms:W3CDTF">2026-09-16T21:39:38Z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0x010100FBF3FF2F10B7424289AE14A6D47BA6B3</vt:lpwstr>
  </property>
  <property fmtid="{D5CDD505-2E9C-101B-9397-08002B2CF9AE}" pid="3" name="MediaServiceImageTags">
    <vt:lpwstr/>
  </property>
  <property fmtid="{D5CDD505-2E9C-101B-9397-08002B2CF9AE}" pid="4" name="MSIP_Label_ec3b1a8e-41ed-4bc7-92d1-0305fbefd661_Enabled">
    <vt:lpwstr>true</vt:lpwstr>
  </property>
  <property fmtid="{D5CDD505-2E9C-101B-9397-08002B2CF9AE}" pid="5" name="MSIP_Label_ec3b1a8e-41ed-4bc7-92d1-0305fbefd661_SetDate">
    <vt:lpwstr>2026-01-27T17:03:33Z</vt:lpwstr>
  </property>
  <property fmtid="{D5CDD505-2E9C-101B-9397-08002B2CF9AE}" pid="6" name="MSIP_Label_ec3b1a8e-41ed-4bc7-92d1-0305fbefd661_Method">
    <vt:lpwstr>Standard</vt:lpwstr>
  </property>
  <property fmtid="{D5CDD505-2E9C-101B-9397-08002B2CF9AE}" pid="7" name="MSIP_Label_ec3b1a8e-41ed-4bc7-92d1-0305fbefd661_Name">
    <vt:lpwstr>M365-General - Anyone (Unrestricted)-Prod</vt:lpwstr>
  </property>
  <property fmtid="{D5CDD505-2E9C-101B-9397-08002B2CF9AE}" pid="8" name="MSIP_Label_ec3b1a8e-41ed-4bc7-92d1-0305fbefd661_SiteId">
    <vt:lpwstr>70af547c-69ab-416d-b4a6-543b5ce52b99</vt:lpwstr>
  </property>
  <property fmtid="{D5CDD505-2E9C-101B-9397-08002B2CF9AE}" pid="9" name="MSIP_Label_ec3b1a8e-41ed-4bc7-92d1-0305fbefd661_ActionId">
    <vt:lpwstr>01fa1efa-6be8-4689-8f8b-aa68fd199b85</vt:lpwstr>
  </property>
  <property fmtid="{D5CDD505-2E9C-101B-9397-08002B2CF9AE}" pid="10" name="MSIP_Label_ec3b1a8e-41ed-4bc7-92d1-0305fbefd661_ContentBits">
    <vt:lpwstr>0</vt:lpwstr>
  </property>
  <property fmtid="{D5CDD505-2E9C-101B-9397-08002B2CF9AE}" pid="11" name="MSIP_Label_ec3b1a8e-41ed-4bc7-92d1-0305fbefd661_Tag">
    <vt:lpwstr>10, 3, 0, 1</vt:lpwstr>
  </property>
</Properties>
</file>