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8"/>
  </p:notesMasterIdLst>
  <p:sldIdLst>
    <p:sldId id="366" r:id="rId5"/>
    <p:sldId id="370" r:id="rId6"/>
    <p:sldId id="261" r:id="rId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563C1"/>
    <a:srgbClr val="4472C4"/>
    <a:srgbClr val="FDBA17"/>
    <a:srgbClr val="2E6B8D"/>
    <a:srgbClr val="75111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457" autoAdjust="0"/>
  </p:normalViewPr>
  <p:slideViewPr>
    <p:cSldViewPr snapToGrid="0">
      <p:cViewPr varScale="1">
        <p:scale>
          <a:sx n="145" d="100"/>
          <a:sy n="145" d="100"/>
        </p:scale>
        <p:origin x="858" y="15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720E7C52-3CFC-4F51-BF86-41576EC619D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7707D308-77E1-42B0-BC49-1139A71DDFD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507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A04007-1DB4-F5E4-05C4-EDA5F0ED19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8AD4C6-771A-3758-9610-4BB831AF26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0217" y="0"/>
            <a:ext cx="7151783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0679B28-1E98-A8C9-DC23-E7CFB59FFE80}"/>
              </a:ext>
            </a:extLst>
          </p:cNvPr>
          <p:cNvSpPr txBox="1"/>
          <p:nvPr/>
        </p:nvSpPr>
        <p:spPr>
          <a:xfrm>
            <a:off x="722168" y="312471"/>
            <a:ext cx="37355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Traffic shift on north Euclid Avenue will be two-way thru the north end of the project.</a:t>
            </a: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D84EEF47-F97E-9CF9-8A7A-632C784816F1}"/>
              </a:ext>
            </a:extLst>
          </p:cNvPr>
          <p:cNvSpPr/>
          <p:nvPr/>
        </p:nvSpPr>
        <p:spPr>
          <a:xfrm>
            <a:off x="7286324" y="57752"/>
            <a:ext cx="4321743" cy="5958038"/>
          </a:xfrm>
          <a:custGeom>
            <a:avLst/>
            <a:gdLst>
              <a:gd name="csX0" fmla="*/ 4109988 w 4321743"/>
              <a:gd name="csY0" fmla="*/ 0 h 5958038"/>
              <a:gd name="csX1" fmla="*/ 3176337 w 4321743"/>
              <a:gd name="csY1" fmla="*/ 1155032 h 5958038"/>
              <a:gd name="csX2" fmla="*/ 2618072 w 4321743"/>
              <a:gd name="csY2" fmla="*/ 1799924 h 5958038"/>
              <a:gd name="csX3" fmla="*/ 1973179 w 4321743"/>
              <a:gd name="csY3" fmla="*/ 2646947 h 5958038"/>
              <a:gd name="csX4" fmla="*/ 1472665 w 4321743"/>
              <a:gd name="csY4" fmla="*/ 3359217 h 5958038"/>
              <a:gd name="csX5" fmla="*/ 644893 w 4321743"/>
              <a:gd name="csY5" fmla="*/ 4552749 h 5958038"/>
              <a:gd name="csX6" fmla="*/ 259882 w 4321743"/>
              <a:gd name="csY6" fmla="*/ 5313145 h 5958038"/>
              <a:gd name="csX7" fmla="*/ 0 w 4321743"/>
              <a:gd name="csY7" fmla="*/ 5842535 h 5958038"/>
              <a:gd name="csX8" fmla="*/ 288758 w 4321743"/>
              <a:gd name="csY8" fmla="*/ 5958038 h 5958038"/>
              <a:gd name="csX9" fmla="*/ 1116531 w 4321743"/>
              <a:gd name="csY9" fmla="*/ 4071486 h 5958038"/>
              <a:gd name="csX10" fmla="*/ 2367815 w 4321743"/>
              <a:gd name="csY10" fmla="*/ 2637322 h 5958038"/>
              <a:gd name="csX11" fmla="*/ 3647975 w 4321743"/>
              <a:gd name="csY11" fmla="*/ 837398 h 5958038"/>
              <a:gd name="csX12" fmla="*/ 4321743 w 4321743"/>
              <a:gd name="csY12" fmla="*/ 67377 h 5958038"/>
              <a:gd name="csX13" fmla="*/ 4109988 w 4321743"/>
              <a:gd name="csY13" fmla="*/ 0 h 595803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321743" h="5958038">
                <a:moveTo>
                  <a:pt x="4109988" y="0"/>
                </a:moveTo>
                <a:lnTo>
                  <a:pt x="3176337" y="1155032"/>
                </a:lnTo>
                <a:lnTo>
                  <a:pt x="2618072" y="1799924"/>
                </a:lnTo>
                <a:lnTo>
                  <a:pt x="1973179" y="2646947"/>
                </a:lnTo>
                <a:lnTo>
                  <a:pt x="1472665" y="3359217"/>
                </a:lnTo>
                <a:lnTo>
                  <a:pt x="644893" y="4552749"/>
                </a:lnTo>
                <a:lnTo>
                  <a:pt x="259882" y="5313145"/>
                </a:lnTo>
                <a:lnTo>
                  <a:pt x="0" y="5842535"/>
                </a:lnTo>
                <a:lnTo>
                  <a:pt x="288758" y="5958038"/>
                </a:lnTo>
                <a:lnTo>
                  <a:pt x="1116531" y="4071486"/>
                </a:lnTo>
                <a:lnTo>
                  <a:pt x="2367815" y="2637322"/>
                </a:lnTo>
                <a:lnTo>
                  <a:pt x="3647975" y="837398"/>
                </a:lnTo>
                <a:lnTo>
                  <a:pt x="4321743" y="67377"/>
                </a:lnTo>
                <a:lnTo>
                  <a:pt x="4109988" y="0"/>
                </a:lnTo>
                <a:close/>
              </a:path>
            </a:pathLst>
          </a:custGeom>
          <a:solidFill>
            <a:srgbClr val="C00000">
              <a:alpha val="40000"/>
            </a:srgbClr>
          </a:solidFill>
          <a:ln>
            <a:solidFill>
              <a:schemeClr val="accent1">
                <a:shade val="15000"/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0028B906-2888-2CE4-89F6-F4186FBC4DCA}"/>
              </a:ext>
            </a:extLst>
          </p:cNvPr>
          <p:cNvCxnSpPr>
            <a:cxnSpLocks/>
          </p:cNvCxnSpPr>
          <p:nvPr/>
        </p:nvCxnSpPr>
        <p:spPr>
          <a:xfrm flipH="1">
            <a:off x="7700211" y="6073541"/>
            <a:ext cx="356134" cy="0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04E044B6-0450-22E6-BCF3-A7357896B2B0}"/>
              </a:ext>
            </a:extLst>
          </p:cNvPr>
          <p:cNvCxnSpPr>
            <a:cxnSpLocks/>
          </p:cNvCxnSpPr>
          <p:nvPr/>
        </p:nvCxnSpPr>
        <p:spPr>
          <a:xfrm flipH="1" flipV="1">
            <a:off x="7286324" y="5996539"/>
            <a:ext cx="282341" cy="115503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38F599BB-97F4-0F6C-6DCD-DAF778C42A41}"/>
              </a:ext>
            </a:extLst>
          </p:cNvPr>
          <p:cNvCxnSpPr>
            <a:cxnSpLocks/>
          </p:cNvCxnSpPr>
          <p:nvPr/>
        </p:nvCxnSpPr>
        <p:spPr>
          <a:xfrm flipV="1">
            <a:off x="7243812" y="5524901"/>
            <a:ext cx="183682" cy="370573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6546416-8E1F-C752-EDC0-D65E4F0D2AAE}"/>
              </a:ext>
            </a:extLst>
          </p:cNvPr>
          <p:cNvCxnSpPr>
            <a:cxnSpLocks/>
          </p:cNvCxnSpPr>
          <p:nvPr/>
        </p:nvCxnSpPr>
        <p:spPr>
          <a:xfrm flipV="1">
            <a:off x="7674544" y="4580021"/>
            <a:ext cx="203734" cy="338488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E83018F1-0890-6C3B-190B-950BB3E51055}"/>
              </a:ext>
            </a:extLst>
          </p:cNvPr>
          <p:cNvSpPr/>
          <p:nvPr/>
        </p:nvSpPr>
        <p:spPr>
          <a:xfrm>
            <a:off x="6968691" y="6198669"/>
            <a:ext cx="529389" cy="654518"/>
          </a:xfrm>
          <a:custGeom>
            <a:avLst/>
            <a:gdLst>
              <a:gd name="csX0" fmla="*/ 279132 w 529389"/>
              <a:gd name="csY0" fmla="*/ 0 h 654518"/>
              <a:gd name="csX1" fmla="*/ 529389 w 529389"/>
              <a:gd name="csY1" fmla="*/ 86628 h 654518"/>
              <a:gd name="csX2" fmla="*/ 250256 w 529389"/>
              <a:gd name="csY2" fmla="*/ 654518 h 654518"/>
              <a:gd name="csX3" fmla="*/ 0 w 529389"/>
              <a:gd name="csY3" fmla="*/ 644893 h 654518"/>
              <a:gd name="csX4" fmla="*/ 279132 w 529389"/>
              <a:gd name="csY4" fmla="*/ 0 h 65451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529389" h="654518">
                <a:moveTo>
                  <a:pt x="279132" y="0"/>
                </a:moveTo>
                <a:lnTo>
                  <a:pt x="529389" y="86628"/>
                </a:lnTo>
                <a:lnTo>
                  <a:pt x="250256" y="654518"/>
                </a:lnTo>
                <a:lnTo>
                  <a:pt x="0" y="644893"/>
                </a:lnTo>
                <a:lnTo>
                  <a:pt x="279132" y="0"/>
                </a:lnTo>
                <a:close/>
              </a:path>
            </a:pathLst>
          </a:custGeom>
          <a:solidFill>
            <a:srgbClr val="FF0000">
              <a:alpha val="3500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B511356-2F12-0732-4D6C-DA3CB1EFDEC1}"/>
              </a:ext>
            </a:extLst>
          </p:cNvPr>
          <p:cNvCxnSpPr>
            <a:cxnSpLocks/>
          </p:cNvCxnSpPr>
          <p:nvPr/>
        </p:nvCxnSpPr>
        <p:spPr>
          <a:xfrm flipH="1">
            <a:off x="9586762" y="1002890"/>
            <a:ext cx="782748" cy="1047291"/>
          </a:xfrm>
          <a:prstGeom prst="line">
            <a:avLst/>
          </a:prstGeom>
          <a:ln w="254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F7D4D171-E433-50B5-97C6-FC9BC28E3BCF}"/>
              </a:ext>
            </a:extLst>
          </p:cNvPr>
          <p:cNvCxnSpPr>
            <a:cxnSpLocks/>
          </p:cNvCxnSpPr>
          <p:nvPr/>
        </p:nvCxnSpPr>
        <p:spPr>
          <a:xfrm flipH="1">
            <a:off x="8616108" y="2050181"/>
            <a:ext cx="1009155" cy="1289785"/>
          </a:xfrm>
          <a:prstGeom prst="line">
            <a:avLst/>
          </a:prstGeom>
          <a:ln w="254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714FE5A4-BEF9-3271-260B-403F90B752E0}"/>
              </a:ext>
            </a:extLst>
          </p:cNvPr>
          <p:cNvCxnSpPr>
            <a:cxnSpLocks/>
          </p:cNvCxnSpPr>
          <p:nvPr/>
        </p:nvCxnSpPr>
        <p:spPr>
          <a:xfrm flipH="1">
            <a:off x="8306602" y="3311090"/>
            <a:ext cx="309506" cy="481264"/>
          </a:xfrm>
          <a:prstGeom prst="line">
            <a:avLst/>
          </a:prstGeom>
          <a:ln w="254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E2B90B8B-6296-D9E6-7A18-4664F94C61C6}"/>
              </a:ext>
            </a:extLst>
          </p:cNvPr>
          <p:cNvCxnSpPr>
            <a:cxnSpLocks/>
          </p:cNvCxnSpPr>
          <p:nvPr/>
        </p:nvCxnSpPr>
        <p:spPr>
          <a:xfrm flipH="1">
            <a:off x="7878278" y="3922294"/>
            <a:ext cx="333675" cy="572704"/>
          </a:xfrm>
          <a:prstGeom prst="line">
            <a:avLst/>
          </a:prstGeom>
          <a:ln w="254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F32386A9-71F6-59AC-3267-1B2D4DCD3BEE}"/>
              </a:ext>
            </a:extLst>
          </p:cNvPr>
          <p:cNvCxnSpPr>
            <a:cxnSpLocks/>
          </p:cNvCxnSpPr>
          <p:nvPr/>
        </p:nvCxnSpPr>
        <p:spPr>
          <a:xfrm flipH="1">
            <a:off x="7620602" y="4473341"/>
            <a:ext cx="278931" cy="492092"/>
          </a:xfrm>
          <a:prstGeom prst="line">
            <a:avLst/>
          </a:prstGeom>
          <a:ln w="254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194B8860-B8CB-7392-A5CF-93F5517BCBEF}"/>
              </a:ext>
            </a:extLst>
          </p:cNvPr>
          <p:cNvCxnSpPr>
            <a:cxnSpLocks/>
          </p:cNvCxnSpPr>
          <p:nvPr/>
        </p:nvCxnSpPr>
        <p:spPr>
          <a:xfrm flipH="1">
            <a:off x="7346883" y="4923323"/>
            <a:ext cx="312220" cy="517358"/>
          </a:xfrm>
          <a:prstGeom prst="line">
            <a:avLst/>
          </a:prstGeom>
          <a:ln w="254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D36F456C-6EC0-7848-AD5B-950773AD564C}"/>
              </a:ext>
            </a:extLst>
          </p:cNvPr>
          <p:cNvCxnSpPr>
            <a:cxnSpLocks/>
          </p:cNvCxnSpPr>
          <p:nvPr/>
        </p:nvCxnSpPr>
        <p:spPr>
          <a:xfrm flipH="1">
            <a:off x="7158990" y="5372102"/>
            <a:ext cx="190900" cy="537810"/>
          </a:xfrm>
          <a:prstGeom prst="line">
            <a:avLst/>
          </a:prstGeom>
          <a:ln w="254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B7F472BD-BAA2-DECC-4AF0-FF9D2688B6C9}"/>
              </a:ext>
            </a:extLst>
          </p:cNvPr>
          <p:cNvCxnSpPr>
            <a:cxnSpLocks/>
          </p:cNvCxnSpPr>
          <p:nvPr/>
        </p:nvCxnSpPr>
        <p:spPr>
          <a:xfrm flipH="1">
            <a:off x="6872748" y="6198669"/>
            <a:ext cx="186813" cy="654518"/>
          </a:xfrm>
          <a:prstGeom prst="line">
            <a:avLst/>
          </a:prstGeom>
          <a:ln w="254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BCFCA417-E4C2-E15B-48D9-ABC883E8C53B}"/>
              </a:ext>
            </a:extLst>
          </p:cNvPr>
          <p:cNvCxnSpPr>
            <a:cxnSpLocks/>
          </p:cNvCxnSpPr>
          <p:nvPr/>
        </p:nvCxnSpPr>
        <p:spPr>
          <a:xfrm flipV="1">
            <a:off x="7059561" y="6282813"/>
            <a:ext cx="65967" cy="243115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E5E55D9E-1163-5EF0-074E-775DB6B521C6}"/>
              </a:ext>
            </a:extLst>
          </p:cNvPr>
          <p:cNvCxnSpPr>
            <a:cxnSpLocks/>
          </p:cNvCxnSpPr>
          <p:nvPr/>
        </p:nvCxnSpPr>
        <p:spPr>
          <a:xfrm flipV="1">
            <a:off x="8461355" y="3201565"/>
            <a:ext cx="376134" cy="432360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CF8A0E3D-5758-AE5E-6C5A-C473EE785CBC}"/>
              </a:ext>
            </a:extLst>
          </p:cNvPr>
          <p:cNvCxnSpPr>
            <a:cxnSpLocks/>
          </p:cNvCxnSpPr>
          <p:nvPr/>
        </p:nvCxnSpPr>
        <p:spPr>
          <a:xfrm flipV="1">
            <a:off x="9993376" y="1210533"/>
            <a:ext cx="376134" cy="432360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C9E08FC8-EF9B-5AC2-AD6E-0D2B96947E08}"/>
              </a:ext>
            </a:extLst>
          </p:cNvPr>
          <p:cNvCxnSpPr>
            <a:cxnSpLocks/>
          </p:cNvCxnSpPr>
          <p:nvPr/>
        </p:nvCxnSpPr>
        <p:spPr>
          <a:xfrm flipH="1">
            <a:off x="10697497" y="6676"/>
            <a:ext cx="492497" cy="611591"/>
          </a:xfrm>
          <a:prstGeom prst="line">
            <a:avLst/>
          </a:prstGeom>
          <a:ln w="25400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>
            <a:extLst>
              <a:ext uri="{FF2B5EF4-FFF2-40B4-BE49-F238E27FC236}">
                <a16:creationId xmlns:a16="http://schemas.microsoft.com/office/drawing/2014/main" id="{338303A4-617F-9FD4-265A-628063FC3926}"/>
              </a:ext>
            </a:extLst>
          </p:cNvPr>
          <p:cNvCxnSpPr>
            <a:cxnSpLocks/>
          </p:cNvCxnSpPr>
          <p:nvPr/>
        </p:nvCxnSpPr>
        <p:spPr>
          <a:xfrm flipV="1">
            <a:off x="10813860" y="192583"/>
            <a:ext cx="376134" cy="432360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0AE8FD9A-F1D7-3A72-DCF6-60A7B8B247FD}"/>
              </a:ext>
            </a:extLst>
          </p:cNvPr>
          <p:cNvCxnSpPr>
            <a:cxnSpLocks/>
          </p:cNvCxnSpPr>
          <p:nvPr/>
        </p:nvCxnSpPr>
        <p:spPr>
          <a:xfrm flipH="1">
            <a:off x="10707424" y="19028"/>
            <a:ext cx="361723" cy="459813"/>
          </a:xfrm>
          <a:prstGeom prst="straightConnector1">
            <a:avLst/>
          </a:prstGeom>
          <a:ln w="28575">
            <a:solidFill>
              <a:srgbClr val="4472C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670614FA-1FF9-EEAE-998C-B882161809D2}"/>
              </a:ext>
            </a:extLst>
          </p:cNvPr>
          <p:cNvCxnSpPr>
            <a:cxnSpLocks/>
          </p:cNvCxnSpPr>
          <p:nvPr/>
        </p:nvCxnSpPr>
        <p:spPr>
          <a:xfrm flipH="1">
            <a:off x="9930551" y="1152782"/>
            <a:ext cx="250892" cy="312432"/>
          </a:xfrm>
          <a:prstGeom prst="straightConnector1">
            <a:avLst/>
          </a:prstGeom>
          <a:ln w="28575">
            <a:solidFill>
              <a:srgbClr val="4472C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F7AA52E5-D928-31BA-84C1-A2D35361D33D}"/>
              </a:ext>
            </a:extLst>
          </p:cNvPr>
          <p:cNvCxnSpPr>
            <a:cxnSpLocks/>
          </p:cNvCxnSpPr>
          <p:nvPr/>
        </p:nvCxnSpPr>
        <p:spPr>
          <a:xfrm flipH="1">
            <a:off x="8939823" y="2050181"/>
            <a:ext cx="577803" cy="735233"/>
          </a:xfrm>
          <a:prstGeom prst="straightConnector1">
            <a:avLst/>
          </a:prstGeom>
          <a:ln w="28575">
            <a:solidFill>
              <a:srgbClr val="4472C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Arrow Connector 78">
            <a:extLst>
              <a:ext uri="{FF2B5EF4-FFF2-40B4-BE49-F238E27FC236}">
                <a16:creationId xmlns:a16="http://schemas.microsoft.com/office/drawing/2014/main" id="{9F1858E3-4292-1A46-3553-2B413DB63BFC}"/>
              </a:ext>
            </a:extLst>
          </p:cNvPr>
          <p:cNvCxnSpPr>
            <a:cxnSpLocks/>
          </p:cNvCxnSpPr>
          <p:nvPr/>
        </p:nvCxnSpPr>
        <p:spPr>
          <a:xfrm flipH="1">
            <a:off x="7760067" y="3966604"/>
            <a:ext cx="349012" cy="506737"/>
          </a:xfrm>
          <a:prstGeom prst="straightConnector1">
            <a:avLst/>
          </a:prstGeom>
          <a:ln w="28575">
            <a:solidFill>
              <a:srgbClr val="4472C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id="{A94F0936-4842-FA66-2AF8-7C334B7DE99B}"/>
              </a:ext>
            </a:extLst>
          </p:cNvPr>
          <p:cNvCxnSpPr>
            <a:cxnSpLocks/>
          </p:cNvCxnSpPr>
          <p:nvPr/>
        </p:nvCxnSpPr>
        <p:spPr>
          <a:xfrm flipH="1">
            <a:off x="7254440" y="4917806"/>
            <a:ext cx="284160" cy="549344"/>
          </a:xfrm>
          <a:prstGeom prst="straightConnector1">
            <a:avLst/>
          </a:prstGeom>
          <a:ln w="28575">
            <a:solidFill>
              <a:srgbClr val="4472C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Straight Arrow Connector 83">
            <a:extLst>
              <a:ext uri="{FF2B5EF4-FFF2-40B4-BE49-F238E27FC236}">
                <a16:creationId xmlns:a16="http://schemas.microsoft.com/office/drawing/2014/main" id="{FB6D299A-52D5-0438-63E4-0A480CB2F880}"/>
              </a:ext>
            </a:extLst>
          </p:cNvPr>
          <p:cNvCxnSpPr>
            <a:cxnSpLocks/>
          </p:cNvCxnSpPr>
          <p:nvPr/>
        </p:nvCxnSpPr>
        <p:spPr>
          <a:xfrm flipH="1">
            <a:off x="6806781" y="6404370"/>
            <a:ext cx="95943" cy="448817"/>
          </a:xfrm>
          <a:prstGeom prst="straightConnector1">
            <a:avLst/>
          </a:prstGeom>
          <a:ln w="28575">
            <a:solidFill>
              <a:srgbClr val="4472C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Arrow Connector 90">
            <a:extLst>
              <a:ext uri="{FF2B5EF4-FFF2-40B4-BE49-F238E27FC236}">
                <a16:creationId xmlns:a16="http://schemas.microsoft.com/office/drawing/2014/main" id="{7721FE49-72C5-860C-DB3E-B00623FE0058}"/>
              </a:ext>
            </a:extLst>
          </p:cNvPr>
          <p:cNvCxnSpPr>
            <a:cxnSpLocks/>
          </p:cNvCxnSpPr>
          <p:nvPr/>
        </p:nvCxnSpPr>
        <p:spPr>
          <a:xfrm>
            <a:off x="7173814" y="6062711"/>
            <a:ext cx="338502" cy="135958"/>
          </a:xfrm>
          <a:prstGeom prst="straightConnector1">
            <a:avLst/>
          </a:prstGeom>
          <a:ln w="28575">
            <a:solidFill>
              <a:srgbClr val="4472C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11574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845DB78-F1B6-C707-C91A-F4AEE13ECC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76874"/>
            <a:ext cx="12187696" cy="4310742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A99EDB9F-DD87-E1EC-2E8C-B9268BD7328C}"/>
              </a:ext>
            </a:extLst>
          </p:cNvPr>
          <p:cNvSpPr txBox="1"/>
          <p:nvPr/>
        </p:nvSpPr>
        <p:spPr>
          <a:xfrm>
            <a:off x="2378836" y="-12527"/>
            <a:ext cx="76414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563C1"/>
                </a:solidFill>
              </a:rPr>
              <a:t>Traffic shift Wednesday, Oct. 14, 2026</a:t>
            </a:r>
          </a:p>
          <a:p>
            <a:pPr algn="ctr"/>
            <a:r>
              <a:rPr lang="en-US" sz="2400" dirty="0">
                <a:solidFill>
                  <a:srgbClr val="0563C1"/>
                </a:solidFill>
              </a:rPr>
              <a:t>from First Street to Fourth Street. Fourth</a:t>
            </a:r>
          </a:p>
          <a:p>
            <a:pPr algn="ctr"/>
            <a:r>
              <a:rPr lang="en-US" sz="2400" dirty="0">
                <a:solidFill>
                  <a:srgbClr val="0563C1"/>
                </a:solidFill>
              </a:rPr>
              <a:t>Street will be a four-way stopped condition.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993BF8C-92DB-3436-D52E-A235ABB39C3B}"/>
              </a:ext>
            </a:extLst>
          </p:cNvPr>
          <p:cNvSpPr txBox="1"/>
          <p:nvPr/>
        </p:nvSpPr>
        <p:spPr>
          <a:xfrm>
            <a:off x="10601491" y="5887616"/>
            <a:ext cx="15862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First Street</a:t>
            </a:r>
          </a:p>
          <a:p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55F75C7-67AC-AC69-ECF7-7B1C92D7F0DA}"/>
              </a:ext>
            </a:extLst>
          </p:cNvPr>
          <p:cNvSpPr txBox="1"/>
          <p:nvPr/>
        </p:nvSpPr>
        <p:spPr>
          <a:xfrm>
            <a:off x="7399176" y="5887616"/>
            <a:ext cx="1558212" cy="3732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Second Street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76ABB2-61DF-8FB4-F409-4ACD092317C8}"/>
              </a:ext>
            </a:extLst>
          </p:cNvPr>
          <p:cNvSpPr txBox="1"/>
          <p:nvPr/>
        </p:nvSpPr>
        <p:spPr>
          <a:xfrm>
            <a:off x="3956179" y="5887616"/>
            <a:ext cx="2034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Third Street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C33045-F5F9-A27C-60F9-E996EDFE90D4}"/>
              </a:ext>
            </a:extLst>
          </p:cNvPr>
          <p:cNvSpPr txBox="1"/>
          <p:nvPr/>
        </p:nvSpPr>
        <p:spPr>
          <a:xfrm>
            <a:off x="205274" y="5887615"/>
            <a:ext cx="1772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Fourth Street</a:t>
            </a:r>
          </a:p>
          <a:p>
            <a:endParaRPr lang="en-US" dirty="0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B4AF443-60E2-CDD6-30EB-D0C2C864C7DE}"/>
              </a:ext>
            </a:extLst>
          </p:cNvPr>
          <p:cNvSpPr/>
          <p:nvPr/>
        </p:nvSpPr>
        <p:spPr>
          <a:xfrm>
            <a:off x="1258529" y="2930013"/>
            <a:ext cx="3116826" cy="383458"/>
          </a:xfrm>
          <a:custGeom>
            <a:avLst/>
            <a:gdLst>
              <a:gd name="csX0" fmla="*/ 127819 w 3116826"/>
              <a:gd name="csY0" fmla="*/ 29497 h 383458"/>
              <a:gd name="csX1" fmla="*/ 3116826 w 3116826"/>
              <a:gd name="csY1" fmla="*/ 78658 h 383458"/>
              <a:gd name="csX2" fmla="*/ 3106994 w 3116826"/>
              <a:gd name="csY2" fmla="*/ 383458 h 383458"/>
              <a:gd name="csX3" fmla="*/ 9832 w 3116826"/>
              <a:gd name="csY3" fmla="*/ 353961 h 383458"/>
              <a:gd name="csX4" fmla="*/ 0 w 3116826"/>
              <a:gd name="csY4" fmla="*/ 0 h 383458"/>
              <a:gd name="csX5" fmla="*/ 127819 w 3116826"/>
              <a:gd name="csY5" fmla="*/ 29497 h 38345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3116826" h="383458">
                <a:moveTo>
                  <a:pt x="127819" y="29497"/>
                </a:moveTo>
                <a:lnTo>
                  <a:pt x="3116826" y="78658"/>
                </a:lnTo>
                <a:lnTo>
                  <a:pt x="3106994" y="383458"/>
                </a:lnTo>
                <a:lnTo>
                  <a:pt x="9832" y="353961"/>
                </a:lnTo>
                <a:lnTo>
                  <a:pt x="0" y="0"/>
                </a:lnTo>
                <a:lnTo>
                  <a:pt x="127819" y="29497"/>
                </a:lnTo>
                <a:close/>
              </a:path>
            </a:pathLst>
          </a:custGeom>
          <a:solidFill>
            <a:srgbClr val="C00000">
              <a:alpha val="35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688508B-9317-2C38-E6A0-6D065764DB34}"/>
              </a:ext>
            </a:extLst>
          </p:cNvPr>
          <p:cNvSpPr/>
          <p:nvPr/>
        </p:nvSpPr>
        <p:spPr>
          <a:xfrm>
            <a:off x="39329" y="2998839"/>
            <a:ext cx="707923" cy="294967"/>
          </a:xfrm>
          <a:custGeom>
            <a:avLst/>
            <a:gdLst>
              <a:gd name="csX0" fmla="*/ 707923 w 707923"/>
              <a:gd name="csY0" fmla="*/ 0 h 294967"/>
              <a:gd name="csX1" fmla="*/ 698090 w 707923"/>
              <a:gd name="csY1" fmla="*/ 294967 h 294967"/>
              <a:gd name="csX2" fmla="*/ 9832 w 707923"/>
              <a:gd name="csY2" fmla="*/ 285135 h 294967"/>
              <a:gd name="csX3" fmla="*/ 0 w 707923"/>
              <a:gd name="csY3" fmla="*/ 19664 h 294967"/>
              <a:gd name="csX4" fmla="*/ 707923 w 707923"/>
              <a:gd name="csY4" fmla="*/ 0 h 2949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707923" h="294967">
                <a:moveTo>
                  <a:pt x="707923" y="0"/>
                </a:moveTo>
                <a:lnTo>
                  <a:pt x="698090" y="294967"/>
                </a:lnTo>
                <a:lnTo>
                  <a:pt x="9832" y="285135"/>
                </a:lnTo>
                <a:lnTo>
                  <a:pt x="0" y="19664"/>
                </a:lnTo>
                <a:lnTo>
                  <a:pt x="707923" y="0"/>
                </a:lnTo>
                <a:close/>
              </a:path>
            </a:pathLst>
          </a:custGeom>
          <a:solidFill>
            <a:srgbClr val="C00000">
              <a:alpha val="35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A4E7D9C0-3083-5F6A-F537-E79F44BBBFD8}"/>
              </a:ext>
            </a:extLst>
          </p:cNvPr>
          <p:cNvCxnSpPr>
            <a:cxnSpLocks/>
          </p:cNvCxnSpPr>
          <p:nvPr/>
        </p:nvCxnSpPr>
        <p:spPr>
          <a:xfrm flipV="1">
            <a:off x="5004619" y="3205316"/>
            <a:ext cx="511278" cy="88490"/>
          </a:xfrm>
          <a:prstGeom prst="line">
            <a:avLst/>
          </a:prstGeom>
          <a:ln w="28575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4E04BC58-388A-89CB-3FBF-64040B3272A6}"/>
              </a:ext>
            </a:extLst>
          </p:cNvPr>
          <p:cNvCxnSpPr>
            <a:cxnSpLocks/>
          </p:cNvCxnSpPr>
          <p:nvPr/>
        </p:nvCxnSpPr>
        <p:spPr>
          <a:xfrm flipV="1">
            <a:off x="5478975" y="3205316"/>
            <a:ext cx="511278" cy="4916"/>
          </a:xfrm>
          <a:prstGeom prst="line">
            <a:avLst/>
          </a:prstGeom>
          <a:ln w="28575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3258174-7C23-5F30-7DDF-A56D62FDA8BD}"/>
              </a:ext>
            </a:extLst>
          </p:cNvPr>
          <p:cNvCxnSpPr>
            <a:cxnSpLocks/>
          </p:cNvCxnSpPr>
          <p:nvPr/>
        </p:nvCxnSpPr>
        <p:spPr>
          <a:xfrm>
            <a:off x="1258529" y="3395310"/>
            <a:ext cx="3116826" cy="29497"/>
          </a:xfrm>
          <a:prstGeom prst="line">
            <a:avLst/>
          </a:prstGeom>
          <a:ln w="28575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BE0A2FF-CB1C-EAFC-AB23-DF641A81F393}"/>
              </a:ext>
            </a:extLst>
          </p:cNvPr>
          <p:cNvCxnSpPr>
            <a:cxnSpLocks/>
          </p:cNvCxnSpPr>
          <p:nvPr/>
        </p:nvCxnSpPr>
        <p:spPr>
          <a:xfrm flipV="1">
            <a:off x="4375354" y="3146322"/>
            <a:ext cx="511278" cy="44245"/>
          </a:xfrm>
          <a:prstGeom prst="line">
            <a:avLst/>
          </a:prstGeom>
          <a:ln w="28575">
            <a:solidFill>
              <a:schemeClr val="accent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3AEB1C2E-68F4-0595-E129-D00B9B7CEF78}"/>
              </a:ext>
            </a:extLst>
          </p:cNvPr>
          <p:cNvCxnSpPr>
            <a:cxnSpLocks/>
          </p:cNvCxnSpPr>
          <p:nvPr/>
        </p:nvCxnSpPr>
        <p:spPr>
          <a:xfrm flipH="1">
            <a:off x="4973216" y="3126658"/>
            <a:ext cx="705269" cy="122903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3C83ED3D-FABE-55A8-83DD-D5B994A40D32}"/>
              </a:ext>
            </a:extLst>
          </p:cNvPr>
          <p:cNvCxnSpPr>
            <a:cxnSpLocks/>
          </p:cNvCxnSpPr>
          <p:nvPr/>
        </p:nvCxnSpPr>
        <p:spPr>
          <a:xfrm flipH="1">
            <a:off x="3576495" y="3316652"/>
            <a:ext cx="759368" cy="0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D16F5DF-F4BC-655A-EC0B-F54BBF74216B}"/>
              </a:ext>
            </a:extLst>
          </p:cNvPr>
          <p:cNvCxnSpPr>
            <a:cxnSpLocks/>
          </p:cNvCxnSpPr>
          <p:nvPr/>
        </p:nvCxnSpPr>
        <p:spPr>
          <a:xfrm flipH="1">
            <a:off x="1435613" y="3323303"/>
            <a:ext cx="766813" cy="9832"/>
          </a:xfrm>
          <a:prstGeom prst="straightConnector1">
            <a:avLst/>
          </a:prstGeom>
          <a:ln w="2857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84971031-4EE5-7BE0-D75A-AACC63013F96}"/>
              </a:ext>
            </a:extLst>
          </p:cNvPr>
          <p:cNvCxnSpPr>
            <a:cxnSpLocks/>
          </p:cNvCxnSpPr>
          <p:nvPr/>
        </p:nvCxnSpPr>
        <p:spPr>
          <a:xfrm>
            <a:off x="3576495" y="3503464"/>
            <a:ext cx="491612" cy="11135"/>
          </a:xfrm>
          <a:prstGeom prst="straightConnector1">
            <a:avLst/>
          </a:prstGeom>
          <a:ln w="28575">
            <a:solidFill>
              <a:srgbClr val="0563C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970516CB-8B1C-3A53-A06E-1258C0D9FBDA}"/>
              </a:ext>
            </a:extLst>
          </p:cNvPr>
          <p:cNvCxnSpPr>
            <a:cxnSpLocks/>
          </p:cNvCxnSpPr>
          <p:nvPr/>
        </p:nvCxnSpPr>
        <p:spPr>
          <a:xfrm>
            <a:off x="1435613" y="3481414"/>
            <a:ext cx="491612" cy="11135"/>
          </a:xfrm>
          <a:prstGeom prst="straightConnector1">
            <a:avLst/>
          </a:prstGeom>
          <a:ln w="28575">
            <a:solidFill>
              <a:srgbClr val="0563C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6501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4" descr="Untitled design (35).png">
            <a:extLst>
              <a:ext uri="{FF2B5EF4-FFF2-40B4-BE49-F238E27FC236}">
                <a16:creationId xmlns:a16="http://schemas.microsoft.com/office/drawing/2014/main" id="{B53DB6A7-61B3-6EFE-2212-7BE59D5CC5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1719" y="6084929"/>
            <a:ext cx="12199815" cy="26894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7FB8D45-378B-B956-DE93-72955CD91741}"/>
              </a:ext>
            </a:extLst>
          </p:cNvPr>
          <p:cNvSpPr/>
          <p:nvPr/>
        </p:nvSpPr>
        <p:spPr>
          <a:xfrm rot="16200000">
            <a:off x="5814699" y="539179"/>
            <a:ext cx="562606" cy="12192002"/>
          </a:xfrm>
          <a:prstGeom prst="rect">
            <a:avLst/>
          </a:prstGeom>
          <a:solidFill>
            <a:srgbClr val="2E6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4AF485-D04B-25AD-EB2D-E1173F8D8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1096" y="341976"/>
            <a:ext cx="1140221" cy="147266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C85DCAC-8ADE-9930-1E0F-1748EBE97161}"/>
              </a:ext>
            </a:extLst>
          </p:cNvPr>
          <p:cNvSpPr txBox="1"/>
          <p:nvPr/>
        </p:nvSpPr>
        <p:spPr>
          <a:xfrm>
            <a:off x="327260" y="1982380"/>
            <a:ext cx="2884530" cy="3504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751113"/>
                </a:solidFill>
                <a:ea typeface="Open Sans Condensed" panose="020B0806030504020204" pitchFamily="34" charset="0"/>
                <a:cs typeface="Open Sans Condensed" panose="020B0806030504020204" pitchFamily="34" charset="0"/>
              </a:rPr>
              <a:t>Text Notifications: </a:t>
            </a:r>
            <a:endParaRPr lang="en-US" dirty="0">
              <a:solidFill>
                <a:srgbClr val="666666"/>
              </a:solidFill>
            </a:endParaRPr>
          </a:p>
          <a:p>
            <a:pPr>
              <a:lnSpc>
                <a:spcPct val="120000"/>
              </a:lnSpc>
            </a:pPr>
            <a:r>
              <a:rPr lang="en-US" dirty="0"/>
              <a:t>For updates on major traffic changes during the project, subscribe to a free text-in service. To subscribe, text “</a:t>
            </a:r>
            <a:r>
              <a:rPr lang="en-US" b="1" dirty="0"/>
              <a:t>EUCLID"</a:t>
            </a:r>
            <a:r>
              <a:rPr lang="en-US" dirty="0"/>
              <a:t> to </a:t>
            </a:r>
            <a:r>
              <a:rPr lang="en-US" b="1" dirty="0"/>
              <a:t>605-566-4041</a:t>
            </a:r>
            <a:r>
              <a:rPr lang="en-US" dirty="0"/>
              <a:t>. Subscribers can unsubscribe at any time.</a:t>
            </a:r>
            <a:endParaRPr lang="en-US" b="1" dirty="0">
              <a:ea typeface="Open Sans Condensed" panose="020B0806030504020204" pitchFamily="34" charset="0"/>
              <a:cs typeface="Open Sans Condensed" panose="020B0806030504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E272199-B05F-C5A6-28F6-1661B39A4CC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0005" y="632624"/>
            <a:ext cx="8692797" cy="48896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8285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15024ee-db06-47de-a279-e73461af4c4c" xsi:nil="true"/>
    <lcf76f155ced4ddcb4097134ff3c332f xmlns="eac8ee3e-007e-4503-a724-0b869bc93050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672282F9BC4794A877532110C723CA3" ma:contentTypeVersion="18" ma:contentTypeDescription="Create a new document." ma:contentTypeScope="" ma:versionID="919a510c925cbebc43f3f594d230f050">
  <xsd:schema xmlns:xsd="http://www.w3.org/2001/XMLSchema" xmlns:xs="http://www.w3.org/2001/XMLSchema" xmlns:p="http://schemas.microsoft.com/office/2006/metadata/properties" xmlns:ns2="eac8ee3e-007e-4503-a724-0b869bc93050" xmlns:ns3="9661ce72-30b7-4323-96ca-48674b3b5ce1" xmlns:ns4="d15024ee-db06-47de-a279-e73461af4c4c" targetNamespace="http://schemas.microsoft.com/office/2006/metadata/properties" ma:root="true" ma:fieldsID="deef2bffcd7779f51f01983ac02801df" ns2:_="" ns3:_="" ns4:_="">
    <xsd:import namespace="eac8ee3e-007e-4503-a724-0b869bc93050"/>
    <xsd:import namespace="9661ce72-30b7-4323-96ca-48674b3b5ce1"/>
    <xsd:import namespace="d15024ee-db06-47de-a279-e73461af4c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4:TaxCatchAll" minOccurs="0"/>
                <xsd:element ref="ns2:lcf76f155ced4ddcb4097134ff3c332f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c8ee3e-007e-4503-a724-0b869bc930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3294375-8520-4c51-81be-671e42c4be9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61ce72-30b7-4323-96ca-48674b3b5ce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15024ee-db06-47de-a279-e73461af4c4c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6daf463e-b1c8-48c8-87cc-a8440ca37f0a}" ma:internalName="TaxCatchAll" ma:showField="CatchAllData" ma:web="d15024ee-db06-47de-a279-e73461af4c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D7B00E4-C1AD-4880-96BD-874A853B9738}">
  <ds:schemaRefs>
    <ds:schemaRef ds:uri="9661ce72-30b7-4323-96ca-48674b3b5ce1"/>
    <ds:schemaRef ds:uri="http://www.w3.org/XML/1998/namespace"/>
    <ds:schemaRef ds:uri="http://purl.org/dc/terms/"/>
    <ds:schemaRef ds:uri="eac8ee3e-007e-4503-a724-0b869bc93050"/>
    <ds:schemaRef ds:uri="d15024ee-db06-47de-a279-e73461af4c4c"/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5274E158-CE56-4C31-89DC-5A9D96B14092}">
  <ds:schemaRefs>
    <ds:schemaRef ds:uri="9661ce72-30b7-4323-96ca-48674b3b5ce1"/>
    <ds:schemaRef ds:uri="d15024ee-db06-47de-a279-e73461af4c4c"/>
    <ds:schemaRef ds:uri="eac8ee3e-007e-4503-a724-0b869bc9305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3.xml><?xml version="1.0" encoding="utf-8"?>
<ds:datastoreItem xmlns:ds="http://schemas.openxmlformats.org/officeDocument/2006/customXml" ds:itemID="{3742773D-477F-4DF1-9EF1-CAFFB5961E8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11798</TotalTime>
  <Words>87</Words>
  <Application>Microsoft Office PowerPoint</Application>
  <PresentationFormat>Widescreen</PresentationFormat>
  <Paragraphs>10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Open Sans Condensed</vt:lpstr>
      <vt:lpstr>office theme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Hansen, Andy</dc:creator>
  <cp:lastModifiedBy>VanDeWiele, Dean</cp:lastModifiedBy>
  <cp:revision>197</cp:revision>
  <cp:lastPrinted>2026-07-29T11:17:08Z</cp:lastPrinted>
  <dcterms:created xsi:type="dcterms:W3CDTF">2022-07-14T18:41:11Z</dcterms:created>
  <dcterms:modified xsi:type="dcterms:W3CDTF">2026-10-14T18:11:32Z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0x010100C672282F9BC4794A877532110C723CA3</vt:lpwstr>
  </property>
  <property fmtid="{D5CDD505-2E9C-101B-9397-08002B2CF9AE}" pid="3" name="MediaServiceImageTags">
    <vt:lpwstr/>
  </property>
  <property fmtid="{D5CDD505-2E9C-101B-9397-08002B2CF9AE}" pid="4" name="MSIP_Label_ec3b1a8e-41ed-4bc7-92d1-0305fbefd661_Enabled">
    <vt:lpwstr>true</vt:lpwstr>
  </property>
  <property fmtid="{D5CDD505-2E9C-101B-9397-08002B2CF9AE}" pid="5" name="MSIP_Label_ec3b1a8e-41ed-4bc7-92d1-0305fbefd661_SetDate">
    <vt:lpwstr>2026-06-09T16:31:00Z</vt:lpwstr>
  </property>
  <property fmtid="{D5CDD505-2E9C-101B-9397-08002B2CF9AE}" pid="6" name="MSIP_Label_ec3b1a8e-41ed-4bc7-92d1-0305fbefd661_Method">
    <vt:lpwstr>Standard</vt:lpwstr>
  </property>
  <property fmtid="{D5CDD505-2E9C-101B-9397-08002B2CF9AE}" pid="7" name="MSIP_Label_ec3b1a8e-41ed-4bc7-92d1-0305fbefd661_Name">
    <vt:lpwstr>M365-General - Anyone (Unrestricted)-Prod</vt:lpwstr>
  </property>
  <property fmtid="{D5CDD505-2E9C-101B-9397-08002B2CF9AE}" pid="8" name="MSIP_Label_ec3b1a8e-41ed-4bc7-92d1-0305fbefd661_SiteId">
    <vt:lpwstr>70af547c-69ab-416d-b4a6-543b5ce52b99</vt:lpwstr>
  </property>
  <property fmtid="{D5CDD505-2E9C-101B-9397-08002B2CF9AE}" pid="9" name="MSIP_Label_ec3b1a8e-41ed-4bc7-92d1-0305fbefd661_ActionId">
    <vt:lpwstr>1dc7275d-6297-4fab-b9cf-85ee84ebcc42</vt:lpwstr>
  </property>
  <property fmtid="{D5CDD505-2E9C-101B-9397-08002B2CF9AE}" pid="10" name="MSIP_Label_ec3b1a8e-41ed-4bc7-92d1-0305fbefd661_ContentBits">
    <vt:lpwstr>0</vt:lpwstr>
  </property>
  <property fmtid="{D5CDD505-2E9C-101B-9397-08002B2CF9AE}" pid="11" name="MSIP_Label_ec3b1a8e-41ed-4bc7-92d1-0305fbefd661_Tag">
    <vt:lpwstr>10, 3, 0, 1</vt:lpwstr>
  </property>
</Properties>
</file>