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78" r:id="rId5"/>
    <p:sldId id="1335" r:id="rId6"/>
    <p:sldId id="1290" r:id="rId7"/>
    <p:sldId id="257" r:id="rId8"/>
    <p:sldId id="1291" r:id="rId9"/>
    <p:sldId id="1287" r:id="rId10"/>
    <p:sldId id="580" r:id="rId11"/>
    <p:sldId id="1284" r:id="rId12"/>
    <p:sldId id="1285" r:id="rId13"/>
    <p:sldId id="566" r:id="rId14"/>
    <p:sldId id="1299" r:id="rId15"/>
    <p:sldId id="1300" r:id="rId16"/>
    <p:sldId id="1315" r:id="rId17"/>
    <p:sldId id="1332" r:id="rId18"/>
    <p:sldId id="258" r:id="rId19"/>
    <p:sldId id="1316" r:id="rId20"/>
    <p:sldId id="560" r:id="rId21"/>
    <p:sldId id="1298" r:id="rId22"/>
    <p:sldId id="1301" r:id="rId23"/>
    <p:sldId id="1302" r:id="rId24"/>
    <p:sldId id="1305" r:id="rId25"/>
    <p:sldId id="1306" r:id="rId26"/>
    <p:sldId id="562" r:id="rId27"/>
    <p:sldId id="1308" r:id="rId28"/>
    <p:sldId id="1317" r:id="rId29"/>
    <p:sldId id="565" r:id="rId30"/>
    <p:sldId id="576" r:id="rId31"/>
    <p:sldId id="1312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2FF"/>
    <a:srgbClr val="9EACAB"/>
    <a:srgbClr val="00516F"/>
    <a:srgbClr val="005878"/>
    <a:srgbClr val="D2D8D8"/>
    <a:srgbClr val="003260"/>
    <a:srgbClr val="75BDFF"/>
    <a:srgbClr val="004F96"/>
    <a:srgbClr val="6E807F"/>
    <a:srgbClr val="D8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75" autoAdjust="0"/>
    <p:restoredTop sz="85781" autoAdjust="0"/>
  </p:normalViewPr>
  <p:slideViewPr>
    <p:cSldViewPr snapToGrid="0">
      <p:cViewPr varScale="1">
        <p:scale>
          <a:sx n="57" d="100"/>
          <a:sy n="57" d="100"/>
        </p:scale>
        <p:origin x="72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meadhunt.com\sharedfolders\entp\3052900\211857.01\TECH\reports\PeakHour\Baseline%20and%20Future%20Peak%20Hour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meadhunt.com\sharedfolders\entp\3052900\211857.01\TECH\reports\PeakHour\Baseline%20and%20Future%20Peak%20Hour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RAP</a:t>
            </a:r>
            <a:r>
              <a:rPr lang="en-US" baseline="0" dirty="0"/>
              <a:t> Baseline Peak Hour Comparison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952902405509397E-2"/>
          <c:y val="0.10965598017721413"/>
          <c:w val="0.88434173330350418"/>
          <c:h val="0.74011505877200101"/>
        </c:manualLayout>
      </c:layout>
      <c:areaChart>
        <c:grouping val="standard"/>
        <c:varyColors val="0"/>
        <c:ser>
          <c:idx val="1"/>
          <c:order val="0"/>
          <c:tx>
            <c:strRef>
              <c:f>'Baseline Peak Hour'!$D$1</c:f>
              <c:strCache>
                <c:ptCount val="1"/>
                <c:pt idx="0">
                  <c:v>Summer Weekend 2021 (7/24/21)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'Baseline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'Baseline Peak Hour'!$D$3:$D$145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56.55</c:v>
                </c:pt>
                <c:pt idx="26">
                  <c:v>56.55</c:v>
                </c:pt>
                <c:pt idx="27">
                  <c:v>56.55</c:v>
                </c:pt>
                <c:pt idx="28">
                  <c:v>56.55</c:v>
                </c:pt>
                <c:pt idx="29">
                  <c:v>152.25</c:v>
                </c:pt>
                <c:pt idx="30">
                  <c:v>152.25</c:v>
                </c:pt>
                <c:pt idx="31">
                  <c:v>161.82</c:v>
                </c:pt>
                <c:pt idx="32">
                  <c:v>288.84000000000003</c:v>
                </c:pt>
                <c:pt idx="33">
                  <c:v>288.84000000000003</c:v>
                </c:pt>
                <c:pt idx="34">
                  <c:v>288.84000000000003</c:v>
                </c:pt>
                <c:pt idx="35">
                  <c:v>193.14000000000001</c:v>
                </c:pt>
                <c:pt idx="36">
                  <c:v>193.14000000000001</c:v>
                </c:pt>
                <c:pt idx="37">
                  <c:v>127.02000000000001</c:v>
                </c:pt>
                <c:pt idx="38">
                  <c:v>0</c:v>
                </c:pt>
                <c:pt idx="39">
                  <c:v>109.62</c:v>
                </c:pt>
                <c:pt idx="40">
                  <c:v>109.62</c:v>
                </c:pt>
                <c:pt idx="41">
                  <c:v>109.62</c:v>
                </c:pt>
                <c:pt idx="42">
                  <c:v>169.65</c:v>
                </c:pt>
                <c:pt idx="43">
                  <c:v>169.65</c:v>
                </c:pt>
                <c:pt idx="44">
                  <c:v>169.65</c:v>
                </c:pt>
                <c:pt idx="45">
                  <c:v>60.03</c:v>
                </c:pt>
                <c:pt idx="46">
                  <c:v>60.03</c:v>
                </c:pt>
                <c:pt idx="47">
                  <c:v>60.03</c:v>
                </c:pt>
                <c:pt idx="48">
                  <c:v>43.5</c:v>
                </c:pt>
                <c:pt idx="49">
                  <c:v>43.5</c:v>
                </c:pt>
                <c:pt idx="50">
                  <c:v>43.5</c:v>
                </c:pt>
                <c:pt idx="51">
                  <c:v>104.4</c:v>
                </c:pt>
                <c:pt idx="52">
                  <c:v>204.45</c:v>
                </c:pt>
                <c:pt idx="53">
                  <c:v>366.27</c:v>
                </c:pt>
                <c:pt idx="54">
                  <c:v>322.77</c:v>
                </c:pt>
                <c:pt idx="55">
                  <c:v>322.77</c:v>
                </c:pt>
                <c:pt idx="56">
                  <c:v>388.89</c:v>
                </c:pt>
                <c:pt idx="57">
                  <c:v>394.11</c:v>
                </c:pt>
                <c:pt idx="58">
                  <c:v>294.06</c:v>
                </c:pt>
                <c:pt idx="59">
                  <c:v>198.36</c:v>
                </c:pt>
                <c:pt idx="60">
                  <c:v>198.36</c:v>
                </c:pt>
                <c:pt idx="61">
                  <c:v>198.36</c:v>
                </c:pt>
                <c:pt idx="62">
                  <c:v>132.24</c:v>
                </c:pt>
                <c:pt idx="63">
                  <c:v>66.12</c:v>
                </c:pt>
                <c:pt idx="64">
                  <c:v>109.62</c:v>
                </c:pt>
                <c:pt idx="65">
                  <c:v>154.86000000000001</c:v>
                </c:pt>
                <c:pt idx="66">
                  <c:v>154.86000000000001</c:v>
                </c:pt>
                <c:pt idx="67">
                  <c:v>154.86000000000001</c:v>
                </c:pt>
                <c:pt idx="68">
                  <c:v>220.98000000000002</c:v>
                </c:pt>
                <c:pt idx="69">
                  <c:v>220.98000000000002</c:v>
                </c:pt>
                <c:pt idx="70">
                  <c:v>177.48000000000002</c:v>
                </c:pt>
                <c:pt idx="71">
                  <c:v>66.12</c:v>
                </c:pt>
                <c:pt idx="72">
                  <c:v>66.12</c:v>
                </c:pt>
                <c:pt idx="73">
                  <c:v>122.67</c:v>
                </c:pt>
                <c:pt idx="74">
                  <c:v>56.55</c:v>
                </c:pt>
                <c:pt idx="75">
                  <c:v>188.79000000000002</c:v>
                </c:pt>
                <c:pt idx="76">
                  <c:v>188.79000000000002</c:v>
                </c:pt>
                <c:pt idx="77">
                  <c:v>188.79000000000002</c:v>
                </c:pt>
                <c:pt idx="78">
                  <c:v>188.79000000000002</c:v>
                </c:pt>
                <c:pt idx="79">
                  <c:v>198.36</c:v>
                </c:pt>
                <c:pt idx="80">
                  <c:v>309.72000000000003</c:v>
                </c:pt>
                <c:pt idx="81">
                  <c:v>238.38000000000002</c:v>
                </c:pt>
                <c:pt idx="82">
                  <c:v>238.38000000000002</c:v>
                </c:pt>
                <c:pt idx="83">
                  <c:v>238.38000000000002</c:v>
                </c:pt>
                <c:pt idx="84">
                  <c:v>238.38000000000002</c:v>
                </c:pt>
                <c:pt idx="85">
                  <c:v>172.26</c:v>
                </c:pt>
                <c:pt idx="86">
                  <c:v>60.9</c:v>
                </c:pt>
                <c:pt idx="87">
                  <c:v>109.62</c:v>
                </c:pt>
                <c:pt idx="88">
                  <c:v>166.17000000000002</c:v>
                </c:pt>
                <c:pt idx="89">
                  <c:v>166.17000000000002</c:v>
                </c:pt>
                <c:pt idx="90">
                  <c:v>166.17000000000002</c:v>
                </c:pt>
                <c:pt idx="91">
                  <c:v>166.17000000000002</c:v>
                </c:pt>
                <c:pt idx="92">
                  <c:v>166.17000000000002</c:v>
                </c:pt>
                <c:pt idx="93">
                  <c:v>113.1</c:v>
                </c:pt>
                <c:pt idx="94">
                  <c:v>56.55</c:v>
                </c:pt>
                <c:pt idx="95">
                  <c:v>100.05</c:v>
                </c:pt>
                <c:pt idx="96">
                  <c:v>100.05</c:v>
                </c:pt>
                <c:pt idx="97">
                  <c:v>100.05</c:v>
                </c:pt>
                <c:pt idx="98">
                  <c:v>100.05</c:v>
                </c:pt>
                <c:pt idx="99">
                  <c:v>104.4</c:v>
                </c:pt>
                <c:pt idx="100">
                  <c:v>104.4</c:v>
                </c:pt>
                <c:pt idx="101">
                  <c:v>60.9</c:v>
                </c:pt>
                <c:pt idx="102">
                  <c:v>60.9</c:v>
                </c:pt>
                <c:pt idx="103">
                  <c:v>60.9</c:v>
                </c:pt>
                <c:pt idx="104">
                  <c:v>104.4</c:v>
                </c:pt>
                <c:pt idx="105">
                  <c:v>43.5</c:v>
                </c:pt>
                <c:pt idx="106">
                  <c:v>43.5</c:v>
                </c:pt>
                <c:pt idx="107">
                  <c:v>43.5</c:v>
                </c:pt>
                <c:pt idx="108">
                  <c:v>43.5</c:v>
                </c:pt>
                <c:pt idx="109">
                  <c:v>43.5</c:v>
                </c:pt>
                <c:pt idx="110">
                  <c:v>60.9</c:v>
                </c:pt>
                <c:pt idx="111">
                  <c:v>60.9</c:v>
                </c:pt>
                <c:pt idx="112">
                  <c:v>60.9</c:v>
                </c:pt>
                <c:pt idx="113">
                  <c:v>60.9</c:v>
                </c:pt>
                <c:pt idx="114">
                  <c:v>60.9</c:v>
                </c:pt>
                <c:pt idx="115">
                  <c:v>60.9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104-4630-95CA-F6EA476A92DE}"/>
            </c:ext>
          </c:extLst>
        </c:ser>
        <c:ser>
          <c:idx val="2"/>
          <c:order val="1"/>
          <c:tx>
            <c:strRef>
              <c:f>'Baseline Peak Hour'!$E$1</c:f>
              <c:strCache>
                <c:ptCount val="1"/>
                <c:pt idx="0">
                  <c:v>Summer Weekday 2021 (7/21/21)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'Baseline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'Baseline Peak Hour'!$E$3:$E$145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54</c:v>
                </c:pt>
                <c:pt idx="26">
                  <c:v>54</c:v>
                </c:pt>
                <c:pt idx="27">
                  <c:v>54</c:v>
                </c:pt>
                <c:pt idx="28">
                  <c:v>54</c:v>
                </c:pt>
                <c:pt idx="29">
                  <c:v>54</c:v>
                </c:pt>
                <c:pt idx="30">
                  <c:v>54</c:v>
                </c:pt>
                <c:pt idx="31">
                  <c:v>63</c:v>
                </c:pt>
                <c:pt idx="32">
                  <c:v>184</c:v>
                </c:pt>
                <c:pt idx="33">
                  <c:v>184</c:v>
                </c:pt>
                <c:pt idx="34">
                  <c:v>184</c:v>
                </c:pt>
                <c:pt idx="35">
                  <c:v>184</c:v>
                </c:pt>
                <c:pt idx="36">
                  <c:v>184</c:v>
                </c:pt>
                <c:pt idx="37">
                  <c:v>121</c:v>
                </c:pt>
                <c:pt idx="38">
                  <c:v>0</c:v>
                </c:pt>
                <c:pt idx="39">
                  <c:v>104</c:v>
                </c:pt>
                <c:pt idx="40">
                  <c:v>104</c:v>
                </c:pt>
                <c:pt idx="41">
                  <c:v>104</c:v>
                </c:pt>
                <c:pt idx="42">
                  <c:v>161</c:v>
                </c:pt>
                <c:pt idx="43">
                  <c:v>161</c:v>
                </c:pt>
                <c:pt idx="44">
                  <c:v>161</c:v>
                </c:pt>
                <c:pt idx="45">
                  <c:v>57</c:v>
                </c:pt>
                <c:pt idx="46">
                  <c:v>57</c:v>
                </c:pt>
                <c:pt idx="47">
                  <c:v>57</c:v>
                </c:pt>
                <c:pt idx="48">
                  <c:v>41</c:v>
                </c:pt>
                <c:pt idx="49">
                  <c:v>41</c:v>
                </c:pt>
                <c:pt idx="50">
                  <c:v>41</c:v>
                </c:pt>
                <c:pt idx="51">
                  <c:v>99</c:v>
                </c:pt>
                <c:pt idx="52">
                  <c:v>194</c:v>
                </c:pt>
                <c:pt idx="53">
                  <c:v>194</c:v>
                </c:pt>
                <c:pt idx="54">
                  <c:v>153</c:v>
                </c:pt>
                <c:pt idx="55">
                  <c:v>153</c:v>
                </c:pt>
                <c:pt idx="56">
                  <c:v>216</c:v>
                </c:pt>
                <c:pt idx="57">
                  <c:v>158</c:v>
                </c:pt>
                <c:pt idx="58">
                  <c:v>63</c:v>
                </c:pt>
                <c:pt idx="59">
                  <c:v>121</c:v>
                </c:pt>
                <c:pt idx="60">
                  <c:v>121</c:v>
                </c:pt>
                <c:pt idx="61">
                  <c:v>121</c:v>
                </c:pt>
                <c:pt idx="62">
                  <c:v>58</c:v>
                </c:pt>
                <c:pt idx="63">
                  <c:v>58</c:v>
                </c:pt>
                <c:pt idx="64">
                  <c:v>99</c:v>
                </c:pt>
                <c:pt idx="65">
                  <c:v>146</c:v>
                </c:pt>
                <c:pt idx="66">
                  <c:v>146</c:v>
                </c:pt>
                <c:pt idx="67">
                  <c:v>146</c:v>
                </c:pt>
                <c:pt idx="68">
                  <c:v>209</c:v>
                </c:pt>
                <c:pt idx="69">
                  <c:v>209</c:v>
                </c:pt>
                <c:pt idx="70">
                  <c:v>168</c:v>
                </c:pt>
                <c:pt idx="71">
                  <c:v>63</c:v>
                </c:pt>
                <c:pt idx="72">
                  <c:v>63</c:v>
                </c:pt>
                <c:pt idx="73">
                  <c:v>117</c:v>
                </c:pt>
                <c:pt idx="74">
                  <c:v>54</c:v>
                </c:pt>
                <c:pt idx="75">
                  <c:v>117</c:v>
                </c:pt>
                <c:pt idx="76">
                  <c:v>117</c:v>
                </c:pt>
                <c:pt idx="77">
                  <c:v>117</c:v>
                </c:pt>
                <c:pt idx="78">
                  <c:v>117</c:v>
                </c:pt>
                <c:pt idx="79">
                  <c:v>63</c:v>
                </c:pt>
                <c:pt idx="80">
                  <c:v>63</c:v>
                </c:pt>
                <c:pt idx="81">
                  <c:v>58</c:v>
                </c:pt>
                <c:pt idx="82">
                  <c:v>58</c:v>
                </c:pt>
                <c:pt idx="83">
                  <c:v>58</c:v>
                </c:pt>
                <c:pt idx="84">
                  <c:v>58</c:v>
                </c:pt>
                <c:pt idx="85">
                  <c:v>58</c:v>
                </c:pt>
                <c:pt idx="86">
                  <c:v>58</c:v>
                </c:pt>
                <c:pt idx="87">
                  <c:v>104</c:v>
                </c:pt>
                <c:pt idx="88">
                  <c:v>158</c:v>
                </c:pt>
                <c:pt idx="89">
                  <c:v>158</c:v>
                </c:pt>
                <c:pt idx="90">
                  <c:v>158</c:v>
                </c:pt>
                <c:pt idx="91">
                  <c:v>158</c:v>
                </c:pt>
                <c:pt idx="92">
                  <c:v>158</c:v>
                </c:pt>
                <c:pt idx="93">
                  <c:v>108</c:v>
                </c:pt>
                <c:pt idx="94">
                  <c:v>54</c:v>
                </c:pt>
                <c:pt idx="95">
                  <c:v>95</c:v>
                </c:pt>
                <c:pt idx="96">
                  <c:v>95</c:v>
                </c:pt>
                <c:pt idx="97">
                  <c:v>95</c:v>
                </c:pt>
                <c:pt idx="98">
                  <c:v>95</c:v>
                </c:pt>
                <c:pt idx="99">
                  <c:v>170</c:v>
                </c:pt>
                <c:pt idx="100">
                  <c:v>170</c:v>
                </c:pt>
                <c:pt idx="101">
                  <c:v>282</c:v>
                </c:pt>
                <c:pt idx="102">
                  <c:v>282</c:v>
                </c:pt>
                <c:pt idx="103">
                  <c:v>282</c:v>
                </c:pt>
                <c:pt idx="104">
                  <c:v>282</c:v>
                </c:pt>
                <c:pt idx="105">
                  <c:v>153</c:v>
                </c:pt>
                <c:pt idx="106">
                  <c:v>153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41</c:v>
                </c:pt>
                <c:pt idx="111">
                  <c:v>41</c:v>
                </c:pt>
                <c:pt idx="112">
                  <c:v>41</c:v>
                </c:pt>
                <c:pt idx="113">
                  <c:v>41</c:v>
                </c:pt>
                <c:pt idx="114">
                  <c:v>41</c:v>
                </c:pt>
                <c:pt idx="115">
                  <c:v>41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104-4630-95CA-F6EA476A92DE}"/>
            </c:ext>
          </c:extLst>
        </c:ser>
        <c:ser>
          <c:idx val="3"/>
          <c:order val="2"/>
          <c:tx>
            <c:strRef>
              <c:f>'Baseline Peak Hour'!$F$1</c:f>
              <c:strCache>
                <c:ptCount val="1"/>
                <c:pt idx="0">
                  <c:v>Winter Average 2021 (2/6/19)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'Baseline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'Baseline Peak Hour'!$F$3:$F$145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126</c:v>
                </c:pt>
                <c:pt idx="32">
                  <c:v>126</c:v>
                </c:pt>
                <c:pt idx="33">
                  <c:v>126</c:v>
                </c:pt>
                <c:pt idx="34">
                  <c:v>126</c:v>
                </c:pt>
                <c:pt idx="35">
                  <c:v>126</c:v>
                </c:pt>
                <c:pt idx="36">
                  <c:v>126</c:v>
                </c:pt>
                <c:pt idx="37">
                  <c:v>41</c:v>
                </c:pt>
                <c:pt idx="38">
                  <c:v>41</c:v>
                </c:pt>
                <c:pt idx="39">
                  <c:v>41</c:v>
                </c:pt>
                <c:pt idx="40">
                  <c:v>41</c:v>
                </c:pt>
                <c:pt idx="41">
                  <c:v>41</c:v>
                </c:pt>
                <c:pt idx="42">
                  <c:v>41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146</c:v>
                </c:pt>
                <c:pt idx="51">
                  <c:v>146</c:v>
                </c:pt>
                <c:pt idx="52">
                  <c:v>146</c:v>
                </c:pt>
                <c:pt idx="53">
                  <c:v>146</c:v>
                </c:pt>
                <c:pt idx="54">
                  <c:v>146</c:v>
                </c:pt>
                <c:pt idx="55">
                  <c:v>146</c:v>
                </c:pt>
                <c:pt idx="56">
                  <c:v>0</c:v>
                </c:pt>
                <c:pt idx="57">
                  <c:v>63</c:v>
                </c:pt>
                <c:pt idx="58">
                  <c:v>63</c:v>
                </c:pt>
                <c:pt idx="59">
                  <c:v>104</c:v>
                </c:pt>
                <c:pt idx="60">
                  <c:v>104</c:v>
                </c:pt>
                <c:pt idx="61">
                  <c:v>104</c:v>
                </c:pt>
                <c:pt idx="62">
                  <c:v>104</c:v>
                </c:pt>
                <c:pt idx="63">
                  <c:v>82</c:v>
                </c:pt>
                <c:pt idx="64">
                  <c:v>82</c:v>
                </c:pt>
                <c:pt idx="65">
                  <c:v>82</c:v>
                </c:pt>
                <c:pt idx="66">
                  <c:v>82</c:v>
                </c:pt>
                <c:pt idx="67">
                  <c:v>82</c:v>
                </c:pt>
                <c:pt idx="68">
                  <c:v>82</c:v>
                </c:pt>
                <c:pt idx="69">
                  <c:v>41</c:v>
                </c:pt>
                <c:pt idx="70">
                  <c:v>41</c:v>
                </c:pt>
                <c:pt idx="71">
                  <c:v>0</c:v>
                </c:pt>
                <c:pt idx="72">
                  <c:v>0</c:v>
                </c:pt>
                <c:pt idx="73">
                  <c:v>41</c:v>
                </c:pt>
                <c:pt idx="74">
                  <c:v>41</c:v>
                </c:pt>
                <c:pt idx="75">
                  <c:v>41</c:v>
                </c:pt>
                <c:pt idx="76">
                  <c:v>41</c:v>
                </c:pt>
                <c:pt idx="77">
                  <c:v>41</c:v>
                </c:pt>
                <c:pt idx="78">
                  <c:v>41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82</c:v>
                </c:pt>
                <c:pt idx="96">
                  <c:v>82</c:v>
                </c:pt>
                <c:pt idx="97">
                  <c:v>82</c:v>
                </c:pt>
                <c:pt idx="98">
                  <c:v>82</c:v>
                </c:pt>
                <c:pt idx="99">
                  <c:v>82</c:v>
                </c:pt>
                <c:pt idx="100">
                  <c:v>82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104-4630-95CA-F6EA476A9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519695"/>
        <c:axId val="839531759"/>
      </c:areaChart>
      <c:catAx>
        <c:axId val="83951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531759"/>
        <c:crosses val="autoZero"/>
        <c:auto val="1"/>
        <c:lblAlgn val="ctr"/>
        <c:lblOffset val="100"/>
        <c:noMultiLvlLbl val="0"/>
      </c:catAx>
      <c:valAx>
        <c:axId val="83953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Peak Hour Enplanements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5196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RAP</a:t>
            </a:r>
            <a:r>
              <a:rPr lang="en-US" baseline="0" dirty="0"/>
              <a:t> Future Peak Hour Comparison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692698916330773E-2"/>
          <c:y val="0.11589758049594717"/>
          <c:w val="0.88027532015793386"/>
          <c:h val="0.74013385809722898"/>
        </c:manualLayout>
      </c:layout>
      <c:areaChart>
        <c:grouping val="standard"/>
        <c:varyColors val="0"/>
        <c:ser>
          <c:idx val="1"/>
          <c:order val="0"/>
          <c:tx>
            <c:strRef>
              <c:f>'Future Peak Hour'!$D$1</c:f>
              <c:strCache>
                <c:ptCount val="1"/>
                <c:pt idx="0">
                  <c:v>Summer Weekend 2030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'Future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'Future Peak Hour'!$D$3:$D$145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53.3</c:v>
                </c:pt>
                <c:pt idx="26">
                  <c:v>53.3</c:v>
                </c:pt>
                <c:pt idx="27">
                  <c:v>53.3</c:v>
                </c:pt>
                <c:pt idx="28">
                  <c:v>53.3</c:v>
                </c:pt>
                <c:pt idx="29">
                  <c:v>143.5</c:v>
                </c:pt>
                <c:pt idx="30">
                  <c:v>143.5</c:v>
                </c:pt>
                <c:pt idx="31">
                  <c:v>318.14</c:v>
                </c:pt>
                <c:pt idx="32">
                  <c:v>437.86</c:v>
                </c:pt>
                <c:pt idx="33">
                  <c:v>437.86</c:v>
                </c:pt>
                <c:pt idx="34">
                  <c:v>437.86</c:v>
                </c:pt>
                <c:pt idx="35">
                  <c:v>347.65999999999997</c:v>
                </c:pt>
                <c:pt idx="36">
                  <c:v>347.65999999999997</c:v>
                </c:pt>
                <c:pt idx="37">
                  <c:v>119.72</c:v>
                </c:pt>
                <c:pt idx="38">
                  <c:v>0</c:v>
                </c:pt>
                <c:pt idx="39">
                  <c:v>103.32</c:v>
                </c:pt>
                <c:pt idx="40">
                  <c:v>103.32</c:v>
                </c:pt>
                <c:pt idx="41">
                  <c:v>103.32</c:v>
                </c:pt>
                <c:pt idx="42">
                  <c:v>159.89999999999998</c:v>
                </c:pt>
                <c:pt idx="43">
                  <c:v>159.89999999999998</c:v>
                </c:pt>
                <c:pt idx="44">
                  <c:v>159.89999999999998</c:v>
                </c:pt>
                <c:pt idx="45">
                  <c:v>56.58</c:v>
                </c:pt>
                <c:pt idx="46">
                  <c:v>56.58</c:v>
                </c:pt>
                <c:pt idx="47">
                  <c:v>56.58</c:v>
                </c:pt>
                <c:pt idx="48">
                  <c:v>62.319999999999993</c:v>
                </c:pt>
                <c:pt idx="49">
                  <c:v>62.319999999999993</c:v>
                </c:pt>
                <c:pt idx="50">
                  <c:v>62.319999999999993</c:v>
                </c:pt>
                <c:pt idx="51">
                  <c:v>119.72</c:v>
                </c:pt>
                <c:pt idx="52">
                  <c:v>173.01999999999998</c:v>
                </c:pt>
                <c:pt idx="53">
                  <c:v>564.64</c:v>
                </c:pt>
                <c:pt idx="54">
                  <c:v>502.32</c:v>
                </c:pt>
                <c:pt idx="55">
                  <c:v>622.72</c:v>
                </c:pt>
                <c:pt idx="56">
                  <c:v>727.68000000000006</c:v>
                </c:pt>
                <c:pt idx="57">
                  <c:v>670.28000000000009</c:v>
                </c:pt>
                <c:pt idx="58">
                  <c:v>616.98</c:v>
                </c:pt>
                <c:pt idx="59">
                  <c:v>225.35999999999999</c:v>
                </c:pt>
                <c:pt idx="60">
                  <c:v>225.35999999999999</c:v>
                </c:pt>
                <c:pt idx="61">
                  <c:v>330.96</c:v>
                </c:pt>
                <c:pt idx="62">
                  <c:v>531.70000000000005</c:v>
                </c:pt>
                <c:pt idx="63">
                  <c:v>531.70000000000005</c:v>
                </c:pt>
                <c:pt idx="64">
                  <c:v>594.02</c:v>
                </c:pt>
                <c:pt idx="65">
                  <c:v>752.42</c:v>
                </c:pt>
                <c:pt idx="66">
                  <c:v>752.42</c:v>
                </c:pt>
                <c:pt idx="67">
                  <c:v>692.57999999999993</c:v>
                </c:pt>
                <c:pt idx="68">
                  <c:v>449.2</c:v>
                </c:pt>
                <c:pt idx="69">
                  <c:v>449.2</c:v>
                </c:pt>
                <c:pt idx="70">
                  <c:v>491.84</c:v>
                </c:pt>
                <c:pt idx="71">
                  <c:v>456.42</c:v>
                </c:pt>
                <c:pt idx="72">
                  <c:v>456.42</c:v>
                </c:pt>
                <c:pt idx="73">
                  <c:v>290.26</c:v>
                </c:pt>
                <c:pt idx="74">
                  <c:v>331.26</c:v>
                </c:pt>
                <c:pt idx="75">
                  <c:v>436.21999999999997</c:v>
                </c:pt>
                <c:pt idx="76">
                  <c:v>331.26</c:v>
                </c:pt>
                <c:pt idx="77">
                  <c:v>208.27999999999997</c:v>
                </c:pt>
                <c:pt idx="78">
                  <c:v>208.27999999999997</c:v>
                </c:pt>
                <c:pt idx="79">
                  <c:v>374.43999999999994</c:v>
                </c:pt>
                <c:pt idx="80">
                  <c:v>333.44</c:v>
                </c:pt>
                <c:pt idx="81">
                  <c:v>336.71999999999997</c:v>
                </c:pt>
                <c:pt idx="82">
                  <c:v>336.71999999999997</c:v>
                </c:pt>
                <c:pt idx="83">
                  <c:v>399.03999999999996</c:v>
                </c:pt>
                <c:pt idx="84">
                  <c:v>399.03999999999996</c:v>
                </c:pt>
                <c:pt idx="85">
                  <c:v>232.88</c:v>
                </c:pt>
                <c:pt idx="86">
                  <c:v>170.56</c:v>
                </c:pt>
                <c:pt idx="87">
                  <c:v>124.63999999999999</c:v>
                </c:pt>
                <c:pt idx="88">
                  <c:v>237.79999999999998</c:v>
                </c:pt>
                <c:pt idx="89">
                  <c:v>298.45999999999998</c:v>
                </c:pt>
                <c:pt idx="90">
                  <c:v>298.45999999999998</c:v>
                </c:pt>
                <c:pt idx="91">
                  <c:v>298.45999999999998</c:v>
                </c:pt>
                <c:pt idx="92">
                  <c:v>298.45999999999998</c:v>
                </c:pt>
                <c:pt idx="93">
                  <c:v>236.14</c:v>
                </c:pt>
                <c:pt idx="94">
                  <c:v>122.98</c:v>
                </c:pt>
                <c:pt idx="95">
                  <c:v>62.319999999999993</c:v>
                </c:pt>
                <c:pt idx="96">
                  <c:v>62.319999999999993</c:v>
                </c:pt>
                <c:pt idx="97">
                  <c:v>62.319999999999993</c:v>
                </c:pt>
                <c:pt idx="98">
                  <c:v>62.319999999999993</c:v>
                </c:pt>
                <c:pt idx="99">
                  <c:v>62.319999999999993</c:v>
                </c:pt>
                <c:pt idx="100">
                  <c:v>62.319999999999993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137.28</c:v>
                </c:pt>
                <c:pt idx="119">
                  <c:v>137.28</c:v>
                </c:pt>
                <c:pt idx="120">
                  <c:v>137.28</c:v>
                </c:pt>
                <c:pt idx="121">
                  <c:v>137.28</c:v>
                </c:pt>
                <c:pt idx="122">
                  <c:v>137.28</c:v>
                </c:pt>
                <c:pt idx="123">
                  <c:v>137.28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E63-4C5F-8F70-8440ACE287D1}"/>
            </c:ext>
          </c:extLst>
        </c:ser>
        <c:ser>
          <c:idx val="2"/>
          <c:order val="1"/>
          <c:tx>
            <c:strRef>
              <c:f>'Future Peak Hour'!$E$1</c:f>
              <c:strCache>
                <c:ptCount val="1"/>
                <c:pt idx="0">
                  <c:v>Summer Weekday 2030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'Future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'Future Peak Hour'!$E$3:$E$145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53.3</c:v>
                </c:pt>
                <c:pt idx="26">
                  <c:v>53.3</c:v>
                </c:pt>
                <c:pt idx="27">
                  <c:v>53.3</c:v>
                </c:pt>
                <c:pt idx="28">
                  <c:v>53.3</c:v>
                </c:pt>
                <c:pt idx="29">
                  <c:v>53.3</c:v>
                </c:pt>
                <c:pt idx="30">
                  <c:v>53.3</c:v>
                </c:pt>
                <c:pt idx="31">
                  <c:v>227.94</c:v>
                </c:pt>
                <c:pt idx="32">
                  <c:v>347.65999999999997</c:v>
                </c:pt>
                <c:pt idx="33">
                  <c:v>347.65999999999997</c:v>
                </c:pt>
                <c:pt idx="34">
                  <c:v>347.65999999999997</c:v>
                </c:pt>
                <c:pt idx="35">
                  <c:v>347.65999999999997</c:v>
                </c:pt>
                <c:pt idx="36">
                  <c:v>347.65999999999997</c:v>
                </c:pt>
                <c:pt idx="37">
                  <c:v>119.72</c:v>
                </c:pt>
                <c:pt idx="38">
                  <c:v>0</c:v>
                </c:pt>
                <c:pt idx="39">
                  <c:v>103.32</c:v>
                </c:pt>
                <c:pt idx="40">
                  <c:v>103.32</c:v>
                </c:pt>
                <c:pt idx="41">
                  <c:v>103.32</c:v>
                </c:pt>
                <c:pt idx="42">
                  <c:v>159.89999999999998</c:v>
                </c:pt>
                <c:pt idx="43">
                  <c:v>159.89999999999998</c:v>
                </c:pt>
                <c:pt idx="44">
                  <c:v>159.89999999999998</c:v>
                </c:pt>
                <c:pt idx="45">
                  <c:v>56.58</c:v>
                </c:pt>
                <c:pt idx="46">
                  <c:v>56.58</c:v>
                </c:pt>
                <c:pt idx="47">
                  <c:v>56.58</c:v>
                </c:pt>
                <c:pt idx="48">
                  <c:v>62.319999999999993</c:v>
                </c:pt>
                <c:pt idx="49">
                  <c:v>62.319999999999993</c:v>
                </c:pt>
                <c:pt idx="50">
                  <c:v>62.319999999999993</c:v>
                </c:pt>
                <c:pt idx="51">
                  <c:v>119.72</c:v>
                </c:pt>
                <c:pt idx="52">
                  <c:v>173.01999999999998</c:v>
                </c:pt>
                <c:pt idx="53">
                  <c:v>564.64</c:v>
                </c:pt>
                <c:pt idx="54">
                  <c:v>502.32</c:v>
                </c:pt>
                <c:pt idx="55">
                  <c:v>622.72</c:v>
                </c:pt>
                <c:pt idx="56">
                  <c:v>727.68000000000006</c:v>
                </c:pt>
                <c:pt idx="57">
                  <c:v>670.28000000000009</c:v>
                </c:pt>
                <c:pt idx="58">
                  <c:v>616.98</c:v>
                </c:pt>
                <c:pt idx="59">
                  <c:v>225.35999999999999</c:v>
                </c:pt>
                <c:pt idx="60">
                  <c:v>225.35999999999999</c:v>
                </c:pt>
                <c:pt idx="61">
                  <c:v>330.96</c:v>
                </c:pt>
                <c:pt idx="62">
                  <c:v>288.32</c:v>
                </c:pt>
                <c:pt idx="63">
                  <c:v>288.32</c:v>
                </c:pt>
                <c:pt idx="64">
                  <c:v>350.64</c:v>
                </c:pt>
                <c:pt idx="65">
                  <c:v>509.03999999999996</c:v>
                </c:pt>
                <c:pt idx="66">
                  <c:v>509.03999999999996</c:v>
                </c:pt>
                <c:pt idx="67">
                  <c:v>386.88</c:v>
                </c:pt>
                <c:pt idx="68">
                  <c:v>386.88</c:v>
                </c:pt>
                <c:pt idx="69">
                  <c:v>386.88</c:v>
                </c:pt>
                <c:pt idx="70">
                  <c:v>429.52</c:v>
                </c:pt>
                <c:pt idx="71">
                  <c:v>271.12</c:v>
                </c:pt>
                <c:pt idx="72">
                  <c:v>271.12</c:v>
                </c:pt>
                <c:pt idx="73">
                  <c:v>167.27999999999997</c:v>
                </c:pt>
                <c:pt idx="74">
                  <c:v>208.27999999999997</c:v>
                </c:pt>
                <c:pt idx="75">
                  <c:v>208.27999999999997</c:v>
                </c:pt>
                <c:pt idx="76">
                  <c:v>103.32</c:v>
                </c:pt>
                <c:pt idx="77">
                  <c:v>103.32</c:v>
                </c:pt>
                <c:pt idx="78">
                  <c:v>103.32</c:v>
                </c:pt>
                <c:pt idx="79">
                  <c:v>103.32</c:v>
                </c:pt>
                <c:pt idx="80">
                  <c:v>0</c:v>
                </c:pt>
                <c:pt idx="81">
                  <c:v>108.24</c:v>
                </c:pt>
                <c:pt idx="82">
                  <c:v>108.24</c:v>
                </c:pt>
                <c:pt idx="83">
                  <c:v>170.56</c:v>
                </c:pt>
                <c:pt idx="84">
                  <c:v>170.56</c:v>
                </c:pt>
                <c:pt idx="85">
                  <c:v>170.56</c:v>
                </c:pt>
                <c:pt idx="86">
                  <c:v>170.56</c:v>
                </c:pt>
                <c:pt idx="87">
                  <c:v>124.63999999999999</c:v>
                </c:pt>
                <c:pt idx="88">
                  <c:v>229.59999999999997</c:v>
                </c:pt>
                <c:pt idx="89">
                  <c:v>290.26</c:v>
                </c:pt>
                <c:pt idx="90">
                  <c:v>290.26</c:v>
                </c:pt>
                <c:pt idx="91">
                  <c:v>290.26</c:v>
                </c:pt>
                <c:pt idx="92">
                  <c:v>290.26</c:v>
                </c:pt>
                <c:pt idx="93">
                  <c:v>227.94</c:v>
                </c:pt>
                <c:pt idx="94">
                  <c:v>122.98</c:v>
                </c:pt>
                <c:pt idx="95">
                  <c:v>62.319999999999993</c:v>
                </c:pt>
                <c:pt idx="96">
                  <c:v>62.319999999999993</c:v>
                </c:pt>
                <c:pt idx="97">
                  <c:v>62.319999999999993</c:v>
                </c:pt>
                <c:pt idx="98">
                  <c:v>62.319999999999993</c:v>
                </c:pt>
                <c:pt idx="99">
                  <c:v>62.319999999999993</c:v>
                </c:pt>
                <c:pt idx="100">
                  <c:v>62.319999999999993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137.28</c:v>
                </c:pt>
                <c:pt idx="119">
                  <c:v>137.28</c:v>
                </c:pt>
                <c:pt idx="120">
                  <c:v>137.28</c:v>
                </c:pt>
                <c:pt idx="121">
                  <c:v>137.28</c:v>
                </c:pt>
                <c:pt idx="122">
                  <c:v>137.28</c:v>
                </c:pt>
                <c:pt idx="123">
                  <c:v>137.28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E63-4C5F-8F70-8440ACE287D1}"/>
            </c:ext>
          </c:extLst>
        </c:ser>
        <c:ser>
          <c:idx val="3"/>
          <c:order val="2"/>
          <c:tx>
            <c:strRef>
              <c:f>'Future Peak Hour'!$F$1</c:f>
              <c:strCache>
                <c:ptCount val="1"/>
                <c:pt idx="0">
                  <c:v>Winter Average 2030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'Future Peak Hour'!$A$2:$A$145</c:f>
              <c:numCache>
                <c:formatCode>General</c:formatCode>
                <c:ptCount val="144"/>
                <c:pt idx="0">
                  <c:v>0</c:v>
                </c:pt>
                <c:pt idx="6">
                  <c:v>1</c:v>
                </c:pt>
                <c:pt idx="12">
                  <c:v>2</c:v>
                </c:pt>
                <c:pt idx="18">
                  <c:v>3</c:v>
                </c:pt>
                <c:pt idx="24">
                  <c:v>4</c:v>
                </c:pt>
                <c:pt idx="30">
                  <c:v>5</c:v>
                </c:pt>
                <c:pt idx="36">
                  <c:v>6</c:v>
                </c:pt>
                <c:pt idx="42">
                  <c:v>7</c:v>
                </c:pt>
                <c:pt idx="48">
                  <c:v>8</c:v>
                </c:pt>
                <c:pt idx="54">
                  <c:v>9</c:v>
                </c:pt>
                <c:pt idx="60">
                  <c:v>10</c:v>
                </c:pt>
                <c:pt idx="66">
                  <c:v>11</c:v>
                </c:pt>
                <c:pt idx="72">
                  <c:v>12</c:v>
                </c:pt>
                <c:pt idx="78">
                  <c:v>13</c:v>
                </c:pt>
                <c:pt idx="84">
                  <c:v>14</c:v>
                </c:pt>
                <c:pt idx="90">
                  <c:v>15</c:v>
                </c:pt>
                <c:pt idx="96">
                  <c:v>16</c:v>
                </c:pt>
                <c:pt idx="102">
                  <c:v>17</c:v>
                </c:pt>
                <c:pt idx="108">
                  <c:v>18</c:v>
                </c:pt>
                <c:pt idx="114">
                  <c:v>19</c:v>
                </c:pt>
                <c:pt idx="120">
                  <c:v>20</c:v>
                </c:pt>
                <c:pt idx="126">
                  <c:v>21</c:v>
                </c:pt>
                <c:pt idx="132">
                  <c:v>22</c:v>
                </c:pt>
                <c:pt idx="138">
                  <c:v>23</c:v>
                </c:pt>
                <c:pt idx="143">
                  <c:v>24</c:v>
                </c:pt>
              </c:numCache>
            </c:numRef>
          </c:cat>
          <c:val>
            <c:numRef>
              <c:f>'Future Peak Hour'!$F$3:$F$145</c:f>
              <c:numCache>
                <c:formatCode>General</c:formatCode>
                <c:ptCount val="14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174.26</c:v>
                </c:pt>
                <c:pt idx="32">
                  <c:v>226.76</c:v>
                </c:pt>
                <c:pt idx="33">
                  <c:v>226.76</c:v>
                </c:pt>
                <c:pt idx="34">
                  <c:v>226.76</c:v>
                </c:pt>
                <c:pt idx="35">
                  <c:v>226.76</c:v>
                </c:pt>
                <c:pt idx="36">
                  <c:v>226.76</c:v>
                </c:pt>
                <c:pt idx="37">
                  <c:v>52.5</c:v>
                </c:pt>
                <c:pt idx="38">
                  <c:v>0</c:v>
                </c:pt>
                <c:pt idx="39">
                  <c:v>57</c:v>
                </c:pt>
                <c:pt idx="40">
                  <c:v>57</c:v>
                </c:pt>
                <c:pt idx="41">
                  <c:v>57</c:v>
                </c:pt>
                <c:pt idx="42">
                  <c:v>57</c:v>
                </c:pt>
                <c:pt idx="43">
                  <c:v>57</c:v>
                </c:pt>
                <c:pt idx="44">
                  <c:v>57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52.5</c:v>
                </c:pt>
                <c:pt idx="52">
                  <c:v>52.5</c:v>
                </c:pt>
                <c:pt idx="53">
                  <c:v>208.73999999999998</c:v>
                </c:pt>
                <c:pt idx="54">
                  <c:v>208.73999999999998</c:v>
                </c:pt>
                <c:pt idx="55">
                  <c:v>208.73999999999998</c:v>
                </c:pt>
                <c:pt idx="56">
                  <c:v>208.73999999999998</c:v>
                </c:pt>
                <c:pt idx="57">
                  <c:v>156.23999999999998</c:v>
                </c:pt>
                <c:pt idx="58">
                  <c:v>156.23999999999998</c:v>
                </c:pt>
                <c:pt idx="59">
                  <c:v>0</c:v>
                </c:pt>
                <c:pt idx="60">
                  <c:v>0</c:v>
                </c:pt>
                <c:pt idx="61">
                  <c:v>57</c:v>
                </c:pt>
                <c:pt idx="62">
                  <c:v>114</c:v>
                </c:pt>
                <c:pt idx="63">
                  <c:v>114</c:v>
                </c:pt>
                <c:pt idx="64">
                  <c:v>114</c:v>
                </c:pt>
                <c:pt idx="65">
                  <c:v>265.2</c:v>
                </c:pt>
                <c:pt idx="66">
                  <c:v>265.2</c:v>
                </c:pt>
                <c:pt idx="67">
                  <c:v>208.2</c:v>
                </c:pt>
                <c:pt idx="68">
                  <c:v>151.19999999999999</c:v>
                </c:pt>
                <c:pt idx="69">
                  <c:v>151.19999999999999</c:v>
                </c:pt>
                <c:pt idx="70">
                  <c:v>203.7</c:v>
                </c:pt>
                <c:pt idx="71">
                  <c:v>52.5</c:v>
                </c:pt>
                <c:pt idx="72">
                  <c:v>52.5</c:v>
                </c:pt>
                <c:pt idx="73">
                  <c:v>52.5</c:v>
                </c:pt>
                <c:pt idx="74">
                  <c:v>109.5</c:v>
                </c:pt>
                <c:pt idx="75">
                  <c:v>109.5</c:v>
                </c:pt>
                <c:pt idx="76">
                  <c:v>57</c:v>
                </c:pt>
                <c:pt idx="77">
                  <c:v>57</c:v>
                </c:pt>
                <c:pt idx="78">
                  <c:v>57</c:v>
                </c:pt>
                <c:pt idx="79">
                  <c:v>57</c:v>
                </c:pt>
                <c:pt idx="80">
                  <c:v>0</c:v>
                </c:pt>
                <c:pt idx="81">
                  <c:v>52.5</c:v>
                </c:pt>
                <c:pt idx="82">
                  <c:v>52.5</c:v>
                </c:pt>
                <c:pt idx="83">
                  <c:v>52.5</c:v>
                </c:pt>
                <c:pt idx="84">
                  <c:v>52.5</c:v>
                </c:pt>
                <c:pt idx="85">
                  <c:v>52.5</c:v>
                </c:pt>
                <c:pt idx="86">
                  <c:v>52.5</c:v>
                </c:pt>
                <c:pt idx="87">
                  <c:v>0</c:v>
                </c:pt>
                <c:pt idx="88">
                  <c:v>0</c:v>
                </c:pt>
                <c:pt idx="89">
                  <c:v>117.25999999999999</c:v>
                </c:pt>
                <c:pt idx="90">
                  <c:v>117.25999999999999</c:v>
                </c:pt>
                <c:pt idx="91">
                  <c:v>117.25999999999999</c:v>
                </c:pt>
                <c:pt idx="92">
                  <c:v>117.25999999999999</c:v>
                </c:pt>
                <c:pt idx="93">
                  <c:v>117.25999999999999</c:v>
                </c:pt>
                <c:pt idx="94">
                  <c:v>117.25999999999999</c:v>
                </c:pt>
                <c:pt idx="95">
                  <c:v>57</c:v>
                </c:pt>
                <c:pt idx="96">
                  <c:v>57</c:v>
                </c:pt>
                <c:pt idx="97">
                  <c:v>57</c:v>
                </c:pt>
                <c:pt idx="98">
                  <c:v>57</c:v>
                </c:pt>
                <c:pt idx="99">
                  <c:v>57</c:v>
                </c:pt>
                <c:pt idx="100">
                  <c:v>57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E63-4C5F-8F70-8440ACE28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9519695"/>
        <c:axId val="839531759"/>
      </c:areaChart>
      <c:catAx>
        <c:axId val="83951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531759"/>
        <c:crosses val="autoZero"/>
        <c:auto val="1"/>
        <c:lblAlgn val="ctr"/>
        <c:lblOffset val="100"/>
        <c:noMultiLvlLbl val="0"/>
      </c:catAx>
      <c:valAx>
        <c:axId val="83953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Peak Hour Enplanements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5196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E9582-E5EE-4F26-843B-11051E3FDAC1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FC246-FA67-4054-9EB4-C8B9E004A6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6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10F91-5DF3-47D6-B0AD-933878E47F47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3676-7567-49B5-A02A-77AA8250E5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6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presents – Adjust as needed/desired.  2-3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F3676-7567-49B5-A02A-77AA8250E5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7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presents – Adjust as needed/desired.  2-3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F3676-7567-49B5-A02A-77AA8250E5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2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 demand is driven by the number of summer non-stop hub connections.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F3676-7567-49B5-A02A-77AA8250E5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2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F3676-7567-49B5-A02A-77AA8250E5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FAA219-1CD1-4A0A-A56B-E9B2EC2CF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90"/>
            <a:ext cx="2700929" cy="122732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0BE61A-EC76-4596-96D1-E7FEAB8C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2"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CBCB3-CC4A-44BC-B8AD-A620BB628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4" r="39276" b="18344"/>
          <a:stretch/>
        </p:blipFill>
        <p:spPr>
          <a:xfrm>
            <a:off x="-13787" y="1711627"/>
            <a:ext cx="7599383" cy="51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C5CDF-2F56-4DE6-9DC9-A46DC34E0269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580E9D-0B9F-460C-A9E1-F7735C876AD2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A0BEB8-13D4-4623-981C-C3C8F19AD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C1290-4D77-487D-93C4-02523A6AF3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35100"/>
            <a:ext cx="3803650" cy="26241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1B8D9-A5E8-4357-8255-4C0790B08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3650" y="4075113"/>
            <a:ext cx="6135688" cy="24177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290A8C-F344-4879-9409-9F90D909A9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3650" y="914398"/>
            <a:ext cx="8388350" cy="314166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3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  <p15:guide id="4" orient="horz" pos="4090" userDrawn="1">
          <p15:clr>
            <a:srgbClr val="FBAE40"/>
          </p15:clr>
        </p15:guide>
        <p15:guide id="6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alterna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229F518E-D8A0-4AA0-B651-0DFABEA41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8"/>
          <a:stretch/>
        </p:blipFill>
        <p:spPr>
          <a:xfrm>
            <a:off x="0" y="0"/>
            <a:ext cx="12192000" cy="914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3A3896-0999-4495-8B0F-5843FABA1BF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1BC8A1-6376-420D-9D4E-8D06FDAE797A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022C1C-1823-4BA8-A0D6-9E96D0872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numCol="1"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02925B-C5DE-485B-A630-E4C1DF057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747E4A-9331-46D2-85CF-3F5CFCF792AA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3DC0CB-C624-4ED1-A460-D3E7E0E2F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0852" r="10190" b="39339"/>
          <a:stretch/>
        </p:blipFill>
        <p:spPr>
          <a:xfrm>
            <a:off x="0" y="914399"/>
            <a:ext cx="12192000" cy="557529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D6BD5-CB56-416E-A532-854EDA428ED3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6AA10FB-6FF8-4BDE-8E6A-112593E96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E889780-EBE2-4E2D-A95F-1675F671EE2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16013" y="2112963"/>
            <a:ext cx="3163887" cy="1169987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2ACAE7-28C5-4B75-81E2-FA03F66FE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2688" y="2035175"/>
            <a:ext cx="4900612" cy="23082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8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90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D8A276-2129-4489-94C8-CDC3EECDF5AC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99406"/>
            <a:ext cx="10516521" cy="80319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185527-D78A-451E-A8D5-83F42146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4720" y="1825625"/>
            <a:ext cx="4069080" cy="4406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1B9404-0CDE-4CC9-B498-891C05D5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14399"/>
            <a:ext cx="7107238" cy="55784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A89DA-B71C-4D16-9030-77D4BD0B300C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E8A6FDC-5D06-4B18-942F-CA6D2CE12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pos="5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CC6E88-1B22-404E-8F6A-4477487B744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99406"/>
            <a:ext cx="10516521" cy="80319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185527-D78A-451E-A8D5-83F42146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933" y="1825624"/>
            <a:ext cx="4069080" cy="4281977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/>
            </a:lvl1pPr>
            <a:lvl2pPr marL="685800" indent="-228600">
              <a:lnSpc>
                <a:spcPct val="100000"/>
              </a:lnSpc>
              <a:buFont typeface="Calibri" panose="020F0502020204030204" pitchFamily="34" charset="0"/>
              <a:buChar char="−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71B9404-0CDE-4CC9-B498-891C05D5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0614" y="926245"/>
            <a:ext cx="7101385" cy="556663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F0EA60-9BE6-4AB2-98C1-2B2DDFC22469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2344E-6404-4416-929E-11D37C8FD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7B7702-7A96-41E2-BDE6-ED6CB6D40105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A17D3-F1C6-4BC6-A509-295434382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90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C9FCB3B-E7A3-4CAF-A5C3-3ECFB2966B3A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86820C-12D7-4DE7-9328-4CE3B57F81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85964" cy="6489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2185964" cy="661140"/>
          </a:xfr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" y="2402418"/>
            <a:ext cx="10866159" cy="55849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924C15C8-F307-4DEF-A454-29CDDE937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9284442" y="3588178"/>
            <a:ext cx="3528784" cy="227426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89634BF2-7C85-4E7C-A645-BE7EC8AB8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853" y="3194747"/>
            <a:ext cx="2171111" cy="20134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STATS:</a:t>
            </a:r>
            <a:br>
              <a:rPr lang="en-US" dirty="0"/>
            </a:br>
            <a:r>
              <a:rPr lang="en-US" dirty="0"/>
              <a:t>Any additional information here, if needed. If not needed, delete white box.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307742"/>
            <a:ext cx="351935" cy="668214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1E0820-96FC-4A65-9FC7-CF5861B29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E20F6A6-84F5-4511-8633-63E6794FC3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894" y="1874067"/>
            <a:ext cx="5441133" cy="420557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C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6009F8B2-EB68-4032-8743-5FDEF935D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8330" y="1921341"/>
            <a:ext cx="5060896" cy="330518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HIGHLIGHT OR AWARD</a:t>
            </a:r>
          </a:p>
        </p:txBody>
      </p:sp>
    </p:spTree>
    <p:extLst>
      <p:ext uri="{BB962C8B-B14F-4D97-AF65-F5344CB8AC3E}">
        <p14:creationId xmlns:p14="http://schemas.microsoft.com/office/powerpoint/2010/main" val="31834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374C11-A488-4C92-B335-8F0A33976234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779657E-3F78-4444-B818-2FBB61F5AB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1999" cy="6489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1840066" cy="66114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2F666C7-419A-4410-928D-1B0C3C60A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882379"/>
            <a:ext cx="5441133" cy="420557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C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55F456-6048-48EC-92BF-073148F4F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330" y="1921341"/>
            <a:ext cx="4553001" cy="330518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HIGHLIGHT OR AWARD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934" y="2402418"/>
            <a:ext cx="11314325" cy="55849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924C15C8-F307-4DEF-A454-29CDDE937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-671832" y="3640718"/>
            <a:ext cx="3520815" cy="2177147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89634BF2-7C85-4E7C-A645-BE7EC8AB8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4694" y="3220565"/>
            <a:ext cx="2015604" cy="20134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STATS:</a:t>
            </a:r>
            <a:br>
              <a:rPr lang="en-US" dirty="0"/>
            </a:br>
            <a:r>
              <a:rPr lang="en-US" dirty="0"/>
              <a:t>Any additional information here, if needed. If not needed, delete white box.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40067" y="2307746"/>
            <a:ext cx="353392" cy="677014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075FA0-AB10-41EA-BCC8-7BCF2DC0D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Highlight slide righ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576227-B53C-4457-8B80-52B3E506D3C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86820C-12D7-4DE7-9328-4CE3B57F814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-2"/>
            <a:ext cx="12192000" cy="648970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2192000" cy="661140"/>
          </a:xfr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l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" y="2402418"/>
            <a:ext cx="10866159" cy="55849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2298152"/>
            <a:ext cx="351935" cy="670732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1E0820-96FC-4A65-9FC7-CF5861B29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Highlight slide lef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13AB7C-56A1-4A81-8E5C-5E2C4F86253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779657E-3F78-4444-B818-2FBB61F5AB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89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57D7AB7-74E0-4044-8188-8C98B01FCC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07745"/>
            <a:ext cx="11840066" cy="661140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36EC5D9-CF4F-4264-B87F-A41F3EB8AF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3984" y="2402418"/>
            <a:ext cx="10952275" cy="558497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2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31F8027-064D-4719-B269-7D6E195E91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40067" y="2307746"/>
            <a:ext cx="351934" cy="661140"/>
          </a:xfrm>
          <a:solidFill>
            <a:srgbClr val="00B0F0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800">
                <a:solidFill>
                  <a:srgbClr val="00B0F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075FA0-AB10-41EA-BCC8-7BCF2DC0D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orient="horz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no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FAA219-1CD1-4A0A-A56B-E9B2EC2CF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355405"/>
            <a:ext cx="2700929" cy="122732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0BE61A-EC76-4596-96D1-E7FEAB8C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2"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DCBCB3-CC4A-44BC-B8AD-A620BB628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4" r="39276" b="18344"/>
          <a:stretch/>
        </p:blipFill>
        <p:spPr>
          <a:xfrm>
            <a:off x="-13787" y="1711627"/>
            <a:ext cx="7599383" cy="51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Option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FA7F1E-4254-426B-9C12-971C9328930C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49A3081-190B-4D09-92B4-9E20C1BE6D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926200"/>
            <a:ext cx="12192000" cy="55634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1123F575-89E2-464C-BDD0-C596CAB76C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7925252" y="2546801"/>
            <a:ext cx="5575300" cy="2310496"/>
          </a:xfr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DB216579-2E55-4A4A-BE20-ED90F03A7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0803" y="1148232"/>
            <a:ext cx="2177148" cy="20134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Pertinent information describing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692167-AE22-4C9B-8182-39D6A3CC8FDB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755A4-E2E7-48F0-BB6C-8279D5E64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Highlight Option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D51AB0-0F6D-43C3-A955-AAFB2C7A8840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970D262-4BEF-4DC6-B820-03B23D52C4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914398"/>
            <a:ext cx="12192000" cy="55753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DB216579-2E55-4A4A-BE20-ED90F03A7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248" y="1148232"/>
            <a:ext cx="2177148" cy="20134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Pertinent information describing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FD3BE4-734E-4D91-950E-EEE8043F8142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82F097A-4D73-4052-AE01-D019F51A1A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4" orient="horz" pos="4088" userDrawn="1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ECB09B-2C7B-4C46-A16A-86705A06A798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93296-F1E4-4341-8E58-F65C41CE6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1" t="7582" r="1097" b="66029"/>
          <a:stretch/>
        </p:blipFill>
        <p:spPr>
          <a:xfrm>
            <a:off x="0" y="1396312"/>
            <a:ext cx="12191550" cy="2928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41BA9-11ED-492A-BE89-20639A117B0F}"/>
              </a:ext>
            </a:extLst>
          </p:cNvPr>
          <p:cNvSpPr/>
          <p:nvPr userDrawn="1"/>
        </p:nvSpPr>
        <p:spPr>
          <a:xfrm>
            <a:off x="2683437" y="1396313"/>
            <a:ext cx="9508563" cy="101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906294-CBB1-4C51-8C43-3BEE43557869}"/>
              </a:ext>
            </a:extLst>
          </p:cNvPr>
          <p:cNvSpPr/>
          <p:nvPr userDrawn="1"/>
        </p:nvSpPr>
        <p:spPr>
          <a:xfrm>
            <a:off x="2683436" y="1497842"/>
            <a:ext cx="9508563" cy="2647439"/>
          </a:xfrm>
          <a:prstGeom prst="rect">
            <a:avLst/>
          </a:prstGeom>
          <a:gradFill>
            <a:gsLst>
              <a:gs pos="0">
                <a:schemeClr val="bg1"/>
              </a:gs>
              <a:gs pos="46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5EF195-A42C-4FF7-AD3D-DE03C7D43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9103" y="1757371"/>
            <a:ext cx="8010145" cy="2202153"/>
          </a:xfrm>
        </p:spPr>
        <p:txBody>
          <a:bodyPr anchor="ctr" anchorCtr="0">
            <a:noAutofit/>
          </a:bodyPr>
          <a:lstStyle>
            <a:lvl1pPr algn="l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F52A9-9D99-43FA-AA2C-5E8E6EA64E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2BC32-DF78-43E9-B2EF-52223979A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9"/>
          <a:stretch/>
        </p:blipFill>
        <p:spPr>
          <a:xfrm>
            <a:off x="-900" y="41390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802B5D-BB67-474E-97A4-666D63BDDD34}"/>
              </a:ext>
            </a:extLst>
          </p:cNvPr>
          <p:cNvSpPr/>
          <p:nvPr userDrawn="1"/>
        </p:nvSpPr>
        <p:spPr>
          <a:xfrm>
            <a:off x="11537508" y="41390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add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E34C60-919F-4098-B249-D33FAD314B6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5D17AE-AA5C-44D1-B116-1B95191C7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0852" r="10190" b="62759"/>
          <a:stretch/>
        </p:blipFill>
        <p:spPr>
          <a:xfrm>
            <a:off x="0" y="1396312"/>
            <a:ext cx="12191550" cy="29285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362A-8594-4F19-8777-6143D0EF3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0211" y="1577814"/>
            <a:ext cx="1985211" cy="2564144"/>
          </a:xfrm>
        </p:spPr>
        <p:txBody>
          <a:bodyPr anchor="ctr" anchorCtr="0"/>
          <a:lstStyle>
            <a:lvl1pPr marL="0" indent="0" algn="r">
              <a:lnSpc>
                <a:spcPts val="3000"/>
              </a:lnSpc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LEAD IN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ED437-D090-49BF-888D-DE8E834C45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0E195B-B011-4AC2-8E37-D0DE743ACA6D}"/>
              </a:ext>
            </a:extLst>
          </p:cNvPr>
          <p:cNvSpPr/>
          <p:nvPr userDrawn="1"/>
        </p:nvSpPr>
        <p:spPr>
          <a:xfrm>
            <a:off x="2683437" y="1396313"/>
            <a:ext cx="9508563" cy="101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E40E4-CB34-42FF-930F-882B9750509D}"/>
              </a:ext>
            </a:extLst>
          </p:cNvPr>
          <p:cNvSpPr/>
          <p:nvPr userDrawn="1"/>
        </p:nvSpPr>
        <p:spPr>
          <a:xfrm>
            <a:off x="2683436" y="1497842"/>
            <a:ext cx="9508563" cy="2647439"/>
          </a:xfrm>
          <a:prstGeom prst="rect">
            <a:avLst/>
          </a:prstGeom>
          <a:gradFill>
            <a:gsLst>
              <a:gs pos="0">
                <a:schemeClr val="bg1"/>
              </a:gs>
              <a:gs pos="460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A91801-4AA3-485C-9AB5-61DE51BE3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9103" y="1757371"/>
            <a:ext cx="8010145" cy="2202153"/>
          </a:xfrm>
        </p:spPr>
        <p:txBody>
          <a:bodyPr anchor="ctr" anchorCtr="0">
            <a:noAutofit/>
          </a:bodyPr>
          <a:lstStyle>
            <a:lvl1pPr algn="l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3B5186-D763-4387-963A-2E0523AF3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9"/>
          <a:stretch/>
        </p:blipFill>
        <p:spPr>
          <a:xfrm>
            <a:off x="-900" y="41390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1B3D29-3155-4B30-A89F-F86730036996}"/>
              </a:ext>
            </a:extLst>
          </p:cNvPr>
          <p:cNvSpPr/>
          <p:nvPr userDrawn="1"/>
        </p:nvSpPr>
        <p:spPr>
          <a:xfrm>
            <a:off x="11537508" y="41390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788E426-E2CC-46A9-BA0D-4A54B234DB0F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ED437-D090-49BF-888D-DE8E834C4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D271-E397-4E2A-B18F-B0006C940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816" y="2275375"/>
            <a:ext cx="9475438" cy="99462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400" b="1">
                <a:solidFill>
                  <a:srgbClr val="00516F"/>
                </a:solidFill>
              </a:defRPr>
            </a:lvl1pPr>
            <a:lvl2pPr marL="4572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5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D68709-CDE5-4C4B-9F34-ECEA528426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2815" y="3270002"/>
            <a:ext cx="9475438" cy="280806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FontTx/>
              <a:buNone/>
              <a:defRPr sz="4400"/>
            </a:lvl2pPr>
            <a:lvl3pPr marL="914400" indent="0">
              <a:buFontTx/>
              <a:buNone/>
              <a:defRPr sz="4400"/>
            </a:lvl3pPr>
            <a:lvl4pPr marL="1371600" indent="0">
              <a:buFontTx/>
              <a:buNone/>
              <a:defRPr sz="4400"/>
            </a:lvl4pPr>
            <a:lvl5pPr marL="1828800" indent="0">
              <a:buFontTx/>
              <a:buNone/>
              <a:defRPr sz="4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2CA60F-7132-49CB-A061-4B0933402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9"/>
          <a:stretch/>
        </p:blipFill>
        <p:spPr>
          <a:xfrm>
            <a:off x="0" y="1686879"/>
            <a:ext cx="11538408" cy="18575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6E0C2C-2AB1-49B1-8DA3-CD3184D0F927}"/>
              </a:ext>
            </a:extLst>
          </p:cNvPr>
          <p:cNvSpPr/>
          <p:nvPr userDrawn="1"/>
        </p:nvSpPr>
        <p:spPr>
          <a:xfrm>
            <a:off x="11538408" y="1686879"/>
            <a:ext cx="652242" cy="183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D783F1-B91D-46EA-A26B-46CBC51A355F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5794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DC6EEE-FE41-489F-A197-6F44BC627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28858" b="7035"/>
          <a:stretch/>
        </p:blipFill>
        <p:spPr>
          <a:xfrm>
            <a:off x="1" y="-2"/>
            <a:ext cx="12192000" cy="648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BF8B1-AC73-4260-B3ED-7D57E4585E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021EA-90F5-41FB-A81A-1CDECB4ED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9620" y="2917031"/>
            <a:ext cx="8422132" cy="10239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D37FD-A31B-40EC-9736-6FC54018B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9344" y="1619253"/>
            <a:ext cx="10363200" cy="914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99FE79-3C95-41F2-92C7-94FDDF0A90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1250" y="2405065"/>
            <a:ext cx="7378700" cy="11525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6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7B4DA6-8114-4765-93E7-F0AEC8080952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F2EBF-95AD-4BD4-9069-C868DBED7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1"/>
          <a:stretch/>
        </p:blipFill>
        <p:spPr>
          <a:xfrm>
            <a:off x="-12138" y="1370142"/>
            <a:ext cx="12192000" cy="3933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5158477" y="65212"/>
            <a:ext cx="2038350" cy="6496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929627" y="2289549"/>
            <a:ext cx="6496050" cy="15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929627" y="4278864"/>
            <a:ext cx="6496050" cy="6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9627" y="2859409"/>
            <a:ext cx="6496050" cy="715962"/>
          </a:xfrm>
        </p:spPr>
        <p:txBody>
          <a:bodyPr anchor="t">
            <a:noAutofit/>
          </a:bodyPr>
          <a:lstStyle>
            <a:lvl1pPr algn="ctr">
              <a:defRPr sz="66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F8D-40EC-4271-A1E1-A844EB697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6F216E-F01F-46C7-A3EC-F89182300285}"/>
              </a:ext>
            </a:extLst>
          </p:cNvPr>
          <p:cNvCxnSpPr/>
          <p:nvPr userDrawn="1"/>
        </p:nvCxnSpPr>
        <p:spPr>
          <a:xfrm>
            <a:off x="0" y="1370142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3FAA7E-6B65-4DE4-B4A8-FB82C6AA4FF3}"/>
              </a:ext>
            </a:extLst>
          </p:cNvPr>
          <p:cNvCxnSpPr/>
          <p:nvPr userDrawn="1"/>
        </p:nvCxnSpPr>
        <p:spPr>
          <a:xfrm>
            <a:off x="0" y="5296605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DA67A2-9149-4FF7-BABC-F2C1A469F7DB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22F295-9E86-4D38-88A0-1654645F9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1"/>
          <a:stretch/>
        </p:blipFill>
        <p:spPr>
          <a:xfrm>
            <a:off x="-12138" y="1370142"/>
            <a:ext cx="12192000" cy="3933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5211221" y="65212"/>
            <a:ext cx="2038350" cy="6496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982371" y="2289549"/>
            <a:ext cx="6496050" cy="153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982371" y="4278864"/>
            <a:ext cx="6496050" cy="66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F8D-40EC-4271-A1E1-A844EB697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FD7E78-5887-43CA-A570-86B8A21101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47" y="2950530"/>
            <a:ext cx="5811172" cy="72541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C40D56-2857-4C24-9D46-D3130D08758C}"/>
              </a:ext>
            </a:extLst>
          </p:cNvPr>
          <p:cNvCxnSpPr/>
          <p:nvPr userDrawn="1"/>
        </p:nvCxnSpPr>
        <p:spPr>
          <a:xfrm>
            <a:off x="0" y="1370142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3357EB-CAB8-4390-9192-61C8FAAA8C80}"/>
              </a:ext>
            </a:extLst>
          </p:cNvPr>
          <p:cNvCxnSpPr/>
          <p:nvPr userDrawn="1"/>
        </p:nvCxnSpPr>
        <p:spPr>
          <a:xfrm>
            <a:off x="0" y="5296605"/>
            <a:ext cx="12192000" cy="0"/>
          </a:xfrm>
          <a:prstGeom prst="line">
            <a:avLst/>
          </a:prstGeom>
          <a:ln>
            <a:solidFill>
              <a:srgbClr val="9EAC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8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al-no d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72B37A8-031C-444B-9C57-DCC2379C9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587914" y="1734747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251071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A25C75-6C4A-41A7-8264-7899372B7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0524" y="3189762"/>
            <a:ext cx="4498975" cy="11604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6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Welcome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BE8F5-2A6F-43F4-9525-494D7815D8A8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817BA1-8D67-425D-8306-E867393C2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2"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al-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1E3A82-CAB1-45D3-8BA6-BE930DADE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93"/>
            <a:ext cx="12192000" cy="513123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6649327" y="2674498"/>
            <a:ext cx="5124415" cy="3242605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590232" y="1733593"/>
            <a:ext cx="3247241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251071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BE8F5-2A6F-43F4-9525-494D7815D8A8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D8B7B0-0BD4-44B0-9364-17AE1B3ED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" y="318903"/>
            <a:ext cx="1448520" cy="105452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003D59-F3E6-4AFB-8BC8-684738DBAB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3" y="2954998"/>
            <a:ext cx="6198058" cy="21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018DC5-9D1A-46A0-8886-9FA5169DE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10852" r="10191" b="42946"/>
          <a:stretch/>
        </p:blipFill>
        <p:spPr>
          <a:xfrm>
            <a:off x="7587910" y="1733593"/>
            <a:ext cx="4604090" cy="5124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0872CA-171C-4A55-B9D0-B86D7C219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0"/>
          <a:stretch/>
        </p:blipFill>
        <p:spPr>
          <a:xfrm>
            <a:off x="7613916" y="1733593"/>
            <a:ext cx="4578084" cy="5131231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D4B559-C436-430A-A72B-9FC4ADBD96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33584"/>
            <a:ext cx="7613916" cy="512441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6649325" y="2674500"/>
            <a:ext cx="5124415" cy="3242606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/>
              </a:gs>
              <a:gs pos="79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613916" y="1734747"/>
            <a:ext cx="3221239" cy="324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2912" y="2728148"/>
            <a:ext cx="2700929" cy="70773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TITLE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72912" y="3724689"/>
            <a:ext cx="2700929" cy="1322323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buFontTx/>
              <a:buNone/>
              <a:defRPr sz="4000">
                <a:latin typeface="Calibri Light" panose="020F03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872912" y="5656263"/>
            <a:ext cx="2700929" cy="73390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64416-542B-4576-8A7D-5922FF423AF3}"/>
              </a:ext>
            </a:extLst>
          </p:cNvPr>
          <p:cNvSpPr/>
          <p:nvPr userDrawn="1"/>
        </p:nvSpPr>
        <p:spPr>
          <a:xfrm>
            <a:off x="7590855" y="6732097"/>
            <a:ext cx="3242605" cy="125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9B7EDF-6647-4F88-8A41-31B7CB92A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2"/>
          <a:stretch/>
        </p:blipFill>
        <p:spPr>
          <a:xfrm>
            <a:off x="659248" y="389598"/>
            <a:ext cx="3431489" cy="101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457CF5-BFF6-4B0D-B8AE-6F70B2A87254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E54E33-647D-4E5E-9195-CE29CA73616B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8539FD0-87EC-41E9-8586-6842E8F8E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 userDrawn="1">
          <p15:clr>
            <a:srgbClr val="FBAE40"/>
          </p15:clr>
        </p15:guide>
        <p15:guide id="6" pos="73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gri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C3273F-DDFF-4839-973E-290A8E33E7D9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52A18-B15C-483B-938F-B47D16634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-1936" r="-43286" b="10081"/>
          <a:stretch/>
        </p:blipFill>
        <p:spPr>
          <a:xfrm flipH="1">
            <a:off x="1015998" y="-2"/>
            <a:ext cx="11176002" cy="6489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 marL="685800" indent="-228600">
              <a:buFont typeface="Calibri" panose="020F0502020204030204" pitchFamily="34" charset="0"/>
              <a:buChar char="−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E8B08-8147-4946-AF8A-D472E58E3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 pos="379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E8279-3174-4D5A-81CD-A215D4FCE1BD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numCol="2"/>
          <a:lstStyle>
            <a:lvl1pPr>
              <a:lnSpc>
                <a:spcPct val="100000"/>
              </a:lnSpc>
              <a:buClr>
                <a:schemeClr val="accent1"/>
              </a:buClr>
              <a:defRPr/>
            </a:lvl1pPr>
            <a:lvl2pPr marL="685800" indent="-228600">
              <a:lnSpc>
                <a:spcPct val="100000"/>
              </a:lnSpc>
              <a:buFont typeface="Calibri" panose="020F0502020204030204" pitchFamily="34" charset="0"/>
              <a:buChar char="−"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84398D-9DEE-4900-8027-91D4F0115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7604B0-C99D-4520-8B58-A60DE8472418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C52A18-B15C-483B-938F-B47D166340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24950" r="5445" b="19775"/>
          <a:stretch/>
        </p:blipFill>
        <p:spPr>
          <a:xfrm flipH="1">
            <a:off x="1015998" y="914395"/>
            <a:ext cx="11166420" cy="5575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928"/>
            <a:ext cx="10515600" cy="73067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00516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7B9CD-B447-448D-BE2F-1DF0A7DD4590}"/>
              </a:ext>
            </a:extLst>
          </p:cNvPr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07C3A67-8367-4FE4-9DC0-D6865331A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54787"/>
            <a:ext cx="1191769" cy="21285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611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45862-1602-48A7-9C42-7BB0C2FEEA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8E59E-23B8-4D87-9DD9-429F8AB477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903288"/>
            <a:ext cx="4922838" cy="558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27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4" orient="horz" pos="576">
          <p15:clr>
            <a:srgbClr val="FBAE40"/>
          </p15:clr>
        </p15:guide>
        <p15:guide id="6" pos="73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45862-1602-48A7-9C42-7BB0C2FEE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60" r:id="rId3"/>
    <p:sldLayoutId id="2147483685" r:id="rId4"/>
    <p:sldLayoutId id="2147483675" r:id="rId5"/>
    <p:sldLayoutId id="2147483652" r:id="rId6"/>
    <p:sldLayoutId id="2147483677" r:id="rId7"/>
    <p:sldLayoutId id="2147483679" r:id="rId8"/>
    <p:sldLayoutId id="2147483680" r:id="rId9"/>
    <p:sldLayoutId id="2147483650" r:id="rId10"/>
    <p:sldLayoutId id="2147483671" r:id="rId11"/>
    <p:sldLayoutId id="2147483668" r:id="rId12"/>
    <p:sldLayoutId id="2147483664" r:id="rId13"/>
    <p:sldLayoutId id="2147483669" r:id="rId14"/>
    <p:sldLayoutId id="2147483666" r:id="rId15"/>
    <p:sldLayoutId id="2147483670" r:id="rId16"/>
    <p:sldLayoutId id="2147483667" r:id="rId17"/>
    <p:sldLayoutId id="2147483682" r:id="rId18"/>
    <p:sldLayoutId id="2147483683" r:id="rId19"/>
    <p:sldLayoutId id="2147483673" r:id="rId20"/>
    <p:sldLayoutId id="2147483674" r:id="rId21"/>
    <p:sldLayoutId id="2147483663" r:id="rId22"/>
    <p:sldLayoutId id="2147483665" r:id="rId23"/>
    <p:sldLayoutId id="2147483681" r:id="rId24"/>
    <p:sldLayoutId id="2147483661" r:id="rId25"/>
    <p:sldLayoutId id="2147483651" r:id="rId26"/>
    <p:sldLayoutId id="2147483686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521" userDrawn="1">
          <p15:clr>
            <a:srgbClr val="F26B43"/>
          </p15:clr>
        </p15:guide>
        <p15:guide id="5" pos="73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09014-E2C3-47B9-A036-AE8AB794D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1094" y="3189761"/>
            <a:ext cx="3028425" cy="2221137"/>
          </a:xfrm>
          <a:ln>
            <a:solidFill>
              <a:srgbClr val="3BA2FF"/>
            </a:solidFill>
          </a:ln>
        </p:spPr>
        <p:txBody>
          <a:bodyPr>
            <a:normAutofit/>
          </a:bodyPr>
          <a:lstStyle/>
          <a:p>
            <a:pPr lvl="1" algn="ctr"/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Adobe Gothic Std B" panose="020B0800000000000000" pitchFamily="34" charset="-128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600" b="1" dirty="0">
                <a:solidFill>
                  <a:srgbClr val="0070C0"/>
                </a:solidFill>
                <a:latin typeface="Calibri" panose="020F0502020204030204" pitchFamily="34" charset="0"/>
                <a:ea typeface="Adobe Gothic Std B" panose="020B0800000000000000" pitchFamily="34" charset="-128"/>
                <a:cs typeface="Calibri" panose="020F0502020204030204" pitchFamily="34" charset="0"/>
              </a:rPr>
              <a:t>Airport Terminal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BF875-A114-47E9-99B8-6B3202D5C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72912" y="2091605"/>
            <a:ext cx="2700929" cy="1098157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+mj-lt"/>
              </a:rPr>
              <a:t>Rapid City Regional Airport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C4B18-2E02-476D-8994-D7A92EDBD0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2912" y="6083299"/>
            <a:ext cx="2700929" cy="446567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March 29,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C02A0-B373-47C0-B7E0-E2E74CBB83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210" y="1923305"/>
            <a:ext cx="4498975" cy="1160462"/>
          </a:xfrm>
        </p:spPr>
        <p:txBody>
          <a:bodyPr/>
          <a:lstStyle/>
          <a:p>
            <a:r>
              <a:rPr lang="en-US" dirty="0"/>
              <a:t>Welcome!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8F14E-9F59-4CE4-B107-E498D0BE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4" y="3008887"/>
            <a:ext cx="7156701" cy="2797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79C75-CC68-3B42-C3AD-BA88A11DB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27" y="182339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cart full of boxes&#10;&#10;Description automatically generated with low confidence">
            <a:extLst>
              <a:ext uri="{FF2B5EF4-FFF2-40B4-BE49-F238E27FC236}">
                <a16:creationId xmlns:a16="http://schemas.microsoft.com/office/drawing/2014/main" id="{F38986EF-2B74-489A-BDFF-A7B227893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b="15026"/>
          <a:stretch/>
        </p:blipFill>
        <p:spPr bwMode="auto">
          <a:xfrm>
            <a:off x="155666" y="1019247"/>
            <a:ext cx="3520440" cy="2244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containing indoor, wall, cluttered, miller&#10;&#10;Description automatically generated">
            <a:extLst>
              <a:ext uri="{FF2B5EF4-FFF2-40B4-BE49-F238E27FC236}">
                <a16:creationId xmlns:a16="http://schemas.microsoft.com/office/drawing/2014/main" id="{00706853-9AA4-4C3B-B28F-F54983215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30124"/>
          <a:stretch/>
        </p:blipFill>
        <p:spPr bwMode="auto">
          <a:xfrm rot="5400000">
            <a:off x="4077947" y="944317"/>
            <a:ext cx="2237740" cy="2401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icture containing indoor, floor, ceiling, people&#10;&#10;Description automatically generated">
            <a:extLst>
              <a:ext uri="{FF2B5EF4-FFF2-40B4-BE49-F238E27FC236}">
                <a16:creationId xmlns:a16="http://schemas.microsoft.com/office/drawing/2014/main" id="{25EE0012-B3DA-4257-8172-2C1F84377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7" y="3375804"/>
            <a:ext cx="5221048" cy="3072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CB25E-AD67-40DA-AF4F-7F5504B0C8DD}"/>
              </a:ext>
            </a:extLst>
          </p:cNvPr>
          <p:cNvSpPr txBox="1"/>
          <p:nvPr/>
        </p:nvSpPr>
        <p:spPr>
          <a:xfrm>
            <a:off x="7268547" y="5669291"/>
            <a:ext cx="4792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Exhibit developed by Alliiance for Rapid City Regional Airport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F27B3-B7E3-F48C-9CDF-9207BDBD7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18"/>
          <a:stretch/>
        </p:blipFill>
        <p:spPr>
          <a:xfrm>
            <a:off x="6570398" y="1793151"/>
            <a:ext cx="5621602" cy="3917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E6EB6-4565-C1F1-20D6-8F9E2C86D731}"/>
              </a:ext>
            </a:extLst>
          </p:cNvPr>
          <p:cNvSpPr txBox="1"/>
          <p:nvPr/>
        </p:nvSpPr>
        <p:spPr>
          <a:xfrm>
            <a:off x="8036222" y="1157108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B604A7-9488-6CDF-028A-5EB6E0BFE8B5}"/>
              </a:ext>
            </a:extLst>
          </p:cNvPr>
          <p:cNvSpPr txBox="1">
            <a:spLocks/>
          </p:cNvSpPr>
          <p:nvPr/>
        </p:nvSpPr>
        <p:spPr>
          <a:xfrm>
            <a:off x="870994" y="147335"/>
            <a:ext cx="10224421" cy="766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Issue – Ticketing and Baggage Makeup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D1FA20-7AFD-981B-0A61-CF5B3E135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5810" y="-149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Issue – Ticketing and Baggage Makeup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7D2706-CA5F-5844-C62C-56102D414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8"/>
          <a:stretch/>
        </p:blipFill>
        <p:spPr>
          <a:xfrm>
            <a:off x="9077811" y="2370003"/>
            <a:ext cx="3039544" cy="211799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B5B1C2-D4B8-1B55-91B2-B740E77B8EB7}"/>
              </a:ext>
            </a:extLst>
          </p:cNvPr>
          <p:cNvSpPr txBox="1"/>
          <p:nvPr/>
        </p:nvSpPr>
        <p:spPr>
          <a:xfrm>
            <a:off x="9454475" y="1465018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Existing</a:t>
            </a:r>
          </a:p>
        </p:txBody>
      </p:sp>
      <p:pic>
        <p:nvPicPr>
          <p:cNvPr id="3" name="20220618 Baggage Makeup 1">
            <a:hlinkClick r:id="" action="ppaction://media"/>
            <a:extLst>
              <a:ext uri="{FF2B5EF4-FFF2-40B4-BE49-F238E27FC236}">
                <a16:creationId xmlns:a16="http://schemas.microsoft.com/office/drawing/2014/main" id="{9F032709-3C97-D48C-0D70-B5A0554D6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45" y="1101956"/>
            <a:ext cx="8957385" cy="5038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B5454D-F9C5-828C-6086-80F128F2C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1081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109D13-5D89-9FE5-0851-223F6AD53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78"/>
          <a:stretch/>
        </p:blipFill>
        <p:spPr>
          <a:xfrm>
            <a:off x="6205852" y="2231380"/>
            <a:ext cx="4142266" cy="3264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1250888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 – Ticketing and Baggage Makeup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5AD32-B44B-311E-5725-93726BD1B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18"/>
          <a:stretch/>
        </p:blipFill>
        <p:spPr>
          <a:xfrm>
            <a:off x="474398" y="1905095"/>
            <a:ext cx="5621602" cy="3917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A6041-C6CE-89BE-D02C-78860236830F}"/>
              </a:ext>
            </a:extLst>
          </p:cNvPr>
          <p:cNvSpPr txBox="1"/>
          <p:nvPr/>
        </p:nvSpPr>
        <p:spPr>
          <a:xfrm>
            <a:off x="1940222" y="1269052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9692A-ACDA-A0F2-5169-863B8A123EBA}"/>
              </a:ext>
            </a:extLst>
          </p:cNvPr>
          <p:cNvSpPr txBox="1"/>
          <p:nvPr/>
        </p:nvSpPr>
        <p:spPr>
          <a:xfrm>
            <a:off x="5948625" y="1351685"/>
            <a:ext cx="406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Initial Proposed (TSA)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C4565-7B10-3C85-ABD3-B650F38C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118" y="2670144"/>
            <a:ext cx="1843882" cy="1972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094DF-6D61-D97E-6493-EE6B95A52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-1744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4D79A4A-ACD3-A925-C838-238F058A7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99" t="7397" r="244" b="-14950"/>
          <a:stretch/>
        </p:blipFill>
        <p:spPr>
          <a:xfrm>
            <a:off x="5651769" y="2312190"/>
            <a:ext cx="4511709" cy="3916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1250888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 – Ticketing and Baggage Makeup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5AD32-B44B-311E-5725-93726BD1B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18"/>
          <a:stretch/>
        </p:blipFill>
        <p:spPr>
          <a:xfrm>
            <a:off x="474398" y="1905095"/>
            <a:ext cx="5621602" cy="3917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A6041-C6CE-89BE-D02C-78860236830F}"/>
              </a:ext>
            </a:extLst>
          </p:cNvPr>
          <p:cNvSpPr txBox="1"/>
          <p:nvPr/>
        </p:nvSpPr>
        <p:spPr>
          <a:xfrm>
            <a:off x="1940222" y="1269052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9692A-ACDA-A0F2-5169-863B8A123EBA}"/>
              </a:ext>
            </a:extLst>
          </p:cNvPr>
          <p:cNvSpPr txBox="1"/>
          <p:nvPr/>
        </p:nvSpPr>
        <p:spPr>
          <a:xfrm>
            <a:off x="7311613" y="1326656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Proposed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7C4565-7B10-3C85-ABD3-B650F38C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118" y="2679021"/>
            <a:ext cx="1843882" cy="1972878"/>
          </a:xfrm>
          <a:prstGeom prst="rect">
            <a:avLst/>
          </a:prstGeom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A8D830E-D809-5858-4CD1-557ABEC362DD}"/>
              </a:ext>
            </a:extLst>
          </p:cNvPr>
          <p:cNvCxnSpPr>
            <a:cxnSpLocks/>
          </p:cNvCxnSpPr>
          <p:nvPr/>
        </p:nvCxnSpPr>
        <p:spPr>
          <a:xfrm rot="10800000">
            <a:off x="8119068" y="2566635"/>
            <a:ext cx="2143522" cy="265341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AC51781-8F94-A1AA-7FC0-F6BE670210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11192" y="3635285"/>
            <a:ext cx="1967789" cy="494587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C03F62C-609F-2112-1BC0-690DA84F0B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80326" y="4439155"/>
            <a:ext cx="1798658" cy="452152"/>
          </a:xfrm>
          <a:prstGeom prst="bentConnector3">
            <a:avLst>
              <a:gd name="adj1" fmla="val 2821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141B835-E551-A6FA-3B86-728A49BB4C2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80326" y="4026020"/>
            <a:ext cx="1798657" cy="458191"/>
          </a:xfrm>
          <a:prstGeom prst="bentConnector3">
            <a:avLst>
              <a:gd name="adj1" fmla="val 399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A0E2D3-74B1-4122-2B15-6EA2FBFE6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-11527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1B34D-F5D1-2A6D-3B8E-ECD5DFFB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147638"/>
            <a:ext cx="10225087" cy="76676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Comparison of Baggage Makeup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CF4CE-3584-A096-D7B0-5A5A5178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3" y="1451983"/>
            <a:ext cx="4204086" cy="4893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23CA3-4D3B-2B10-5190-7D330DA69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564" y="1446963"/>
            <a:ext cx="6030961" cy="492793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EDF766-5C19-9BAF-E53A-F091668C7B55}"/>
              </a:ext>
            </a:extLst>
          </p:cNvPr>
          <p:cNvCxnSpPr>
            <a:cxnSpLocks/>
          </p:cNvCxnSpPr>
          <p:nvPr/>
        </p:nvCxnSpPr>
        <p:spPr>
          <a:xfrm flipH="1">
            <a:off x="3496826" y="2836415"/>
            <a:ext cx="972741" cy="76089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38C977-E80C-20E5-1664-01DA7A67C59B}"/>
              </a:ext>
            </a:extLst>
          </p:cNvPr>
          <p:cNvSpPr txBox="1"/>
          <p:nvPr/>
        </p:nvSpPr>
        <p:spPr>
          <a:xfrm>
            <a:off x="4439421" y="1882308"/>
            <a:ext cx="1495253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Baggage Carousel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69902B-9645-C6F0-DBB7-2DCE0A0C5C94}"/>
              </a:ext>
            </a:extLst>
          </p:cNvPr>
          <p:cNvCxnSpPr>
            <a:cxnSpLocks/>
          </p:cNvCxnSpPr>
          <p:nvPr/>
        </p:nvCxnSpPr>
        <p:spPr>
          <a:xfrm>
            <a:off x="5907176" y="2836415"/>
            <a:ext cx="4934995" cy="171500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71DD720-4BFA-7E9F-70C6-1C45F8F31272}"/>
              </a:ext>
            </a:extLst>
          </p:cNvPr>
          <p:cNvSpPr txBox="1"/>
          <p:nvPr/>
        </p:nvSpPr>
        <p:spPr>
          <a:xfrm>
            <a:off x="197093" y="960540"/>
            <a:ext cx="4204086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Bismarck - 214,637 enplanements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B69A67-17D8-F5B4-B544-1026B8CDD846}"/>
              </a:ext>
            </a:extLst>
          </p:cNvPr>
          <p:cNvSpPr txBox="1"/>
          <p:nvPr/>
        </p:nvSpPr>
        <p:spPr>
          <a:xfrm>
            <a:off x="5975564" y="955154"/>
            <a:ext cx="6030961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Rapid City - 348,269 enplanements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DB9B78-9A4C-1E7A-0746-68B50059E632}"/>
              </a:ext>
            </a:extLst>
          </p:cNvPr>
          <p:cNvSpPr txBox="1"/>
          <p:nvPr/>
        </p:nvSpPr>
        <p:spPr>
          <a:xfrm>
            <a:off x="4439420" y="5818604"/>
            <a:ext cx="1495253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Note: Drive Lane Next to Carousel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435DBC-FBD6-DBF4-C129-403199F6E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034" y="5501306"/>
            <a:ext cx="895238" cy="1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CD9-B2AA-435A-9A87-C9A42514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23" y="111512"/>
            <a:ext cx="5214921" cy="766074"/>
          </a:xfrm>
        </p:spPr>
        <p:txBody>
          <a:bodyPr>
            <a:normAutofit/>
          </a:bodyPr>
          <a:lstStyle/>
          <a:p>
            <a:r>
              <a:rPr lang="en-US" sz="2400" dirty="0"/>
              <a:t>Minot, ND Baggage Makeup – 164,000 Enplanements - 63% smaller than RAP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EFDF-F33D-4F53-A2BE-21811A141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3" y="1146343"/>
            <a:ext cx="3093686" cy="2320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F5EC8-A551-440B-B867-CE1DF8381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97" y="1146342"/>
            <a:ext cx="3093686" cy="2320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59444-2FC9-4FC2-AD78-4DCAB4546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0" y="3531359"/>
            <a:ext cx="3093687" cy="23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F288CF-130C-410E-A6B9-2101FB2A6F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95" y="3525667"/>
            <a:ext cx="3093688" cy="2320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A0746-E1DA-4795-B153-DF75A6842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78" y="3540886"/>
            <a:ext cx="4095944" cy="2305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093836-6EF1-4117-B0D3-7C3268ACD8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78" y="1028325"/>
            <a:ext cx="4078235" cy="229612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8A3DA11-CE75-4299-AA5C-8467A5AAB1EF}"/>
              </a:ext>
            </a:extLst>
          </p:cNvPr>
          <p:cNvSpPr txBox="1">
            <a:spLocks/>
          </p:cNvSpPr>
          <p:nvPr/>
        </p:nvSpPr>
        <p:spPr>
          <a:xfrm>
            <a:off x="7278184" y="0"/>
            <a:ext cx="4913816" cy="766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Fargo, ND Baggage Makeup 480,000 Enplanements – 38% bigger than RAP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435DBC-FBD6-DBF4-C129-403199F6E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2034" y="5501306"/>
            <a:ext cx="895238" cy="1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1250888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 – Ticketing and Baggage Makeup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5AD32-B44B-311E-5725-93726BD1B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18"/>
          <a:stretch/>
        </p:blipFill>
        <p:spPr>
          <a:xfrm>
            <a:off x="474398" y="1905095"/>
            <a:ext cx="5621602" cy="3917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A6041-C6CE-89BE-D02C-78860236830F}"/>
              </a:ext>
            </a:extLst>
          </p:cNvPr>
          <p:cNvSpPr txBox="1"/>
          <p:nvPr/>
        </p:nvSpPr>
        <p:spPr>
          <a:xfrm>
            <a:off x="1940222" y="1269052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9692A-ACDA-A0F2-5169-863B8A123EBA}"/>
              </a:ext>
            </a:extLst>
          </p:cNvPr>
          <p:cNvSpPr txBox="1"/>
          <p:nvPr/>
        </p:nvSpPr>
        <p:spPr>
          <a:xfrm>
            <a:off x="7311613" y="1326656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Proposed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28F07-B6E7-94FC-E220-9CDD59A1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716" y="2021826"/>
            <a:ext cx="5981700" cy="3800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8F1B-B770-ED23-B794-3C535C57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1AB4-22C1-43FE-B602-7FCC9796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Issue – TSA Checkpoint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FC1A8-DC0F-4477-825D-AB128A404543}"/>
              </a:ext>
            </a:extLst>
          </p:cNvPr>
          <p:cNvSpPr txBox="1"/>
          <p:nvPr/>
        </p:nvSpPr>
        <p:spPr>
          <a:xfrm>
            <a:off x="148745" y="6114605"/>
            <a:ext cx="4792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Exhibit developed by Alliiance for Rapid City Regional Airport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7CBB4-0871-9D02-CFEA-A135BC81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00" y="1837404"/>
            <a:ext cx="2247934" cy="41990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4D41760-19BA-7EAF-752F-8AC43B41E968}"/>
              </a:ext>
            </a:extLst>
          </p:cNvPr>
          <p:cNvSpPr/>
          <p:nvPr/>
        </p:nvSpPr>
        <p:spPr>
          <a:xfrm>
            <a:off x="1517516" y="4198790"/>
            <a:ext cx="609863" cy="11103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549DD6-6403-2DF4-2740-4E66F4CF1F24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115548" y="4699052"/>
            <a:ext cx="1147666" cy="5551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565F30-D915-2927-C0DD-BF5B6DAA4482}"/>
              </a:ext>
            </a:extLst>
          </p:cNvPr>
          <p:cNvSpPr txBox="1"/>
          <p:nvPr/>
        </p:nvSpPr>
        <p:spPr>
          <a:xfrm>
            <a:off x="3263214" y="4777162"/>
            <a:ext cx="2043404" cy="95410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Existing TSA Checkpoint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6D33A5-63B0-EA01-AF6A-3F8FCF002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256" y="1961567"/>
            <a:ext cx="5934601" cy="3673412"/>
          </a:xfrm>
          <a:prstGeom prst="rect">
            <a:avLst/>
          </a:prstGeom>
          <a:ln w="12700">
            <a:solidFill>
              <a:srgbClr val="3BA2FF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B006AF-825B-D571-A743-6BEAB36F1D23}"/>
              </a:ext>
            </a:extLst>
          </p:cNvPr>
          <p:cNvSpPr txBox="1"/>
          <p:nvPr/>
        </p:nvSpPr>
        <p:spPr>
          <a:xfrm>
            <a:off x="3275045" y="2104046"/>
            <a:ext cx="2247933" cy="95410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Proposed TSA Checkpoint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8A21B4-C5AB-6D2B-41B5-5FA00B4F9634}"/>
              </a:ext>
            </a:extLst>
          </p:cNvPr>
          <p:cNvCxnSpPr>
            <a:cxnSpLocks/>
            <a:stCxn id="22" idx="3"/>
            <a:endCxn id="26" idx="2"/>
          </p:cNvCxnSpPr>
          <p:nvPr/>
        </p:nvCxnSpPr>
        <p:spPr>
          <a:xfrm>
            <a:off x="5522978" y="2581100"/>
            <a:ext cx="2939887" cy="63697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1BDC5A9-C04D-8EB0-591E-AEAB19C77504}"/>
              </a:ext>
            </a:extLst>
          </p:cNvPr>
          <p:cNvSpPr/>
          <p:nvPr/>
        </p:nvSpPr>
        <p:spPr>
          <a:xfrm>
            <a:off x="8462865" y="2499204"/>
            <a:ext cx="1660849" cy="14377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9F1EE9-1E1F-DFF2-3C4B-B8D8DA39D9BD}"/>
              </a:ext>
            </a:extLst>
          </p:cNvPr>
          <p:cNvSpPr txBox="1"/>
          <p:nvPr/>
        </p:nvSpPr>
        <p:spPr>
          <a:xfrm>
            <a:off x="723123" y="1348827"/>
            <a:ext cx="197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Proposed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77A9EC-2224-3F38-EB2F-8E7C362F7154}"/>
              </a:ext>
            </a:extLst>
          </p:cNvPr>
          <p:cNvSpPr txBox="1"/>
          <p:nvPr/>
        </p:nvSpPr>
        <p:spPr>
          <a:xfrm>
            <a:off x="7957511" y="1437294"/>
            <a:ext cx="197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Existing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21CCF-5AA6-AAF0-9A79-660EBF1B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1240840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 – Ticketing and Baggage Makeup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0FEFED-4FF0-0151-ED1E-4B6AFB0976BC}"/>
              </a:ext>
            </a:extLst>
          </p:cNvPr>
          <p:cNvSpPr txBox="1"/>
          <p:nvPr/>
        </p:nvSpPr>
        <p:spPr>
          <a:xfrm>
            <a:off x="4772732" y="914400"/>
            <a:ext cx="19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Proposed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1D3D2-6F3A-03E2-B59A-F37DC7158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50369"/>
            <a:ext cx="10021054" cy="5111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A0892-341F-BD92-0D2C-07380FB79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461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8E5D16-0917-BF47-549B-74406593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9" y="1390690"/>
            <a:ext cx="5024013" cy="2289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Issue – Concourse (Holdrooms/Gates)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C5AF0D-F901-F981-9925-877A05DDFA77}"/>
              </a:ext>
            </a:extLst>
          </p:cNvPr>
          <p:cNvSpPr txBox="1">
            <a:spLocks/>
          </p:cNvSpPr>
          <p:nvPr/>
        </p:nvSpPr>
        <p:spPr>
          <a:xfrm>
            <a:off x="1170529" y="607543"/>
            <a:ext cx="4690763" cy="766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6000" kern="1200">
                <a:solidFill>
                  <a:srgbClr val="0494BA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Source Sans Pro Light"/>
                <a:ea typeface="Source Sans Pro Light"/>
              </a:rPr>
              <a:t>Existing Layout – Holdroom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F2D75-A565-E4D3-480F-FBDFAD41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2" t="19862" r="11358" b="4741"/>
          <a:stretch/>
        </p:blipFill>
        <p:spPr>
          <a:xfrm>
            <a:off x="6968459" y="1418563"/>
            <a:ext cx="3814075" cy="49889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AD508E-78E1-A087-90EF-DD34317FB797}"/>
              </a:ext>
            </a:extLst>
          </p:cNvPr>
          <p:cNvSpPr txBox="1"/>
          <p:nvPr/>
        </p:nvSpPr>
        <p:spPr>
          <a:xfrm>
            <a:off x="7886451" y="990580"/>
            <a:ext cx="197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5D26D2-DB5D-887D-D8F5-BC72871D43FA}"/>
              </a:ext>
            </a:extLst>
          </p:cNvPr>
          <p:cNvSpPr/>
          <p:nvPr/>
        </p:nvSpPr>
        <p:spPr>
          <a:xfrm>
            <a:off x="5149049" y="1373617"/>
            <a:ext cx="712243" cy="2302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A3301-2A2C-8DD8-D9FC-68C834797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62" b="8000"/>
          <a:stretch/>
        </p:blipFill>
        <p:spPr>
          <a:xfrm>
            <a:off x="1705637" y="3693376"/>
            <a:ext cx="3620546" cy="273849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B89E2-487E-F9B9-D424-38915AAC48A0}"/>
              </a:ext>
            </a:extLst>
          </p:cNvPr>
          <p:cNvSpPr txBox="1"/>
          <p:nvPr/>
        </p:nvSpPr>
        <p:spPr>
          <a:xfrm>
            <a:off x="4364158" y="3700577"/>
            <a:ext cx="96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2010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6027F-48E2-5ED1-F77F-B931BDED7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7536-0EAE-3D52-F750-C846F35D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Today’s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F1073-7947-FB19-A618-629AEDCC5E8B}"/>
              </a:ext>
            </a:extLst>
          </p:cNvPr>
          <p:cNvSpPr txBox="1"/>
          <p:nvPr/>
        </p:nvSpPr>
        <p:spPr>
          <a:xfrm>
            <a:off x="666457" y="1142411"/>
            <a:ext cx="83188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Background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Issues/Solutions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Status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Questions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6138F-606F-2955-DD95-496894309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3" y="2451255"/>
            <a:ext cx="7466620" cy="3904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34654-3092-1853-231C-4AA339E4D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1354721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 – Concourse (Holdrooms/Gates)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93334-D252-EC62-C5AE-B4BA37D5D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1" b="4198"/>
          <a:stretch/>
        </p:blipFill>
        <p:spPr>
          <a:xfrm>
            <a:off x="8117918" y="1119217"/>
            <a:ext cx="3824258" cy="51530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3F638-4B4E-AE53-E035-842A170B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560" y="1119217"/>
            <a:ext cx="5305425" cy="51530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Content Placeholder 42">
            <a:extLst>
              <a:ext uri="{FF2B5EF4-FFF2-40B4-BE49-F238E27FC236}">
                <a16:creationId xmlns:a16="http://schemas.microsoft.com/office/drawing/2014/main" id="{91B930FA-40C3-7BD9-0497-88E723C9F7EA}"/>
              </a:ext>
            </a:extLst>
          </p:cNvPr>
          <p:cNvSpPr txBox="1">
            <a:spLocks/>
          </p:cNvSpPr>
          <p:nvPr/>
        </p:nvSpPr>
        <p:spPr>
          <a:xfrm>
            <a:off x="363894" y="1119216"/>
            <a:ext cx="2052733" cy="258503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Char char="Q"/>
            </a:pPr>
            <a:r>
              <a:rPr lang="en-US" sz="1400" i="1" dirty="0">
                <a:cs typeface="Calibri"/>
              </a:rPr>
              <a:t>Flexibility</a:t>
            </a:r>
            <a:r>
              <a:rPr lang="en-US" sz="1400" dirty="0">
                <a:cs typeface="Calibri"/>
              </a:rPr>
              <a:t>: All gates can accommodate a main line aircraft such as B737 except Gate 2 providing a feasible common-use layout.</a:t>
            </a:r>
          </a:p>
          <a:p>
            <a:pPr>
              <a:buFont typeface="Wingdings"/>
              <a:buChar char="Q"/>
            </a:pPr>
            <a:r>
              <a:rPr lang="en-US" sz="1400" i="1" dirty="0">
                <a:cs typeface="Calibri"/>
              </a:rPr>
              <a:t>Revenue Generating: </a:t>
            </a:r>
            <a:r>
              <a:rPr lang="en-US" sz="1400" dirty="0">
                <a:cs typeface="Calibri"/>
              </a:rPr>
              <a:t>Some holdrooms remain undersized to allow passengers to leak into concessions space.</a:t>
            </a:r>
            <a:endParaRPr lang="en-US" sz="11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DD07F-818A-A13B-5318-09AAAC02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Solution – Concourse (Holdrooms/Gates)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C5AF0D-F901-F981-9925-877A05DDFA77}"/>
              </a:ext>
            </a:extLst>
          </p:cNvPr>
          <p:cNvSpPr txBox="1">
            <a:spLocks/>
          </p:cNvSpPr>
          <p:nvPr/>
        </p:nvSpPr>
        <p:spPr>
          <a:xfrm>
            <a:off x="733740" y="716351"/>
            <a:ext cx="4690763" cy="766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sz="6000" kern="1200">
                <a:solidFill>
                  <a:srgbClr val="0494BA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1900" b="1" dirty="0">
                <a:latin typeface="Source Sans Pro Light"/>
                <a:ea typeface="Source Sans Pro Light"/>
              </a:rPr>
              <a:t>Proposed Layout – Holdroom Analysis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ECC71C-4590-D5F8-9405-7B08914F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45" y="1554035"/>
            <a:ext cx="4653967" cy="3049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DF2D75-A565-E4D3-480F-FBDFAD41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2" t="19862" r="11358" b="4741"/>
          <a:stretch/>
        </p:blipFill>
        <p:spPr>
          <a:xfrm>
            <a:off x="8969770" y="2337498"/>
            <a:ext cx="2916431" cy="38148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193334-D252-EC62-C5AE-B4BA37D5D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71" b="4198"/>
          <a:stretch/>
        </p:blipFill>
        <p:spPr>
          <a:xfrm>
            <a:off x="5228247" y="1554035"/>
            <a:ext cx="3412549" cy="45982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AD508E-78E1-A087-90EF-DD34317FB797}"/>
              </a:ext>
            </a:extLst>
          </p:cNvPr>
          <p:cNvSpPr txBox="1"/>
          <p:nvPr/>
        </p:nvSpPr>
        <p:spPr>
          <a:xfrm>
            <a:off x="9438940" y="1858208"/>
            <a:ext cx="197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Existing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91F6D4-81A6-D230-7CD6-721057CC8164}"/>
              </a:ext>
            </a:extLst>
          </p:cNvPr>
          <p:cNvSpPr txBox="1"/>
          <p:nvPr/>
        </p:nvSpPr>
        <p:spPr>
          <a:xfrm>
            <a:off x="5945476" y="1122507"/>
            <a:ext cx="197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Proposed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2CF9CA-F9B7-D7A1-AC23-746B1A294686}"/>
              </a:ext>
            </a:extLst>
          </p:cNvPr>
          <p:cNvSpPr/>
          <p:nvPr/>
        </p:nvSpPr>
        <p:spPr>
          <a:xfrm>
            <a:off x="4430104" y="1209898"/>
            <a:ext cx="604308" cy="3553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BF51B-4C2A-DF1B-49A7-12999D9B3164}"/>
              </a:ext>
            </a:extLst>
          </p:cNvPr>
          <p:cNvSpPr txBox="1"/>
          <p:nvPr/>
        </p:nvSpPr>
        <p:spPr>
          <a:xfrm>
            <a:off x="1470936" y="5890690"/>
            <a:ext cx="359282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Increase Holdroom Size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546CEA-0C51-3233-DE4E-8AD58DA34EC0}"/>
              </a:ext>
            </a:extLst>
          </p:cNvPr>
          <p:cNvCxnSpPr>
            <a:cxnSpLocks/>
            <a:stCxn id="13" idx="4"/>
            <a:endCxn id="3" idx="0"/>
          </p:cNvCxnSpPr>
          <p:nvPr/>
        </p:nvCxnSpPr>
        <p:spPr>
          <a:xfrm flipH="1">
            <a:off x="3267348" y="4763830"/>
            <a:ext cx="1464910" cy="1126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B3E41CC-B0D2-181F-12C1-899B931687FF}"/>
              </a:ext>
            </a:extLst>
          </p:cNvPr>
          <p:cNvSpPr/>
          <p:nvPr/>
        </p:nvSpPr>
        <p:spPr>
          <a:xfrm>
            <a:off x="325884" y="1191476"/>
            <a:ext cx="604308" cy="3553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3CF2C-C43C-B799-2858-04F1FFE700B0}"/>
              </a:ext>
            </a:extLst>
          </p:cNvPr>
          <p:cNvSpPr txBox="1"/>
          <p:nvPr/>
        </p:nvSpPr>
        <p:spPr>
          <a:xfrm>
            <a:off x="189467" y="5011996"/>
            <a:ext cx="32495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Increase # of Gates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18A746-036D-A20D-BCCF-D81078630D6D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628038" y="4745408"/>
            <a:ext cx="1186194" cy="266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19C552F-4F91-E271-BB7B-4D016D84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46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B84-28A5-440C-833D-559C5DC5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71" y="103938"/>
            <a:ext cx="11354721" cy="766074"/>
          </a:xfrm>
        </p:spPr>
        <p:txBody>
          <a:bodyPr>
            <a:normAutofit/>
          </a:bodyPr>
          <a:lstStyle/>
          <a:p>
            <a:r>
              <a:rPr lang="en-US" sz="4000" dirty="0"/>
              <a:t>Solutions – Concourse (Holdroom/Gates)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8D02-E6C9-1F16-6A51-B15EB6F5F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84" y="932952"/>
            <a:ext cx="9273928" cy="5555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DC53B7-690E-B607-A767-16EB6F01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858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1AB4-22C1-43FE-B602-7FCC979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3" y="157204"/>
            <a:ext cx="11111651" cy="766074"/>
          </a:xfrm>
        </p:spPr>
        <p:txBody>
          <a:bodyPr>
            <a:normAutofit/>
          </a:bodyPr>
          <a:lstStyle/>
          <a:p>
            <a:r>
              <a:rPr lang="en-US" sz="4000" dirty="0"/>
              <a:t>Issue - Rental Car Area and Baggage Return</a:t>
            </a:r>
          </a:p>
        </p:txBody>
      </p:sp>
      <p:pic>
        <p:nvPicPr>
          <p:cNvPr id="6" name="Content Placeholder 5" descr="A picture containing person, ceiling, indoor, luggage&#10;&#10;Description automatically generated">
            <a:extLst>
              <a:ext uri="{FF2B5EF4-FFF2-40B4-BE49-F238E27FC236}">
                <a16:creationId xmlns:a16="http://schemas.microsoft.com/office/drawing/2014/main" id="{7C60F24F-35B2-4C89-9C8B-4E01655C20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89" y="1212978"/>
            <a:ext cx="6108700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7FFCD-7CF3-FAFB-268B-4318DB7F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72"/>
          <a:stretch/>
        </p:blipFill>
        <p:spPr>
          <a:xfrm>
            <a:off x="300716" y="1212978"/>
            <a:ext cx="5437609" cy="45815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38DBA-43E4-3E7F-AFB9-67333B78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858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1AB4-22C1-43FE-B602-7FCC979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94" y="176319"/>
            <a:ext cx="10929341" cy="766074"/>
          </a:xfrm>
        </p:spPr>
        <p:txBody>
          <a:bodyPr>
            <a:normAutofit/>
          </a:bodyPr>
          <a:lstStyle/>
          <a:p>
            <a:r>
              <a:rPr lang="en-US" sz="3600" dirty="0"/>
              <a:t>Solution - Rental Car Area and Baggage Return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E33EE-FFF2-700C-10D1-79BB60A5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8" y="942393"/>
            <a:ext cx="9340315" cy="5430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2F25C-0264-BED1-2065-6A785D0C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401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1AB4-22C1-43FE-B602-7FCC979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9" y="148326"/>
            <a:ext cx="10224421" cy="766074"/>
          </a:xfrm>
        </p:spPr>
        <p:txBody>
          <a:bodyPr anchor="b">
            <a:normAutofit/>
          </a:bodyPr>
          <a:lstStyle/>
          <a:p>
            <a:r>
              <a:rPr lang="en-US" dirty="0"/>
              <a:t>Solution - Rental Car Area and Baggage Return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9691F-F850-63B5-692E-698B9F1CB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9" b="16590"/>
          <a:stretch/>
        </p:blipFill>
        <p:spPr>
          <a:xfrm>
            <a:off x="703384" y="914400"/>
            <a:ext cx="8782259" cy="363408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EA0264-7A99-2066-E1B4-9756C0C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341" y="3238404"/>
            <a:ext cx="3469350" cy="318087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E6C19C-C8D3-288F-D7A2-7E3EE4259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3" y="3238404"/>
            <a:ext cx="4944082" cy="318087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92732-6B82-A46B-CC3D-D22B4FAA2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-1471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71AB4-22C1-43FE-B602-7FCC9796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Terminal – Overall Concept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3234A2-0D60-43B2-A37F-94CBEE1CC3A7}"/>
              </a:ext>
            </a:extLst>
          </p:cNvPr>
          <p:cNvSpPr/>
          <p:nvPr/>
        </p:nvSpPr>
        <p:spPr>
          <a:xfrm>
            <a:off x="3604242" y="2422578"/>
            <a:ext cx="3170652" cy="3754585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AE14B-4FC9-9E2A-A188-ADCC642DA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"/>
          <a:stretch/>
        </p:blipFill>
        <p:spPr>
          <a:xfrm>
            <a:off x="1710611" y="998495"/>
            <a:ext cx="8770777" cy="5234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23B15-A8DB-D2BD-86CD-E5C904AD27AE}"/>
              </a:ext>
            </a:extLst>
          </p:cNvPr>
          <p:cNvSpPr txBox="1"/>
          <p:nvPr/>
        </p:nvSpPr>
        <p:spPr>
          <a:xfrm>
            <a:off x="1207143" y="5971278"/>
            <a:ext cx="998026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Estimated Cost for the terminal and associated apron - $175-220M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CB93-4340-98FD-3E62-945EF37D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858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F5765-A6CE-4B9D-92EF-8C5248D97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5" y="1235075"/>
            <a:ext cx="11907297" cy="49418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Maximize airport revenue - </a:t>
            </a:r>
            <a:r>
              <a:rPr lang="en-US" u="sng" dirty="0"/>
              <a:t>Ongoing</a:t>
            </a:r>
          </a:p>
          <a:p>
            <a:pPr lvl="1"/>
            <a:r>
              <a:rPr lang="en-US" dirty="0"/>
              <a:t>Airport Leadership has grown air service by 32% since 2015</a:t>
            </a:r>
          </a:p>
          <a:p>
            <a:pPr lvl="1"/>
            <a:r>
              <a:rPr lang="en-US" dirty="0"/>
              <a:t>Airport Revenue has 45% from 2015  to 2019</a:t>
            </a:r>
            <a:endParaRPr lang="en-US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Break project  into smaller pieces to flexibility to accommodate ranges of funding – </a:t>
            </a:r>
            <a:r>
              <a:rPr lang="en-US" u="sng" dirty="0"/>
              <a:t>In Process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6DFE7-BE5A-4F0A-AA06-4691F9B7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Plan 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F05D2-F9CA-1734-E348-CFB8A64B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694" y="3347714"/>
            <a:ext cx="4741795" cy="2829249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0458AF9-E689-1293-9139-2A8D3E779C94}"/>
              </a:ext>
            </a:extLst>
          </p:cNvPr>
          <p:cNvCxnSpPr/>
          <p:nvPr/>
        </p:nvCxnSpPr>
        <p:spPr>
          <a:xfrm rot="10800000" flipV="1">
            <a:off x="8289890" y="3908808"/>
            <a:ext cx="1306286" cy="6732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D85F7F-CCE2-BB51-3B9B-697FC6D0D8D2}"/>
              </a:ext>
            </a:extLst>
          </p:cNvPr>
          <p:cNvSpPr txBox="1"/>
          <p:nvPr/>
        </p:nvSpPr>
        <p:spPr>
          <a:xfrm>
            <a:off x="9596176" y="3640860"/>
            <a:ext cx="17886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Concourse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641C4BF-21F5-F618-630B-42B462B95194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7990116" y="5545782"/>
            <a:ext cx="1606060" cy="15412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3F51A4-CA8B-1FA1-676B-618A22747822}"/>
              </a:ext>
            </a:extLst>
          </p:cNvPr>
          <p:cNvSpPr txBox="1"/>
          <p:nvPr/>
        </p:nvSpPr>
        <p:spPr>
          <a:xfrm>
            <a:off x="9596176" y="5222856"/>
            <a:ext cx="186899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TSA Checkpoint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6B87FB65-8890-F98E-B9F6-20E644E0FB49}"/>
              </a:ext>
            </a:extLst>
          </p:cNvPr>
          <p:cNvCxnSpPr>
            <a:cxnSpLocks/>
          </p:cNvCxnSpPr>
          <p:nvPr/>
        </p:nvCxnSpPr>
        <p:spPr>
          <a:xfrm>
            <a:off x="3396343" y="5622925"/>
            <a:ext cx="1288841" cy="2553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EAB8FFB-903D-25BB-6008-E7074D80FEE6}"/>
              </a:ext>
            </a:extLst>
          </p:cNvPr>
          <p:cNvSpPr txBox="1"/>
          <p:nvPr/>
        </p:nvSpPr>
        <p:spPr>
          <a:xfrm>
            <a:off x="522515" y="5355066"/>
            <a:ext cx="286796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Rental Car Area/ Baggage Return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F3E768-4381-895D-B607-D175C6F558B9}"/>
              </a:ext>
            </a:extLst>
          </p:cNvPr>
          <p:cNvSpPr txBox="1"/>
          <p:nvPr/>
        </p:nvSpPr>
        <p:spPr>
          <a:xfrm>
            <a:off x="522515" y="3727238"/>
            <a:ext cx="286796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Ticketing/ Baggage Makeup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B5DC54DE-E991-6E29-8CC6-AEAC256D0856}"/>
              </a:ext>
            </a:extLst>
          </p:cNvPr>
          <p:cNvCxnSpPr>
            <a:cxnSpLocks/>
          </p:cNvCxnSpPr>
          <p:nvPr/>
        </p:nvCxnSpPr>
        <p:spPr>
          <a:xfrm>
            <a:off x="3379430" y="4191135"/>
            <a:ext cx="1834637" cy="143179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33BA78B-BA45-9C6D-ED44-F1B330CC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858" y="4322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F5765-A6CE-4B9D-92EF-8C5248D97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015" y="1235075"/>
            <a:ext cx="11907297" cy="52456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Educate Public, Government (City, State, Federal) on project – </a:t>
            </a:r>
            <a:r>
              <a:rPr lang="en-US" u="sng" dirty="0"/>
              <a:t>In Process</a:t>
            </a:r>
          </a:p>
          <a:p>
            <a:pPr lvl="1"/>
            <a:r>
              <a:rPr lang="en-US" dirty="0"/>
              <a:t>Explain the issues and the solutions </a:t>
            </a:r>
          </a:p>
          <a:p>
            <a:pPr lvl="1"/>
            <a:r>
              <a:rPr lang="en-US" dirty="0"/>
              <a:t>Listen for new solutions or ways to improve proposed solutions</a:t>
            </a:r>
          </a:p>
          <a:p>
            <a:pPr lvl="1"/>
            <a:r>
              <a:rPr lang="en-US" dirty="0"/>
              <a:t>Numerous Stakeholder Briefing Have Been Held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Continue coordination of status of project, impacts of delays, seek all possible funding sources, and seek ways to minimize costs.</a:t>
            </a:r>
            <a:endParaRPr lang="en-US" dirty="0">
              <a:solidFill>
                <a:srgbClr val="3BA2FF"/>
              </a:solidFill>
            </a:endParaRPr>
          </a:p>
          <a:p>
            <a:pPr lvl="2"/>
            <a:endParaRPr lang="en-US" dirty="0"/>
          </a:p>
          <a:p>
            <a:pPr marL="1371600" lvl="3" indent="0">
              <a:buNone/>
            </a:pPr>
            <a:r>
              <a:rPr lang="en-US" dirty="0"/>
              <a:t>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6DFE7-BE5A-4F0A-AA06-4691F9B7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Plan Forward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D0B65-D59A-BC4A-2CBD-6D0CCE77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4604F0D-8234-4DA3-BFB8-795B43B7226D}"/>
              </a:ext>
            </a:extLst>
          </p:cNvPr>
          <p:cNvSpPr txBox="1">
            <a:spLocks/>
          </p:cNvSpPr>
          <p:nvPr/>
        </p:nvSpPr>
        <p:spPr>
          <a:xfrm>
            <a:off x="240107" y="5346441"/>
            <a:ext cx="11711786" cy="1110344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1"/>
                </a:solidFill>
              </a:rPr>
              <a:t>“When Everything seems to be going against you, remember that the airplane takes off against the wind, not with it.”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00B050"/>
                </a:solidFill>
              </a:rPr>
              <a:t>Henry Ford, Founder of the Ford Motor Company</a:t>
            </a:r>
          </a:p>
        </p:txBody>
      </p:sp>
    </p:spTree>
    <p:extLst>
      <p:ext uri="{BB962C8B-B14F-4D97-AF65-F5344CB8AC3E}">
        <p14:creationId xmlns:p14="http://schemas.microsoft.com/office/powerpoint/2010/main" val="28090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1C685-050B-E98A-0E79-16D4F7AB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Rapid City – Black Hills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621B94-F16E-2047-B0BA-46262B995F69}"/>
              </a:ext>
            </a:extLst>
          </p:cNvPr>
          <p:cNvSpPr txBox="1">
            <a:spLocks/>
          </p:cNvSpPr>
          <p:nvPr/>
        </p:nvSpPr>
        <p:spPr>
          <a:xfrm>
            <a:off x="837279" y="1074185"/>
            <a:ext cx="7605601" cy="448440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Economic Growth of Rapid City</a:t>
            </a:r>
          </a:p>
          <a:p>
            <a:pPr lvl="1"/>
            <a:r>
              <a:rPr lang="en-US" dirty="0"/>
              <a:t>Expanded Ellsworth Airforce Base</a:t>
            </a:r>
          </a:p>
          <a:p>
            <a:pPr lvl="1"/>
            <a:r>
              <a:rPr lang="en-US" dirty="0"/>
              <a:t>Increases Area Entertainment Venues</a:t>
            </a:r>
          </a:p>
          <a:p>
            <a:pPr lvl="1"/>
            <a:r>
              <a:rPr lang="en-US" dirty="0"/>
              <a:t>Populations Growth Projects – “Fastest-growing Metro Area in the Midwest”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E3781-5BA2-0A14-5972-7B0E68AA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880" y="998290"/>
            <a:ext cx="3641329" cy="3664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8531D-319E-C670-C1B9-EB227E1A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54" y="3056058"/>
            <a:ext cx="5733743" cy="236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434E9-1CC4-6593-B3A7-087E1E65B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0" y="5166137"/>
            <a:ext cx="10010775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499B1-B513-14C9-6617-5E5973BFA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965" y="5425523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35DBC-FBD6-DBF4-C129-403199F6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762" y="0"/>
            <a:ext cx="895238" cy="1352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1C685-050B-E98A-0E79-16D4F7AB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Rapid City Region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52D44-1DBD-4BA9-AF48-24DC12E3B4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9218" b="1504"/>
          <a:stretch/>
        </p:blipFill>
        <p:spPr>
          <a:xfrm>
            <a:off x="0" y="932280"/>
            <a:ext cx="7152238" cy="5550473"/>
          </a:xfrm>
          <a:prstGeom prst="rect">
            <a:avLst/>
          </a:prstGeom>
        </p:spPr>
      </p:pic>
      <p:sp>
        <p:nvSpPr>
          <p:cNvPr id="8" name="Star: 5 Points 1">
            <a:extLst>
              <a:ext uri="{FF2B5EF4-FFF2-40B4-BE49-F238E27FC236}">
                <a16:creationId xmlns:a16="http://schemas.microsoft.com/office/drawing/2014/main" id="{0AC2D1AD-2FB4-4C39-A7A9-33995EF5B2CC}"/>
              </a:ext>
            </a:extLst>
          </p:cNvPr>
          <p:cNvSpPr/>
          <p:nvPr/>
        </p:nvSpPr>
        <p:spPr>
          <a:xfrm>
            <a:off x="2822954" y="3760431"/>
            <a:ext cx="227736" cy="247638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7138008" y="985382"/>
            <a:ext cx="4916460" cy="555047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200" b="1" dirty="0"/>
              <a:t>Geographically isolated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~300 miles to the next airport larger than RAP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RAP would be closest WN service for a 5-state region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Dickinson -&gt; RAP = 3 hours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Sioux Falls -&gt; RAP = 4 ¼ hours</a:t>
            </a:r>
          </a:p>
          <a:p>
            <a:pPr lvl="2">
              <a:lnSpc>
                <a:spcPct val="100000"/>
              </a:lnSpc>
            </a:pPr>
            <a:r>
              <a:rPr lang="en-US" sz="1400" dirty="0"/>
              <a:t>Bismarck -&gt; RAP = 4 ½ hours</a:t>
            </a:r>
          </a:p>
          <a:p>
            <a:pPr>
              <a:lnSpc>
                <a:spcPct val="100000"/>
              </a:lnSpc>
            </a:pPr>
            <a:r>
              <a:rPr lang="en-US" sz="2200" b="1" dirty="0"/>
              <a:t>Denver is a 412-mile, 6+ hour drive from Rapid City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Far enough to create a strong local demand; however, a significant number of visitors today use Denver and drive up to the Black Hills.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South Dakota’s two major Airports (RAP &amp; FSD) serve 94% of total SD traffic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Serves 2 historically disadvantaged areas; Black Hills and Pine Ridge (Oglala Sioux Tribe) Reservation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71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1C685-050B-E98A-0E79-16D4F7AB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Our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5567-A524-8534-ADDD-6EFD98BE4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947" y="1040732"/>
            <a:ext cx="10463464" cy="477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Passenger Enplanement = 350K (2019), 348K (2021)</a:t>
            </a:r>
          </a:p>
          <a:p>
            <a:pPr marL="0" indent="0">
              <a:buNone/>
            </a:pPr>
            <a:r>
              <a:rPr lang="en-US" sz="2400" dirty="0"/>
              <a:t>Airlines – Allegiant, American, Delta, United, Sun Country</a:t>
            </a:r>
          </a:p>
          <a:p>
            <a:pPr marL="0" indent="0">
              <a:buNone/>
            </a:pPr>
            <a:r>
              <a:rPr lang="en-US" sz="2400" dirty="0"/>
              <a:t>Non-Stop Destinations – 15 (9 seasonal)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1ABE7-4D0C-1A65-C348-5F84BBA0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914401"/>
            <a:ext cx="4191000" cy="5574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45AFB-C6E2-BF4F-BD52-E045D498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79" y="2635976"/>
            <a:ext cx="6406002" cy="371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61CFD-9200-39FE-6511-D31C2557B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A6EF-597C-41C5-B5D0-9FB41C9D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6" y="148326"/>
            <a:ext cx="11341915" cy="766074"/>
          </a:xfrm>
        </p:spPr>
        <p:txBody>
          <a:bodyPr>
            <a:noAutofit/>
          </a:bodyPr>
          <a:lstStyle/>
          <a:p>
            <a:r>
              <a:rPr lang="en-US" sz="4000" dirty="0"/>
              <a:t>RAP Passenger Enplanements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2138B-928D-4D52-A27F-DB33C81C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0" y="1029089"/>
            <a:ext cx="6286284" cy="369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EC4BB-F435-41A4-AB21-E942A9EF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621" y="2505639"/>
            <a:ext cx="5979889" cy="3469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BCCB0F-B0EF-9480-F134-A59EB5B746F6}"/>
              </a:ext>
            </a:extLst>
          </p:cNvPr>
          <p:cNvSpPr txBox="1"/>
          <p:nvPr/>
        </p:nvSpPr>
        <p:spPr>
          <a:xfrm>
            <a:off x="6559420" y="1080947"/>
            <a:ext cx="5530090" cy="85982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30% Passenger growth from 2014-2019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2021 Return to normal from pandemic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ED01D2-7607-2538-EF93-4C9E7EA329D6}"/>
              </a:ext>
            </a:extLst>
          </p:cNvPr>
          <p:cNvSpPr/>
          <p:nvPr/>
        </p:nvSpPr>
        <p:spPr>
          <a:xfrm>
            <a:off x="3958389" y="1768643"/>
            <a:ext cx="2507725" cy="1553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E171A9-4703-1FE7-BA7D-79B3FB4ED539}"/>
              </a:ext>
            </a:extLst>
          </p:cNvPr>
          <p:cNvCxnSpPr>
            <a:cxnSpLocks/>
          </p:cNvCxnSpPr>
          <p:nvPr/>
        </p:nvCxnSpPr>
        <p:spPr>
          <a:xfrm flipH="1">
            <a:off x="6307494" y="1940767"/>
            <a:ext cx="251926" cy="251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E47E4C-375C-45BE-5858-18A8326978CF}"/>
              </a:ext>
            </a:extLst>
          </p:cNvPr>
          <p:cNvSpPr txBox="1"/>
          <p:nvPr/>
        </p:nvSpPr>
        <p:spPr>
          <a:xfrm>
            <a:off x="0" y="5217519"/>
            <a:ext cx="6466114" cy="461665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70% of Enplanements occur from May-October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053628-43E3-3DD7-EA8F-42BE751926F1}"/>
              </a:ext>
            </a:extLst>
          </p:cNvPr>
          <p:cNvSpPr/>
          <p:nvPr/>
        </p:nvSpPr>
        <p:spPr>
          <a:xfrm>
            <a:off x="8300234" y="3664463"/>
            <a:ext cx="2989807" cy="1719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A9393D-7246-1D08-48A4-52B5B7723725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884507" y="4524113"/>
            <a:ext cx="2415727" cy="693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EC6C40-6E04-9F5F-98BB-BBBEFBDE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858" y="5534715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E407-E6A4-4CF8-9CC5-1537CFC95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7D80-79D0-41D4-810D-A3F825088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279" y="1340880"/>
            <a:ext cx="10515600" cy="4351338"/>
          </a:xfrm>
        </p:spPr>
        <p:txBody>
          <a:bodyPr/>
          <a:lstStyle/>
          <a:p>
            <a:r>
              <a:rPr lang="en-US" dirty="0"/>
              <a:t>Airline Trends</a:t>
            </a:r>
          </a:p>
          <a:p>
            <a:pPr lvl="1"/>
            <a:r>
              <a:rPr lang="en-US" dirty="0"/>
              <a:t>Air Service Conference attend by Patrick Dame/Jeff Hartz</a:t>
            </a:r>
          </a:p>
          <a:p>
            <a:pPr lvl="2"/>
            <a:r>
              <a:rPr lang="en-US" dirty="0"/>
              <a:t>Airlines Key Pursuits – (Alaska, Breeze, Frontier, Jetblue, Southwest)</a:t>
            </a:r>
          </a:p>
          <a:p>
            <a:pPr lvl="1"/>
            <a:r>
              <a:rPr lang="en-US" dirty="0"/>
              <a:t>Up gauging in Aircraft </a:t>
            </a:r>
          </a:p>
          <a:p>
            <a:pPr lvl="2"/>
            <a:r>
              <a:rPr lang="en-US" dirty="0"/>
              <a:t>Regional Jets (50/76 passengers) vs Mainline Jets (128+ passengers) 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78499-0AF4-4ED1-8E80-C09AAECF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42" y="4289897"/>
            <a:ext cx="4964559" cy="2199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EC26D-C77F-342C-0813-FB82276CA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3" r="4582"/>
          <a:stretch/>
        </p:blipFill>
        <p:spPr>
          <a:xfrm>
            <a:off x="-1" y="4289897"/>
            <a:ext cx="7268233" cy="219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D9D68-EB43-F22F-EAF2-8862060B3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969" y="-12551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525A-E2C1-4172-8B3D-A1B747B4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Scheduling Scenarios - NOW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56ECEE-B447-41BC-A73C-4862FFF2A3C9}"/>
              </a:ext>
            </a:extLst>
          </p:cNvPr>
          <p:cNvSpPr txBox="1">
            <a:spLocks/>
          </p:cNvSpPr>
          <p:nvPr/>
        </p:nvSpPr>
        <p:spPr>
          <a:xfrm>
            <a:off x="4357285" y="1179009"/>
            <a:ext cx="7546090" cy="51168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dirty="0"/>
              <a:t>Peaking characteristics were evaluated from the following schedules: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Summer Weekend (07/24/2021)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Summer Weekday (07/21/2021)</a:t>
            </a:r>
          </a:p>
          <a:p>
            <a:pPr lvl="1">
              <a:lnSpc>
                <a:spcPct val="110000"/>
              </a:lnSpc>
            </a:pPr>
            <a:r>
              <a:rPr lang="en-US" sz="1200" dirty="0"/>
              <a:t>Winter Average (02/06/2019)</a:t>
            </a:r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F5E5C5-6BF1-4262-A327-B44B8F20E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783113"/>
              </p:ext>
            </p:extLst>
          </p:nvPr>
        </p:nvGraphicFramePr>
        <p:xfrm>
          <a:off x="4545476" y="2231861"/>
          <a:ext cx="7169708" cy="406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C6B313-63B5-4D0F-9595-AF58F8F62788}"/>
              </a:ext>
            </a:extLst>
          </p:cNvPr>
          <p:cNvSpPr txBox="1"/>
          <p:nvPr/>
        </p:nvSpPr>
        <p:spPr>
          <a:xfrm>
            <a:off x="7481454" y="2795627"/>
            <a:ext cx="75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2"/>
                </a:solidFill>
              </a:rPr>
              <a:t>394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38495-A98B-4623-B1D4-28602AC1FE2D}"/>
              </a:ext>
            </a:extLst>
          </p:cNvPr>
          <p:cNvSpPr txBox="1"/>
          <p:nvPr/>
        </p:nvSpPr>
        <p:spPr>
          <a:xfrm>
            <a:off x="9545781" y="3549283"/>
            <a:ext cx="75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137E7-A55C-4C9B-ADFD-0B0482EDE108}"/>
              </a:ext>
            </a:extLst>
          </p:cNvPr>
          <p:cNvSpPr txBox="1"/>
          <p:nvPr/>
        </p:nvSpPr>
        <p:spPr>
          <a:xfrm>
            <a:off x="7075055" y="4441124"/>
            <a:ext cx="75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146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7A2C6-5A0E-B566-0932-1658B3E1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4356328" cy="3119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8942B4-3D49-3EB6-0641-447717756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"/>
          <a:stretch/>
        </p:blipFill>
        <p:spPr>
          <a:xfrm>
            <a:off x="0" y="926113"/>
            <a:ext cx="4356328" cy="29210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0A348-1FED-FD9F-E701-88613426D7BC}"/>
              </a:ext>
            </a:extLst>
          </p:cNvPr>
          <p:cNvSpPr txBox="1"/>
          <p:nvPr/>
        </p:nvSpPr>
        <p:spPr>
          <a:xfrm>
            <a:off x="464041" y="3845845"/>
            <a:ext cx="3428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Gateway to the Black Hills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2EC35-F36F-855C-3910-2436712E8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6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525A-E2C1-4172-8B3D-A1B747B4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Scheduling Scenarios - FUTURE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4F8F18-AB2F-46C3-BB38-BEEAD3607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1" y="999027"/>
            <a:ext cx="6167313" cy="48982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Peaking characteristics  forecasted for the same periods but with the following air service growth for each period: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 lvl="2">
              <a:lnSpc>
                <a:spcPct val="110000"/>
              </a:lnSpc>
            </a:pPr>
            <a:endParaRPr lang="en-US" sz="1000" dirty="0"/>
          </a:p>
          <a:p>
            <a:pPr lvl="2">
              <a:lnSpc>
                <a:spcPct val="110000"/>
              </a:lnSpc>
            </a:pPr>
            <a:endParaRPr lang="en-US" sz="1000" dirty="0"/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54DB55-E403-4568-BD62-ACCDC5CE2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47431"/>
              </p:ext>
            </p:extLst>
          </p:nvPr>
        </p:nvGraphicFramePr>
        <p:xfrm>
          <a:off x="447510" y="1761579"/>
          <a:ext cx="4718360" cy="1043940"/>
        </p:xfrm>
        <a:graphic>
          <a:graphicData uri="http://schemas.openxmlformats.org/drawingml/2006/table">
            <a:tbl>
              <a:tblPr/>
              <a:tblGrid>
                <a:gridCol w="681740">
                  <a:extLst>
                    <a:ext uri="{9D8B030D-6E8A-4147-A177-3AD203B41FA5}">
                      <a16:colId xmlns:a16="http://schemas.microsoft.com/office/drawing/2014/main" val="3560641893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2032260884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546093719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2366674191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2544610533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2222602354"/>
                    </a:ext>
                  </a:extLst>
                </a:gridCol>
                <a:gridCol w="672770">
                  <a:extLst>
                    <a:ext uri="{9D8B030D-6E8A-4147-A177-3AD203B41FA5}">
                      <a16:colId xmlns:a16="http://schemas.microsoft.com/office/drawing/2014/main" val="640080436"/>
                    </a:ext>
                  </a:extLst>
                </a:gridCol>
              </a:tblGrid>
              <a:tr h="49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Wknd.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Wknd. 2030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Wkd.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 Wkd. 2030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 2019 Avg.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Winter 2030 Avg.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38344"/>
                  </a:ext>
                </a:extLst>
              </a:tr>
              <a:tr h="164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Departures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563859"/>
                  </a:ext>
                </a:extLst>
              </a:tr>
              <a:tr h="164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40429"/>
                  </a:ext>
                </a:extLst>
              </a:tr>
              <a:tr h="1649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Seats/Day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39605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171EACD-0538-4CA3-B95E-E0D032FEEB57}"/>
              </a:ext>
            </a:extLst>
          </p:cNvPr>
          <p:cNvGrpSpPr/>
          <p:nvPr/>
        </p:nvGrpSpPr>
        <p:grpSpPr>
          <a:xfrm>
            <a:off x="4992940" y="2283549"/>
            <a:ext cx="6926191" cy="4064304"/>
            <a:chOff x="5083099" y="1747874"/>
            <a:chExt cx="6926191" cy="4064304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FA7AE8E9-7BFA-422D-8CA4-727A971EDD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10658550"/>
                </p:ext>
              </p:extLst>
            </p:nvPr>
          </p:nvGraphicFramePr>
          <p:xfrm>
            <a:off x="5083099" y="1747874"/>
            <a:ext cx="6926191" cy="40643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2CFC82-37F9-4B59-A45D-E2424567D6AE}"/>
                </a:ext>
              </a:extLst>
            </p:cNvPr>
            <p:cNvSpPr txBox="1"/>
            <p:nvPr/>
          </p:nvSpPr>
          <p:spPr>
            <a:xfrm>
              <a:off x="8338262" y="2131360"/>
              <a:ext cx="757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accent2"/>
                  </a:solidFill>
                </a:rPr>
                <a:t>752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0A147-8728-4C97-A9DC-85016944BE23}"/>
                </a:ext>
              </a:extLst>
            </p:cNvPr>
            <p:cNvSpPr txBox="1"/>
            <p:nvPr/>
          </p:nvSpPr>
          <p:spPr>
            <a:xfrm>
              <a:off x="7788812" y="2214206"/>
              <a:ext cx="757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728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A545AC-17FF-4888-B799-00ECF7B0AA55}"/>
                </a:ext>
              </a:extLst>
            </p:cNvPr>
            <p:cNvSpPr txBox="1"/>
            <p:nvPr/>
          </p:nvSpPr>
          <p:spPr>
            <a:xfrm>
              <a:off x="8866909" y="3272195"/>
              <a:ext cx="757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262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D72898F-1E85-41CC-97A3-212BE7FD53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6194" y="3549095"/>
              <a:ext cx="528647" cy="681162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52F260-700B-9A65-8557-3AF8A535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810" y="0"/>
            <a:ext cx="89619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ad &amp; Hunt 2018">
      <a:dk1>
        <a:sysClr val="windowText" lastClr="000000"/>
      </a:dk1>
      <a:lt1>
        <a:sysClr val="window" lastClr="FFFFFF"/>
      </a:lt1>
      <a:dk2>
        <a:srgbClr val="819CD1"/>
      </a:dk2>
      <a:lt2>
        <a:srgbClr val="E7E6E6"/>
      </a:lt2>
      <a:accent1>
        <a:srgbClr val="00A1DE"/>
      </a:accent1>
      <a:accent2>
        <a:srgbClr val="0056A7"/>
      </a:accent2>
      <a:accent3>
        <a:srgbClr val="9EACAB"/>
      </a:accent3>
      <a:accent4>
        <a:srgbClr val="A3BA2A"/>
      </a:accent4>
      <a:accent5>
        <a:srgbClr val="25B0D1"/>
      </a:accent5>
      <a:accent6>
        <a:srgbClr val="C41425"/>
      </a:accent6>
      <a:hlink>
        <a:srgbClr val="0056A7"/>
      </a:hlink>
      <a:folHlink>
        <a:srgbClr val="819C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2020 widescreen format.potx" id="{9A64DF53-7C87-4501-8830-43C657D139BD}" vid="{96C3EF26-8AA1-4CAC-B140-222BCAB7BB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C19E5C7DACF045BDC687455465E51C" ma:contentTypeVersion="7" ma:contentTypeDescription="Create a new document." ma:contentTypeScope="" ma:versionID="b96578863de9132e615c7ac47ce3a975">
  <xsd:schema xmlns:xsd="http://www.w3.org/2001/XMLSchema" xmlns:xs="http://www.w3.org/2001/XMLSchema" xmlns:p="http://schemas.microsoft.com/office/2006/metadata/properties" xmlns:ns3="ad6e0559-caa9-4ef9-9210-0689663e6698" targetNamespace="http://schemas.microsoft.com/office/2006/metadata/properties" ma:root="true" ma:fieldsID="68445764907515c49febddf8bd36f61f" ns3:_="">
    <xsd:import namespace="ad6e0559-caa9-4ef9-9210-0689663e6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e0559-caa9-4ef9-9210-0689663e66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04B655-F5CB-46B3-9593-0EB391FDF2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F442C1B-A662-48D4-8FB1-8E990E25A4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0BB061-C545-4C82-958C-F89CF66C6D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6e0559-caa9-4ef9-9210-0689663e6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 Template 2020 Widescreen Format</Template>
  <TotalTime>44762</TotalTime>
  <Words>851</Words>
  <Application>Microsoft Office PowerPoint</Application>
  <PresentationFormat>Widescreen</PresentationFormat>
  <Paragraphs>166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Avenir Next LT Pro</vt:lpstr>
      <vt:lpstr>Calibri</vt:lpstr>
      <vt:lpstr>Calibri Light</vt:lpstr>
      <vt:lpstr>Source Sans Pro Light</vt:lpstr>
      <vt:lpstr>Wingdings</vt:lpstr>
      <vt:lpstr>Office Theme</vt:lpstr>
      <vt:lpstr>PowerPoint Presentation</vt:lpstr>
      <vt:lpstr>Today’s Agenda</vt:lpstr>
      <vt:lpstr>Rapid City – Black Hills </vt:lpstr>
      <vt:lpstr>Rapid City Region</vt:lpstr>
      <vt:lpstr>Our Airport</vt:lpstr>
      <vt:lpstr>RAP Passenger Enplanements</vt:lpstr>
      <vt:lpstr>Key Factors </vt:lpstr>
      <vt:lpstr>Scheduling Scenarios - NOW</vt:lpstr>
      <vt:lpstr>Scheduling Scenarios - FUTURE</vt:lpstr>
      <vt:lpstr>PowerPoint Presentation</vt:lpstr>
      <vt:lpstr>Issue – Ticketing and Baggage Makeup</vt:lpstr>
      <vt:lpstr>Solution – Ticketing and Baggage Makeup</vt:lpstr>
      <vt:lpstr>Solution – Ticketing and Baggage Makeup</vt:lpstr>
      <vt:lpstr>Comparison of Baggage Makeup</vt:lpstr>
      <vt:lpstr>Minot, ND Baggage Makeup – 164,000 Enplanements - 63% smaller than RAP</vt:lpstr>
      <vt:lpstr>Solution – Ticketing and Baggage Makeup</vt:lpstr>
      <vt:lpstr>Issue – TSA Checkpoint</vt:lpstr>
      <vt:lpstr>Solution – Ticketing and Baggage Makeup</vt:lpstr>
      <vt:lpstr>Issue – Concourse (Holdrooms/Gates)</vt:lpstr>
      <vt:lpstr>Solution – Concourse (Holdrooms/Gates)</vt:lpstr>
      <vt:lpstr>Solution – Concourse (Holdrooms/Gates)</vt:lpstr>
      <vt:lpstr>Solutions – Concourse (Holdroom/Gates) </vt:lpstr>
      <vt:lpstr>Issue - Rental Car Area and Baggage Return</vt:lpstr>
      <vt:lpstr>Solution - Rental Car Area and Baggage Return</vt:lpstr>
      <vt:lpstr>Solution - Rental Car Area and Baggage Return</vt:lpstr>
      <vt:lpstr>Terminal – Overall Concept</vt:lpstr>
      <vt:lpstr>Plan Forward</vt:lpstr>
      <vt:lpstr>Plan Forward 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Schauer</dc:creator>
  <cp:lastModifiedBy>Tom Schauer</cp:lastModifiedBy>
  <cp:revision>57</cp:revision>
  <cp:lastPrinted>2022-07-08T20:58:41Z</cp:lastPrinted>
  <dcterms:created xsi:type="dcterms:W3CDTF">2022-03-29T21:07:53Z</dcterms:created>
  <dcterms:modified xsi:type="dcterms:W3CDTF">2023-03-28T22:55:23Z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0x010100D2C19E5C7DACF045BDC687455465E51C</vt:lpwstr>
  </property>
</Properties>
</file>