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349" r:id="rId5"/>
    <p:sldId id="363" r:id="rId6"/>
    <p:sldId id="364" r:id="rId7"/>
    <p:sldId id="367" r:id="rId8"/>
    <p:sldId id="361" r:id="rId9"/>
    <p:sldId id="366" r:id="rId10"/>
    <p:sldId id="368" r:id="rId11"/>
    <p:sldId id="365" r:id="rId12"/>
    <p:sldId id="369" r:id="rId13"/>
    <p:sldId id="261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A17"/>
    <a:srgbClr val="0563C1"/>
    <a:srgbClr val="2E6B8D"/>
    <a:srgbClr val="75111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99" autoAdjust="0"/>
  </p:normalViewPr>
  <p:slideViewPr>
    <p:cSldViewPr snapToGrid="0">
      <p:cViewPr varScale="1">
        <p:scale>
          <a:sx n="97" d="100"/>
          <a:sy n="97" d="100"/>
        </p:scale>
        <p:origin x="96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lek, RachelR" userId="23d22415-0127-4e73-8812-bdbfeb6066d5" providerId="ADAL" clId="{14D31C1B-F1F5-41A0-B60D-4255CC6B477D}"/>
    <pc:docChg chg="modSld">
      <pc:chgData name="Soulek, RachelR" userId="23d22415-0127-4e73-8812-bdbfeb6066d5" providerId="ADAL" clId="{14D31C1B-F1F5-41A0-B60D-4255CC6B477D}" dt="2026-07-30T15:01:28.076" v="121" actId="20577"/>
      <pc:docMkLst>
        <pc:docMk/>
      </pc:docMkLst>
      <pc:sldChg chg="modSp mod">
        <pc:chgData name="Soulek, RachelR" userId="23d22415-0127-4e73-8812-bdbfeb6066d5" providerId="ADAL" clId="{14D31C1B-F1F5-41A0-B60D-4255CC6B477D}" dt="2026-07-30T14:44:41.151" v="12" actId="20577"/>
        <pc:sldMkLst>
          <pc:docMk/>
          <pc:sldMk cId="1151704466" sldId="349"/>
        </pc:sldMkLst>
        <pc:spChg chg="mod">
          <ac:chgData name="Soulek, RachelR" userId="23d22415-0127-4e73-8812-bdbfeb6066d5" providerId="ADAL" clId="{14D31C1B-F1F5-41A0-B60D-4255CC6B477D}" dt="2026-07-30T14:44:41.151" v="12" actId="20577"/>
          <ac:spMkLst>
            <pc:docMk/>
            <pc:sldMk cId="1151704466" sldId="349"/>
            <ac:spMk id="7" creationId="{3EE6937A-8B26-0EB6-60BF-BAD0460DB57A}"/>
          </ac:spMkLst>
        </pc:spChg>
      </pc:sldChg>
      <pc:sldChg chg="modSp mod">
        <pc:chgData name="Soulek, RachelR" userId="23d22415-0127-4e73-8812-bdbfeb6066d5" providerId="ADAL" clId="{14D31C1B-F1F5-41A0-B60D-4255CC6B477D}" dt="2026-07-30T15:00:02.414" v="79" actId="20577"/>
        <pc:sldMkLst>
          <pc:docMk/>
          <pc:sldMk cId="3598601125" sldId="361"/>
        </pc:sldMkLst>
        <pc:spChg chg="mod">
          <ac:chgData name="Soulek, RachelR" userId="23d22415-0127-4e73-8812-bdbfeb6066d5" providerId="ADAL" clId="{14D31C1B-F1F5-41A0-B60D-4255CC6B477D}" dt="2026-07-30T15:00:02.414" v="79" actId="20577"/>
          <ac:spMkLst>
            <pc:docMk/>
            <pc:sldMk cId="3598601125" sldId="361"/>
            <ac:spMk id="77" creationId="{04336DC2-5B98-195C-1BDC-910C825AA734}"/>
          </ac:spMkLst>
        </pc:spChg>
      </pc:sldChg>
      <pc:sldChg chg="modSp mod">
        <pc:chgData name="Soulek, RachelR" userId="23d22415-0127-4e73-8812-bdbfeb6066d5" providerId="ADAL" clId="{14D31C1B-F1F5-41A0-B60D-4255CC6B477D}" dt="2026-07-30T14:58:48.231" v="42" actId="20577"/>
        <pc:sldMkLst>
          <pc:docMk/>
          <pc:sldMk cId="304511692" sldId="363"/>
        </pc:sldMkLst>
        <pc:spChg chg="mod">
          <ac:chgData name="Soulek, RachelR" userId="23d22415-0127-4e73-8812-bdbfeb6066d5" providerId="ADAL" clId="{14D31C1B-F1F5-41A0-B60D-4255CC6B477D}" dt="2026-07-30T14:46:00.799" v="15" actId="20577"/>
          <ac:spMkLst>
            <pc:docMk/>
            <pc:sldMk cId="304511692" sldId="363"/>
            <ac:spMk id="2" creationId="{3F57066C-6F93-7BFA-2D71-64989BA5DE9E}"/>
          </ac:spMkLst>
        </pc:spChg>
        <pc:spChg chg="mod">
          <ac:chgData name="Soulek, RachelR" userId="23d22415-0127-4e73-8812-bdbfeb6066d5" providerId="ADAL" clId="{14D31C1B-F1F5-41A0-B60D-4255CC6B477D}" dt="2026-07-30T14:58:48.231" v="42" actId="20577"/>
          <ac:spMkLst>
            <pc:docMk/>
            <pc:sldMk cId="304511692" sldId="363"/>
            <ac:spMk id="3" creationId="{20EB0B93-EA49-57CD-3DED-7952D1B7D6B9}"/>
          </ac:spMkLst>
        </pc:spChg>
      </pc:sldChg>
      <pc:sldChg chg="modSp mod">
        <pc:chgData name="Soulek, RachelR" userId="23d22415-0127-4e73-8812-bdbfeb6066d5" providerId="ADAL" clId="{14D31C1B-F1F5-41A0-B60D-4255CC6B477D}" dt="2026-07-30T14:58:56.215" v="49" actId="20577"/>
        <pc:sldMkLst>
          <pc:docMk/>
          <pc:sldMk cId="3097745767" sldId="364"/>
        </pc:sldMkLst>
        <pc:spChg chg="mod">
          <ac:chgData name="Soulek, RachelR" userId="23d22415-0127-4e73-8812-bdbfeb6066d5" providerId="ADAL" clId="{14D31C1B-F1F5-41A0-B60D-4255CC6B477D}" dt="2026-07-30T14:58:56.215" v="49" actId="20577"/>
          <ac:spMkLst>
            <pc:docMk/>
            <pc:sldMk cId="3097745767" sldId="364"/>
            <ac:spMk id="82" creationId="{332C8F74-912D-F153-DC1E-B92E92104ADF}"/>
          </ac:spMkLst>
        </pc:spChg>
      </pc:sldChg>
      <pc:sldChg chg="modSp mod">
        <pc:chgData name="Soulek, RachelR" userId="23d22415-0127-4e73-8812-bdbfeb6066d5" providerId="ADAL" clId="{14D31C1B-F1F5-41A0-B60D-4255CC6B477D}" dt="2026-07-30T15:01:28.076" v="121" actId="20577"/>
        <pc:sldMkLst>
          <pc:docMk/>
          <pc:sldMk cId="4125030682" sldId="365"/>
        </pc:sldMkLst>
        <pc:spChg chg="mod">
          <ac:chgData name="Soulek, RachelR" userId="23d22415-0127-4e73-8812-bdbfeb6066d5" providerId="ADAL" clId="{14D31C1B-F1F5-41A0-B60D-4255CC6B477D}" dt="2026-07-30T15:01:28.076" v="121" actId="20577"/>
          <ac:spMkLst>
            <pc:docMk/>
            <pc:sldMk cId="4125030682" sldId="365"/>
            <ac:spMk id="3" creationId="{4CDD75D0-9B79-8704-2B1C-EAEBFC9A4DCB}"/>
          </ac:spMkLst>
        </pc:spChg>
      </pc:sldChg>
      <pc:sldChg chg="modSp mod">
        <pc:chgData name="Soulek, RachelR" userId="23d22415-0127-4e73-8812-bdbfeb6066d5" providerId="ADAL" clId="{14D31C1B-F1F5-41A0-B60D-4255CC6B477D}" dt="2026-07-30T14:59:16.881" v="65" actId="20577"/>
        <pc:sldMkLst>
          <pc:docMk/>
          <pc:sldMk cId="3897527458" sldId="367"/>
        </pc:sldMkLst>
        <pc:spChg chg="mod">
          <ac:chgData name="Soulek, RachelR" userId="23d22415-0127-4e73-8812-bdbfeb6066d5" providerId="ADAL" clId="{14D31C1B-F1F5-41A0-B60D-4255CC6B477D}" dt="2026-07-30T14:59:16.881" v="65" actId="20577"/>
          <ac:spMkLst>
            <pc:docMk/>
            <pc:sldMk cId="3897527458" sldId="367"/>
            <ac:spMk id="48" creationId="{0AA93713-D859-B473-2B70-CBA6304380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720E7C52-3CFC-4F51-BF86-41576EC619D7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7707D308-77E1-42B0-BC49-1139A71DD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0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07D308-77E1-42B0-BC49-1139A71DDF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3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07/30/2026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085C70F-3906-F399-DD5D-42BD69932558}"/>
              </a:ext>
            </a:extLst>
          </p:cNvPr>
          <p:cNvSpPr txBox="1"/>
          <p:nvPr/>
        </p:nvSpPr>
        <p:spPr>
          <a:xfrm>
            <a:off x="998482" y="120581"/>
            <a:ext cx="10773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51113"/>
                </a:solidFill>
              </a:rPr>
              <a:t>S.D. Highway 1889</a:t>
            </a:r>
          </a:p>
          <a:p>
            <a:pPr algn="ctr"/>
            <a:r>
              <a:rPr lang="en-US" sz="4800" b="1" dirty="0">
                <a:solidFill>
                  <a:srgbClr val="751113"/>
                </a:solidFill>
              </a:rPr>
              <a:t>Weekly Update</a:t>
            </a:r>
          </a:p>
          <a:p>
            <a:pPr algn="ctr"/>
            <a:r>
              <a:rPr lang="en-US" sz="4800" b="1" dirty="0"/>
              <a:t>7/29/2026</a:t>
            </a:r>
          </a:p>
        </p:txBody>
      </p:sp>
      <p:pic>
        <p:nvPicPr>
          <p:cNvPr id="13" name="Picture 12" descr="A blue and black logo&#10;&#10;AI-generated content may be incorrect.">
            <a:extLst>
              <a:ext uri="{FF2B5EF4-FFF2-40B4-BE49-F238E27FC236}">
                <a16:creationId xmlns:a16="http://schemas.microsoft.com/office/drawing/2014/main" id="{E32CE0A3-566C-AE87-FA5F-29DC3E728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23" y="3439013"/>
            <a:ext cx="4668220" cy="2083309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5BB1A28-5BBF-6B3A-3A82-87DF4E038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2" y="191726"/>
            <a:ext cx="2497802" cy="2261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27CD4F-303A-16AC-ECAB-14464652B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091" y="191726"/>
            <a:ext cx="2290947" cy="25564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6EA086-B66C-E1E8-D0E7-E951CBB2DC06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Untitled design (35).png">
            <a:extLst>
              <a:ext uri="{FF2B5EF4-FFF2-40B4-BE49-F238E27FC236}">
                <a16:creationId xmlns:a16="http://schemas.microsoft.com/office/drawing/2014/main" id="{0D6DC628-FB66-C2EC-7C18-B95FE8EF3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E6937A-8B26-0EB6-60BF-BAD0460DB57A}"/>
              </a:ext>
            </a:extLst>
          </p:cNvPr>
          <p:cNvSpPr txBox="1"/>
          <p:nvPr/>
        </p:nvSpPr>
        <p:spPr>
          <a:xfrm>
            <a:off x="183962" y="2697852"/>
            <a:ext cx="4668220" cy="3215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51113"/>
                </a:solidFill>
                <a:latin typeface="+mn-lt"/>
                <a:ea typeface="Open Sans Condensed" panose="020B0806030504020204" pitchFamily="34" charset="0"/>
                <a:cs typeface="Open Sans Condensed" panose="020B0806030504020204" pitchFamily="34" charset="0"/>
              </a:rPr>
              <a:t>Weekly Meeting:</a:t>
            </a:r>
          </a:p>
          <a:p>
            <a:r>
              <a:rPr lang="en-US" sz="1800" dirty="0">
                <a:latin typeface="Calibri Light"/>
                <a:ea typeface="Calibri Light"/>
                <a:cs typeface="Calibri Light"/>
              </a:rPr>
              <a:t>Weekly Meetings to be held at </a:t>
            </a:r>
            <a:r>
              <a:rPr lang="en-US" sz="1800" b="1" dirty="0">
                <a:latin typeface="Calibri Light"/>
                <a:ea typeface="Calibri Light"/>
                <a:cs typeface="Calibri Light"/>
              </a:rPr>
              <a:t>AGC Building at </a:t>
            </a:r>
            <a:r>
              <a:rPr lang="en-US" sz="1800" b="1" dirty="0">
                <a:ea typeface="+mj-lt"/>
                <a:cs typeface="+mj-lt"/>
              </a:rPr>
              <a:t>300 E. Capitol Ave, Suite 1. </a:t>
            </a:r>
            <a:r>
              <a:rPr lang="en-US" sz="1800" dirty="0">
                <a:ea typeface="+mj-lt"/>
                <a:cs typeface="+mj-lt"/>
              </a:rPr>
              <a:t>Enter through side door on S. Highland Street.</a:t>
            </a:r>
            <a:endParaRPr lang="en-US" sz="1800" dirty="0">
              <a:latin typeface="Calibri Light"/>
              <a:ea typeface="Calibri Light"/>
              <a:cs typeface="Calibri Light"/>
            </a:endParaRPr>
          </a:p>
          <a:p>
            <a:endParaRPr lang="en-US" sz="1800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Time: 11:00 </a:t>
            </a:r>
            <a:r>
              <a:rPr lang="en-US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a.m.</a:t>
            </a:r>
            <a:endParaRPr lang="en-US" sz="1800" b="1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Day: Wednesdays 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Facebook Live Stream: KCCR Radio</a:t>
            </a:r>
          </a:p>
          <a:p>
            <a:endParaRPr lang="en-US" sz="1800" b="1" u="sng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KCCR and DRG will keep you up to date with any traffic changes and </a:t>
            </a:r>
            <a:r>
              <a:rPr lang="en-US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progress of the project</a:t>
            </a:r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1704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Untitled design (35).png">
            <a:extLst>
              <a:ext uri="{FF2B5EF4-FFF2-40B4-BE49-F238E27FC236}">
                <a16:creationId xmlns:a16="http://schemas.microsoft.com/office/drawing/2014/main" id="{B53DB6A7-61B3-6EFE-2212-7BE59D5CC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FB8D45-378B-B956-DE93-72955CD91741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AF485-D04B-25AD-EB2D-E1173F8D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096" y="341976"/>
            <a:ext cx="1140221" cy="14726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85DCAC-8ADE-9930-1E0F-1748EBE97161}"/>
              </a:ext>
            </a:extLst>
          </p:cNvPr>
          <p:cNvSpPr txBox="1"/>
          <p:nvPr/>
        </p:nvSpPr>
        <p:spPr>
          <a:xfrm>
            <a:off x="327260" y="1982380"/>
            <a:ext cx="2884530" cy="3504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51113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Text Notifications: </a:t>
            </a:r>
            <a:endParaRPr lang="en-US" dirty="0">
              <a:solidFill>
                <a:srgbClr val="666666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/>
              <a:t>For updates on major traffic changes during the project, subscribe to a free text-in service. To subscribe, text “</a:t>
            </a:r>
            <a:r>
              <a:rPr lang="en-US" b="1" dirty="0"/>
              <a:t>EUCLID"</a:t>
            </a:r>
            <a:r>
              <a:rPr lang="en-US" dirty="0"/>
              <a:t> to </a:t>
            </a:r>
            <a:r>
              <a:rPr lang="en-US" b="1" dirty="0"/>
              <a:t>605-566-4041</a:t>
            </a:r>
            <a:r>
              <a:rPr lang="en-US" dirty="0"/>
              <a:t>. Subscribers can unsubscribe at any time.</a:t>
            </a:r>
            <a:endParaRPr lang="en-US" b="1" dirty="0"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272199-B05F-C5A6-28F6-1661B39A4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05" y="632624"/>
            <a:ext cx="8692797" cy="48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2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DFE964-A133-7158-6B27-809E310F9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EB0B93-EA49-57CD-3DED-7952D1B7D6B9}"/>
              </a:ext>
            </a:extLst>
          </p:cNvPr>
          <p:cNvSpPr txBox="1"/>
          <p:nvPr/>
        </p:nvSpPr>
        <p:spPr>
          <a:xfrm>
            <a:off x="634482" y="886408"/>
            <a:ext cx="1135535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All side streets from </a:t>
            </a:r>
            <a:r>
              <a:rPr lang="en-US" sz="3600" dirty="0" err="1"/>
              <a:t>Wynoka</a:t>
            </a:r>
            <a:r>
              <a:rPr lang="en-US" sz="3600" dirty="0"/>
              <a:t> Street to Elizabeth Street are 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Elizabeth/Euclid Intersection is four-way stop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Curb and gutter placement along with grading for asphalt from 1</a:t>
            </a:r>
            <a:r>
              <a:rPr lang="en-US" sz="3600" baseline="30000" dirty="0"/>
              <a:t>st</a:t>
            </a:r>
            <a:r>
              <a:rPr lang="en-US" sz="3600" dirty="0"/>
              <a:t> Street to 4</a:t>
            </a:r>
            <a:r>
              <a:rPr lang="en-US" sz="3600" baseline="30000" dirty="0"/>
              <a:t>th</a:t>
            </a:r>
            <a:r>
              <a:rPr lang="en-US" sz="3600" dirty="0"/>
              <a:t> Street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Two-way traffic on southbound lane from Elizabeth Street to 4</a:t>
            </a:r>
            <a:r>
              <a:rPr lang="en-US" sz="3600" baseline="30000" dirty="0"/>
              <a:t>th</a:t>
            </a:r>
            <a:r>
              <a:rPr lang="en-US" sz="3600" dirty="0"/>
              <a:t>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Crossover on north end of project in place to move two-way traffic to the northbound lanes down to 4</a:t>
            </a:r>
            <a:r>
              <a:rPr lang="en-US" sz="3600" baseline="30000" dirty="0"/>
              <a:t>th</a:t>
            </a:r>
            <a:r>
              <a:rPr lang="en-US" sz="3600" dirty="0"/>
              <a:t>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57066C-6F93-7BFA-2D71-64989BA5DE9E}"/>
              </a:ext>
            </a:extLst>
          </p:cNvPr>
          <p:cNvSpPr txBox="1"/>
          <p:nvPr/>
        </p:nvSpPr>
        <p:spPr>
          <a:xfrm>
            <a:off x="2407298" y="177282"/>
            <a:ext cx="7193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Wednesday, July 29, 2026</a:t>
            </a:r>
          </a:p>
        </p:txBody>
      </p:sp>
    </p:spTree>
    <p:extLst>
      <p:ext uri="{BB962C8B-B14F-4D97-AF65-F5344CB8AC3E}">
        <p14:creationId xmlns:p14="http://schemas.microsoft.com/office/powerpoint/2010/main" val="304511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AA639D-5C05-F850-DD6F-C484D5606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6B57AD-7E07-52B6-A648-C508E091A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312" y="0"/>
            <a:ext cx="6496589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60FEC8-667A-3AA2-C6D5-29E4DC7AB513}"/>
              </a:ext>
            </a:extLst>
          </p:cNvPr>
          <p:cNvSpPr/>
          <p:nvPr/>
        </p:nvSpPr>
        <p:spPr>
          <a:xfrm>
            <a:off x="6535555" y="3428999"/>
            <a:ext cx="298382" cy="3429001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A33F68-EAED-1439-9A80-7524DCA07691}"/>
              </a:ext>
            </a:extLst>
          </p:cNvPr>
          <p:cNvSpPr/>
          <p:nvPr/>
        </p:nvSpPr>
        <p:spPr>
          <a:xfrm>
            <a:off x="6029386" y="0"/>
            <a:ext cx="734770" cy="2752825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D095289-F194-CA5A-8200-D80422210587}"/>
              </a:ext>
            </a:extLst>
          </p:cNvPr>
          <p:cNvCxnSpPr>
            <a:cxnSpLocks/>
          </p:cNvCxnSpPr>
          <p:nvPr/>
        </p:nvCxnSpPr>
        <p:spPr>
          <a:xfrm>
            <a:off x="6506109" y="3415652"/>
            <a:ext cx="140334" cy="3409848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B24C569-D140-925A-A282-3D5E9F754C44}"/>
              </a:ext>
            </a:extLst>
          </p:cNvPr>
          <p:cNvCxnSpPr>
            <a:cxnSpLocks/>
          </p:cNvCxnSpPr>
          <p:nvPr/>
        </p:nvCxnSpPr>
        <p:spPr>
          <a:xfrm>
            <a:off x="6020315" y="3428997"/>
            <a:ext cx="0" cy="3429004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0723B62-4A58-A461-C935-0C6983677E44}"/>
              </a:ext>
            </a:extLst>
          </p:cNvPr>
          <p:cNvSpPr/>
          <p:nvPr/>
        </p:nvSpPr>
        <p:spPr>
          <a:xfrm>
            <a:off x="5338999" y="3428999"/>
            <a:ext cx="298382" cy="3429001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AC6526F-5814-E0BE-FDE8-B5DEFACBFBD4}"/>
              </a:ext>
            </a:extLst>
          </p:cNvPr>
          <p:cNvCxnSpPr>
            <a:cxnSpLocks/>
          </p:cNvCxnSpPr>
          <p:nvPr/>
        </p:nvCxnSpPr>
        <p:spPr>
          <a:xfrm>
            <a:off x="5771145" y="1443789"/>
            <a:ext cx="124042" cy="1309036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row: Up 47">
            <a:extLst>
              <a:ext uri="{FF2B5EF4-FFF2-40B4-BE49-F238E27FC236}">
                <a16:creationId xmlns:a16="http://schemas.microsoft.com/office/drawing/2014/main" id="{05B52B1B-E4C1-54E6-AA7B-AADA508DCB7C}"/>
              </a:ext>
            </a:extLst>
          </p:cNvPr>
          <p:cNvSpPr/>
          <p:nvPr/>
        </p:nvSpPr>
        <p:spPr>
          <a:xfrm flipH="1">
            <a:off x="6187631" y="3415652"/>
            <a:ext cx="140323" cy="60756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129251C-0967-6B52-872E-23AB6143D64C}"/>
              </a:ext>
            </a:extLst>
          </p:cNvPr>
          <p:cNvCxnSpPr>
            <a:cxnSpLocks/>
          </p:cNvCxnSpPr>
          <p:nvPr/>
        </p:nvCxnSpPr>
        <p:spPr>
          <a:xfrm flipH="1">
            <a:off x="3015041" y="3034975"/>
            <a:ext cx="2473149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FAFC960-31F0-ADC5-770C-5573948E0B54}"/>
              </a:ext>
            </a:extLst>
          </p:cNvPr>
          <p:cNvCxnSpPr>
            <a:cxnSpLocks/>
          </p:cNvCxnSpPr>
          <p:nvPr/>
        </p:nvCxnSpPr>
        <p:spPr>
          <a:xfrm>
            <a:off x="6764155" y="3034975"/>
            <a:ext cx="2730746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row: Up 59">
            <a:extLst>
              <a:ext uri="{FF2B5EF4-FFF2-40B4-BE49-F238E27FC236}">
                <a16:creationId xmlns:a16="http://schemas.microsoft.com/office/drawing/2014/main" id="{42698B1E-A2E8-01D5-B697-FD87FA304F65}"/>
              </a:ext>
            </a:extLst>
          </p:cNvPr>
          <p:cNvSpPr/>
          <p:nvPr/>
        </p:nvSpPr>
        <p:spPr>
          <a:xfrm rot="5400000" flipH="1">
            <a:off x="4882828" y="2861525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Arrow: Up 65">
            <a:extLst>
              <a:ext uri="{FF2B5EF4-FFF2-40B4-BE49-F238E27FC236}">
                <a16:creationId xmlns:a16="http://schemas.microsoft.com/office/drawing/2014/main" id="{361E698D-0050-15EC-06ED-ACF26498D91C}"/>
              </a:ext>
            </a:extLst>
          </p:cNvPr>
          <p:cNvSpPr/>
          <p:nvPr/>
        </p:nvSpPr>
        <p:spPr>
          <a:xfrm rot="5400000" flipH="1">
            <a:off x="7203447" y="2861524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620ACAC5-5CF8-7577-5649-6F1ADA31BA6E}"/>
              </a:ext>
            </a:extLst>
          </p:cNvPr>
          <p:cNvSpPr/>
          <p:nvPr/>
        </p:nvSpPr>
        <p:spPr>
          <a:xfrm rot="16200000" flipH="1">
            <a:off x="4571316" y="2569745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Arrow: Up 69">
            <a:extLst>
              <a:ext uri="{FF2B5EF4-FFF2-40B4-BE49-F238E27FC236}">
                <a16:creationId xmlns:a16="http://schemas.microsoft.com/office/drawing/2014/main" id="{2F5C9CF3-CE4A-465B-D9F0-6183964073B0}"/>
              </a:ext>
            </a:extLst>
          </p:cNvPr>
          <p:cNvSpPr/>
          <p:nvPr/>
        </p:nvSpPr>
        <p:spPr>
          <a:xfrm rot="16200000">
            <a:off x="6965748" y="2578062"/>
            <a:ext cx="124197" cy="568587"/>
          </a:xfrm>
          <a:prstGeom prst="upArrow">
            <a:avLst>
              <a:gd name="adj1" fmla="val 50000"/>
              <a:gd name="adj2" fmla="val 5722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Arrow: Up 71">
            <a:extLst>
              <a:ext uri="{FF2B5EF4-FFF2-40B4-BE49-F238E27FC236}">
                <a16:creationId xmlns:a16="http://schemas.microsoft.com/office/drawing/2014/main" id="{32F7F2E3-8362-10F6-17B1-107A01C1E9F3}"/>
              </a:ext>
            </a:extLst>
          </p:cNvPr>
          <p:cNvSpPr/>
          <p:nvPr/>
        </p:nvSpPr>
        <p:spPr>
          <a:xfrm rot="20834201" flipH="1">
            <a:off x="6020313" y="2175309"/>
            <a:ext cx="108325" cy="624947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row: Up 73">
            <a:extLst>
              <a:ext uri="{FF2B5EF4-FFF2-40B4-BE49-F238E27FC236}">
                <a16:creationId xmlns:a16="http://schemas.microsoft.com/office/drawing/2014/main" id="{F4750B35-5C4B-9573-C5C0-564ED71A5034}"/>
              </a:ext>
            </a:extLst>
          </p:cNvPr>
          <p:cNvSpPr/>
          <p:nvPr/>
        </p:nvSpPr>
        <p:spPr>
          <a:xfrm flipH="1">
            <a:off x="5831631" y="656702"/>
            <a:ext cx="140323" cy="60756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Up 75">
            <a:extLst>
              <a:ext uri="{FF2B5EF4-FFF2-40B4-BE49-F238E27FC236}">
                <a16:creationId xmlns:a16="http://schemas.microsoft.com/office/drawing/2014/main" id="{5CA6F4FB-6BBC-1C1D-0A84-0E1C1006845C}"/>
              </a:ext>
            </a:extLst>
          </p:cNvPr>
          <p:cNvSpPr/>
          <p:nvPr/>
        </p:nvSpPr>
        <p:spPr>
          <a:xfrm rot="10800000" flipH="1">
            <a:off x="5530650" y="1737645"/>
            <a:ext cx="141361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Arrow: Up 77">
            <a:extLst>
              <a:ext uri="{FF2B5EF4-FFF2-40B4-BE49-F238E27FC236}">
                <a16:creationId xmlns:a16="http://schemas.microsoft.com/office/drawing/2014/main" id="{FC9FAA12-5D79-F755-FAD6-D1C7D67BA13E}"/>
              </a:ext>
            </a:extLst>
          </p:cNvPr>
          <p:cNvSpPr/>
          <p:nvPr/>
        </p:nvSpPr>
        <p:spPr>
          <a:xfrm rot="10800000" flipH="1">
            <a:off x="5700466" y="3719434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F8BB967-2608-2AA0-FC18-3B5C90FAC665}"/>
              </a:ext>
            </a:extLst>
          </p:cNvPr>
          <p:cNvCxnSpPr>
            <a:cxnSpLocks/>
          </p:cNvCxnSpPr>
          <p:nvPr/>
        </p:nvCxnSpPr>
        <p:spPr>
          <a:xfrm flipH="1">
            <a:off x="5771145" y="-1"/>
            <a:ext cx="35294" cy="1376413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332C8F74-912D-F153-DC1E-B92E92104ADF}"/>
              </a:ext>
            </a:extLst>
          </p:cNvPr>
          <p:cNvSpPr txBox="1"/>
          <p:nvPr/>
        </p:nvSpPr>
        <p:spPr>
          <a:xfrm>
            <a:off x="7961" y="2388205"/>
            <a:ext cx="30150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Elizabeth Street will be controlled by four-way stop</a:t>
            </a:r>
          </a:p>
        </p:txBody>
      </p:sp>
    </p:spTree>
    <p:extLst>
      <p:ext uri="{BB962C8B-B14F-4D97-AF65-F5344CB8AC3E}">
        <p14:creationId xmlns:p14="http://schemas.microsoft.com/office/powerpoint/2010/main" val="309774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9A9B8-6FBB-6198-E919-5EDE8D89D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166596-1417-57C0-C938-73EB5F483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41" y="0"/>
            <a:ext cx="4984955" cy="6858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974430-5139-042D-2DBB-47869E5E3804}"/>
              </a:ext>
            </a:extLst>
          </p:cNvPr>
          <p:cNvSpPr/>
          <p:nvPr/>
        </p:nvSpPr>
        <p:spPr>
          <a:xfrm>
            <a:off x="7934632" y="9832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3AE49B5-9B94-C1F3-672F-4A109026258E}"/>
              </a:ext>
            </a:extLst>
          </p:cNvPr>
          <p:cNvSpPr/>
          <p:nvPr/>
        </p:nvSpPr>
        <p:spPr>
          <a:xfrm>
            <a:off x="7873465" y="1"/>
            <a:ext cx="308009" cy="423512"/>
          </a:xfrm>
          <a:custGeom>
            <a:avLst/>
            <a:gdLst>
              <a:gd name="csX0" fmla="*/ 28876 w 269508"/>
              <a:gd name="csY0" fmla="*/ 0 h 452387"/>
              <a:gd name="csX1" fmla="*/ 269508 w 269508"/>
              <a:gd name="csY1" fmla="*/ 9625 h 452387"/>
              <a:gd name="csX2" fmla="*/ 250257 w 269508"/>
              <a:gd name="csY2" fmla="*/ 452387 h 452387"/>
              <a:gd name="csX3" fmla="*/ 0 w 269508"/>
              <a:gd name="csY3" fmla="*/ 423511 h 452387"/>
              <a:gd name="csX4" fmla="*/ 28876 w 269508"/>
              <a:gd name="csY4" fmla="*/ 0 h 452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69508" h="452387">
                <a:moveTo>
                  <a:pt x="28876" y="0"/>
                </a:moveTo>
                <a:lnTo>
                  <a:pt x="269508" y="9625"/>
                </a:lnTo>
                <a:lnTo>
                  <a:pt x="250257" y="452387"/>
                </a:lnTo>
                <a:lnTo>
                  <a:pt x="0" y="423511"/>
                </a:lnTo>
                <a:lnTo>
                  <a:pt x="28876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ACB7A8C-0BD6-7D83-B257-AE7655BFFB34}"/>
              </a:ext>
            </a:extLst>
          </p:cNvPr>
          <p:cNvSpPr/>
          <p:nvPr/>
        </p:nvSpPr>
        <p:spPr>
          <a:xfrm>
            <a:off x="7902341" y="587141"/>
            <a:ext cx="327259" cy="3147461"/>
          </a:xfrm>
          <a:custGeom>
            <a:avLst/>
            <a:gdLst>
              <a:gd name="csX0" fmla="*/ 0 w 327259"/>
              <a:gd name="csY0" fmla="*/ 0 h 3147461"/>
              <a:gd name="csX1" fmla="*/ 327259 w 327259"/>
              <a:gd name="csY1" fmla="*/ 28876 h 3147461"/>
              <a:gd name="csX2" fmla="*/ 269507 w 327259"/>
              <a:gd name="csY2" fmla="*/ 3147461 h 3147461"/>
              <a:gd name="csX3" fmla="*/ 67377 w 327259"/>
              <a:gd name="csY3" fmla="*/ 3128211 h 3147461"/>
              <a:gd name="csX4" fmla="*/ 0 w 327259"/>
              <a:gd name="csY4" fmla="*/ 0 h 31474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7259" h="3147461">
                <a:moveTo>
                  <a:pt x="0" y="0"/>
                </a:moveTo>
                <a:lnTo>
                  <a:pt x="327259" y="28876"/>
                </a:lnTo>
                <a:lnTo>
                  <a:pt x="269507" y="3147461"/>
                </a:lnTo>
                <a:lnTo>
                  <a:pt x="67377" y="3128211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4CBB8A0-00AA-55B8-BA27-7EF9B6A4BD15}"/>
              </a:ext>
            </a:extLst>
          </p:cNvPr>
          <p:cNvSpPr/>
          <p:nvPr/>
        </p:nvSpPr>
        <p:spPr>
          <a:xfrm>
            <a:off x="7969718" y="3888606"/>
            <a:ext cx="221381" cy="1078030"/>
          </a:xfrm>
          <a:custGeom>
            <a:avLst/>
            <a:gdLst>
              <a:gd name="csX0" fmla="*/ 192505 w 221381"/>
              <a:gd name="csY0" fmla="*/ 0 h 1078030"/>
              <a:gd name="csX1" fmla="*/ 221381 w 221381"/>
              <a:gd name="csY1" fmla="*/ 1078030 h 1078030"/>
              <a:gd name="csX2" fmla="*/ 0 w 221381"/>
              <a:gd name="csY2" fmla="*/ 1078030 h 1078030"/>
              <a:gd name="csX3" fmla="*/ 19250 w 221381"/>
              <a:gd name="csY3" fmla="*/ 19251 h 1078030"/>
              <a:gd name="csX4" fmla="*/ 192505 w 221381"/>
              <a:gd name="csY4" fmla="*/ 0 h 10780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1381" h="1078030">
                <a:moveTo>
                  <a:pt x="192505" y="0"/>
                </a:moveTo>
                <a:lnTo>
                  <a:pt x="221381" y="1078030"/>
                </a:lnTo>
                <a:lnTo>
                  <a:pt x="0" y="1078030"/>
                </a:lnTo>
                <a:lnTo>
                  <a:pt x="19250" y="19251"/>
                </a:lnTo>
                <a:lnTo>
                  <a:pt x="192505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FB65F6-67B3-AC26-D62F-F76F69660BD8}"/>
              </a:ext>
            </a:extLst>
          </p:cNvPr>
          <p:cNvSpPr/>
          <p:nvPr/>
        </p:nvSpPr>
        <p:spPr>
          <a:xfrm>
            <a:off x="7902340" y="5226518"/>
            <a:ext cx="298383" cy="693019"/>
          </a:xfrm>
          <a:custGeom>
            <a:avLst/>
            <a:gdLst>
              <a:gd name="csX0" fmla="*/ 96253 w 336884"/>
              <a:gd name="csY0" fmla="*/ 9625 h 693019"/>
              <a:gd name="csX1" fmla="*/ 336884 w 336884"/>
              <a:gd name="csY1" fmla="*/ 0 h 693019"/>
              <a:gd name="csX2" fmla="*/ 288758 w 336884"/>
              <a:gd name="csY2" fmla="*/ 693019 h 693019"/>
              <a:gd name="csX3" fmla="*/ 9625 w 336884"/>
              <a:gd name="csY3" fmla="*/ 683394 h 693019"/>
              <a:gd name="csX4" fmla="*/ 0 w 336884"/>
              <a:gd name="csY4" fmla="*/ 28876 h 693019"/>
              <a:gd name="csX5" fmla="*/ 96253 w 336884"/>
              <a:gd name="csY5" fmla="*/ 9625 h 693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6884" h="693019">
                <a:moveTo>
                  <a:pt x="96253" y="9625"/>
                </a:moveTo>
                <a:lnTo>
                  <a:pt x="336884" y="0"/>
                </a:lnTo>
                <a:lnTo>
                  <a:pt x="288758" y="693019"/>
                </a:lnTo>
                <a:lnTo>
                  <a:pt x="9625" y="683394"/>
                </a:lnTo>
                <a:lnTo>
                  <a:pt x="0" y="28876"/>
                </a:lnTo>
                <a:lnTo>
                  <a:pt x="96253" y="9625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5D139F-10AD-5E3E-9D67-33358073DC29}"/>
              </a:ext>
            </a:extLst>
          </p:cNvPr>
          <p:cNvCxnSpPr>
            <a:cxnSpLocks/>
          </p:cNvCxnSpPr>
          <p:nvPr/>
        </p:nvCxnSpPr>
        <p:spPr>
          <a:xfrm>
            <a:off x="7709836" y="0"/>
            <a:ext cx="0" cy="423513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DBE6F5-7C1A-B822-1246-A530D9FDB4E9}"/>
              </a:ext>
            </a:extLst>
          </p:cNvPr>
          <p:cNvCxnSpPr>
            <a:cxnSpLocks/>
          </p:cNvCxnSpPr>
          <p:nvPr/>
        </p:nvCxnSpPr>
        <p:spPr>
          <a:xfrm>
            <a:off x="7709836" y="587141"/>
            <a:ext cx="77002" cy="3012707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6AFBFE-95D8-FC10-D4FB-E72E5893F6E1}"/>
              </a:ext>
            </a:extLst>
          </p:cNvPr>
          <p:cNvCxnSpPr>
            <a:cxnSpLocks/>
          </p:cNvCxnSpPr>
          <p:nvPr/>
        </p:nvCxnSpPr>
        <p:spPr>
          <a:xfrm>
            <a:off x="7786838" y="3888606"/>
            <a:ext cx="0" cy="107803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03486C-7FA7-E65E-32CC-D703A921B58E}"/>
              </a:ext>
            </a:extLst>
          </p:cNvPr>
          <p:cNvCxnSpPr>
            <a:cxnSpLocks/>
          </p:cNvCxnSpPr>
          <p:nvPr/>
        </p:nvCxnSpPr>
        <p:spPr>
          <a:xfrm flipH="1">
            <a:off x="7769191" y="5226517"/>
            <a:ext cx="17647" cy="693019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Up 26">
            <a:extLst>
              <a:ext uri="{FF2B5EF4-FFF2-40B4-BE49-F238E27FC236}">
                <a16:creationId xmlns:a16="http://schemas.microsoft.com/office/drawing/2014/main" id="{211F266D-FB0C-1349-0C5A-8EBD276D93A8}"/>
              </a:ext>
            </a:extLst>
          </p:cNvPr>
          <p:cNvSpPr/>
          <p:nvPr/>
        </p:nvSpPr>
        <p:spPr>
          <a:xfrm>
            <a:off x="7840574" y="3917482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858E02AE-75CA-0806-560D-62A5D9B4E465}"/>
              </a:ext>
            </a:extLst>
          </p:cNvPr>
          <p:cNvSpPr/>
          <p:nvPr/>
        </p:nvSpPr>
        <p:spPr>
          <a:xfrm>
            <a:off x="7817715" y="2852286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D3D5CF3C-A511-EC69-3897-8ACD4DF7BBED}"/>
              </a:ext>
            </a:extLst>
          </p:cNvPr>
          <p:cNvSpPr/>
          <p:nvPr/>
        </p:nvSpPr>
        <p:spPr>
          <a:xfrm>
            <a:off x="7794856" y="1854467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Up 32">
            <a:extLst>
              <a:ext uri="{FF2B5EF4-FFF2-40B4-BE49-F238E27FC236}">
                <a16:creationId xmlns:a16="http://schemas.microsoft.com/office/drawing/2014/main" id="{89939718-57B9-57FC-CC65-0A117F6D8048}"/>
              </a:ext>
            </a:extLst>
          </p:cNvPr>
          <p:cNvSpPr/>
          <p:nvPr/>
        </p:nvSpPr>
        <p:spPr>
          <a:xfrm>
            <a:off x="7761971" y="697831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064C32A5-FBA7-F931-D454-2735230DD6A6}"/>
              </a:ext>
            </a:extLst>
          </p:cNvPr>
          <p:cNvSpPr/>
          <p:nvPr/>
        </p:nvSpPr>
        <p:spPr>
          <a:xfrm flipH="1">
            <a:off x="7754955" y="105880"/>
            <a:ext cx="63765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16ECBDA6-8FA2-C968-6207-9C59F13B0A50}"/>
              </a:ext>
            </a:extLst>
          </p:cNvPr>
          <p:cNvSpPr/>
          <p:nvPr/>
        </p:nvSpPr>
        <p:spPr>
          <a:xfrm rot="10800000" flipH="1">
            <a:off x="7611084" y="132507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28E49137-BAC0-1808-76D2-BF09532A80EC}"/>
              </a:ext>
            </a:extLst>
          </p:cNvPr>
          <p:cNvSpPr/>
          <p:nvPr/>
        </p:nvSpPr>
        <p:spPr>
          <a:xfrm rot="10800000" flipH="1">
            <a:off x="7584107" y="539014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 40">
            <a:extLst>
              <a:ext uri="{FF2B5EF4-FFF2-40B4-BE49-F238E27FC236}">
                <a16:creationId xmlns:a16="http://schemas.microsoft.com/office/drawing/2014/main" id="{3A3A4F8F-83B5-D56A-4B96-04681E085BBF}"/>
              </a:ext>
            </a:extLst>
          </p:cNvPr>
          <p:cNvSpPr/>
          <p:nvPr/>
        </p:nvSpPr>
        <p:spPr>
          <a:xfrm rot="10800000" flipH="1">
            <a:off x="7633038" y="2430366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Up 42">
            <a:extLst>
              <a:ext uri="{FF2B5EF4-FFF2-40B4-BE49-F238E27FC236}">
                <a16:creationId xmlns:a16="http://schemas.microsoft.com/office/drawing/2014/main" id="{82DEEEDF-0FD7-20AB-0CEA-8A2492CBDCA4}"/>
              </a:ext>
            </a:extLst>
          </p:cNvPr>
          <p:cNvSpPr/>
          <p:nvPr/>
        </p:nvSpPr>
        <p:spPr>
          <a:xfrm rot="10800000" flipH="1">
            <a:off x="7625917" y="3724977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Up 44">
            <a:extLst>
              <a:ext uri="{FF2B5EF4-FFF2-40B4-BE49-F238E27FC236}">
                <a16:creationId xmlns:a16="http://schemas.microsoft.com/office/drawing/2014/main" id="{C424C656-0CFB-06E5-834F-4C29D3CB3F0B}"/>
              </a:ext>
            </a:extLst>
          </p:cNvPr>
          <p:cNvSpPr/>
          <p:nvPr/>
        </p:nvSpPr>
        <p:spPr>
          <a:xfrm rot="10800000" flipH="1">
            <a:off x="7633038" y="549603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Up 46">
            <a:extLst>
              <a:ext uri="{FF2B5EF4-FFF2-40B4-BE49-F238E27FC236}">
                <a16:creationId xmlns:a16="http://schemas.microsoft.com/office/drawing/2014/main" id="{27C57B02-5578-6D17-E6D3-025F61C18357}"/>
              </a:ext>
            </a:extLst>
          </p:cNvPr>
          <p:cNvSpPr/>
          <p:nvPr/>
        </p:nvSpPr>
        <p:spPr>
          <a:xfrm rot="10800000" flipH="1">
            <a:off x="7603959" y="4562378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A93713-D859-B473-2B70-CBA630438037}"/>
              </a:ext>
            </a:extLst>
          </p:cNvPr>
          <p:cNvSpPr txBox="1"/>
          <p:nvPr/>
        </p:nvSpPr>
        <p:spPr>
          <a:xfrm>
            <a:off x="317634" y="264696"/>
            <a:ext cx="47093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Business will have access from Euclid Avenue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Two-Way traffic will be in the northbound lane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Will not be able to travel east from Euclid Avenue on East 2</a:t>
            </a:r>
            <a:r>
              <a:rPr lang="en-US" sz="3200" baseline="30000" dirty="0"/>
              <a:t>nd</a:t>
            </a:r>
            <a:r>
              <a:rPr lang="en-US" sz="3200" dirty="0"/>
              <a:t> or East 1</a:t>
            </a:r>
            <a:r>
              <a:rPr lang="en-US" sz="3200" baseline="30000" dirty="0"/>
              <a:t>st</a:t>
            </a:r>
            <a:r>
              <a:rPr lang="en-US" sz="3200" dirty="0"/>
              <a:t> Streets</a:t>
            </a:r>
          </a:p>
        </p:txBody>
      </p:sp>
    </p:spTree>
    <p:extLst>
      <p:ext uri="{BB962C8B-B14F-4D97-AF65-F5344CB8AC3E}">
        <p14:creationId xmlns:p14="http://schemas.microsoft.com/office/powerpoint/2010/main" val="389752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2CD5-5562-3F21-DA83-010C17FB8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222" y="0"/>
            <a:ext cx="7729556" cy="685800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AED79C-70FE-0173-529C-E8252C99775F}"/>
              </a:ext>
            </a:extLst>
          </p:cNvPr>
          <p:cNvSpPr/>
          <p:nvPr/>
        </p:nvSpPr>
        <p:spPr>
          <a:xfrm>
            <a:off x="5898682" y="1603411"/>
            <a:ext cx="614412" cy="5254589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28E4FE-382D-FB87-5F35-99A424151E7B}"/>
              </a:ext>
            </a:extLst>
          </p:cNvPr>
          <p:cNvCxnSpPr>
            <a:cxnSpLocks/>
          </p:cNvCxnSpPr>
          <p:nvPr/>
        </p:nvCxnSpPr>
        <p:spPr>
          <a:xfrm>
            <a:off x="5589070" y="723499"/>
            <a:ext cx="0" cy="1626669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4F78E9-0351-C942-D5BF-D5149F86265B}"/>
              </a:ext>
            </a:extLst>
          </p:cNvPr>
          <p:cNvCxnSpPr>
            <a:cxnSpLocks/>
          </p:cNvCxnSpPr>
          <p:nvPr/>
        </p:nvCxnSpPr>
        <p:spPr>
          <a:xfrm>
            <a:off x="5513672" y="3251734"/>
            <a:ext cx="0" cy="3548514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EC26A59-CF18-F89C-5BE4-8DD28E094B08}"/>
              </a:ext>
            </a:extLst>
          </p:cNvPr>
          <p:cNvCxnSpPr>
            <a:cxnSpLocks/>
          </p:cNvCxnSpPr>
          <p:nvPr/>
        </p:nvCxnSpPr>
        <p:spPr>
          <a:xfrm flipH="1">
            <a:off x="2839453" y="2945331"/>
            <a:ext cx="2127183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F1C9B0E-8D70-DE5E-B988-2FF70EDF9D1F}"/>
              </a:ext>
            </a:extLst>
          </p:cNvPr>
          <p:cNvCxnSpPr>
            <a:cxnSpLocks/>
          </p:cNvCxnSpPr>
          <p:nvPr/>
        </p:nvCxnSpPr>
        <p:spPr>
          <a:xfrm flipV="1">
            <a:off x="5738262" y="3402530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6E442B0-F363-662C-BB66-7B34CF2FA1AB}"/>
              </a:ext>
            </a:extLst>
          </p:cNvPr>
          <p:cNvCxnSpPr>
            <a:cxnSpLocks/>
          </p:cNvCxnSpPr>
          <p:nvPr/>
        </p:nvCxnSpPr>
        <p:spPr>
          <a:xfrm flipV="1">
            <a:off x="5432657" y="2714517"/>
            <a:ext cx="240633" cy="267899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C25D774-4522-A644-7261-577BC9DA7A23}"/>
              </a:ext>
            </a:extLst>
          </p:cNvPr>
          <p:cNvCxnSpPr>
            <a:cxnSpLocks/>
          </p:cNvCxnSpPr>
          <p:nvPr/>
        </p:nvCxnSpPr>
        <p:spPr>
          <a:xfrm>
            <a:off x="4427621" y="3171523"/>
            <a:ext cx="314426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719D388-C495-616B-8AED-2ED961FAE0BF}"/>
              </a:ext>
            </a:extLst>
          </p:cNvPr>
          <p:cNvCxnSpPr>
            <a:cxnSpLocks/>
          </p:cNvCxnSpPr>
          <p:nvPr/>
        </p:nvCxnSpPr>
        <p:spPr>
          <a:xfrm flipV="1">
            <a:off x="5871009" y="453196"/>
            <a:ext cx="183683" cy="38019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1BE7D39-566D-516A-09C6-F0F83A3FCAC2}"/>
              </a:ext>
            </a:extLst>
          </p:cNvPr>
          <p:cNvCxnSpPr>
            <a:cxnSpLocks/>
          </p:cNvCxnSpPr>
          <p:nvPr/>
        </p:nvCxnSpPr>
        <p:spPr>
          <a:xfrm flipV="1">
            <a:off x="5750293" y="5893868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8A71B5B-6E8A-B55E-E41B-4A9DD6369278}"/>
              </a:ext>
            </a:extLst>
          </p:cNvPr>
          <p:cNvCxnSpPr>
            <a:cxnSpLocks/>
          </p:cNvCxnSpPr>
          <p:nvPr/>
        </p:nvCxnSpPr>
        <p:spPr>
          <a:xfrm flipH="1" flipV="1">
            <a:off x="5711393" y="1749393"/>
            <a:ext cx="10427" cy="60077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22D50E3-5B43-711A-2631-277C48A6C478}"/>
              </a:ext>
            </a:extLst>
          </p:cNvPr>
          <p:cNvCxnSpPr>
            <a:cxnSpLocks/>
          </p:cNvCxnSpPr>
          <p:nvPr/>
        </p:nvCxnSpPr>
        <p:spPr>
          <a:xfrm flipV="1">
            <a:off x="2667861" y="3182750"/>
            <a:ext cx="343183" cy="160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C7C27DD-D53E-BB4A-7D68-575400B9839F}"/>
              </a:ext>
            </a:extLst>
          </p:cNvPr>
          <p:cNvCxnSpPr>
            <a:cxnSpLocks/>
          </p:cNvCxnSpPr>
          <p:nvPr/>
        </p:nvCxnSpPr>
        <p:spPr>
          <a:xfrm>
            <a:off x="3583805" y="3182750"/>
            <a:ext cx="319239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F911603-9099-63F3-4893-24EDA7C7E156}"/>
              </a:ext>
            </a:extLst>
          </p:cNvPr>
          <p:cNvCxnSpPr>
            <a:cxnSpLocks/>
          </p:cNvCxnSpPr>
          <p:nvPr/>
        </p:nvCxnSpPr>
        <p:spPr>
          <a:xfrm>
            <a:off x="5417420" y="2187341"/>
            <a:ext cx="0" cy="32565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D3F05AB-54DE-13AE-51B5-DA108F0170AE}"/>
              </a:ext>
            </a:extLst>
          </p:cNvPr>
          <p:cNvCxnSpPr>
            <a:cxnSpLocks/>
          </p:cNvCxnSpPr>
          <p:nvPr/>
        </p:nvCxnSpPr>
        <p:spPr>
          <a:xfrm>
            <a:off x="5319561" y="3429000"/>
            <a:ext cx="0" cy="39944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F4ADC43-DA8C-46F0-B815-DFEB16BA00FF}"/>
              </a:ext>
            </a:extLst>
          </p:cNvPr>
          <p:cNvCxnSpPr>
            <a:cxnSpLocks/>
          </p:cNvCxnSpPr>
          <p:nvPr/>
        </p:nvCxnSpPr>
        <p:spPr>
          <a:xfrm flipH="1">
            <a:off x="4055442" y="2768872"/>
            <a:ext cx="37217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7D7DBBE-E98D-AE08-44AB-E3832E2FF25E}"/>
              </a:ext>
            </a:extLst>
          </p:cNvPr>
          <p:cNvCxnSpPr>
            <a:cxnSpLocks/>
          </p:cNvCxnSpPr>
          <p:nvPr/>
        </p:nvCxnSpPr>
        <p:spPr>
          <a:xfrm>
            <a:off x="5319561" y="5425439"/>
            <a:ext cx="0" cy="46842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D35F403-6DD6-CB35-12A9-BCF3DD5E0BAE}"/>
              </a:ext>
            </a:extLst>
          </p:cNvPr>
          <p:cNvCxnSpPr>
            <a:cxnSpLocks/>
          </p:cNvCxnSpPr>
          <p:nvPr/>
        </p:nvCxnSpPr>
        <p:spPr>
          <a:xfrm>
            <a:off x="5319561" y="4469730"/>
            <a:ext cx="0" cy="39945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E7F1F67-3047-DCEC-C817-0B3226F6B8D0}"/>
              </a:ext>
            </a:extLst>
          </p:cNvPr>
          <p:cNvCxnSpPr>
            <a:cxnSpLocks/>
          </p:cNvCxnSpPr>
          <p:nvPr/>
        </p:nvCxnSpPr>
        <p:spPr>
          <a:xfrm>
            <a:off x="5417420" y="253069"/>
            <a:ext cx="0" cy="54863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E6C3158-82E6-E769-F56E-A18BA3C35E3C}"/>
              </a:ext>
            </a:extLst>
          </p:cNvPr>
          <p:cNvCxnSpPr>
            <a:cxnSpLocks/>
          </p:cNvCxnSpPr>
          <p:nvPr/>
        </p:nvCxnSpPr>
        <p:spPr>
          <a:xfrm flipH="1">
            <a:off x="3011044" y="2786064"/>
            <a:ext cx="338548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9982679-AD6B-1AEA-E68A-97624FB573CA}"/>
              </a:ext>
            </a:extLst>
          </p:cNvPr>
          <p:cNvCxnSpPr>
            <a:cxnSpLocks/>
          </p:cNvCxnSpPr>
          <p:nvPr/>
        </p:nvCxnSpPr>
        <p:spPr>
          <a:xfrm flipH="1">
            <a:off x="5421433" y="1270533"/>
            <a:ext cx="8018" cy="53259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1E94AAE-E4EC-A207-737D-B63E742C35A1}"/>
              </a:ext>
            </a:extLst>
          </p:cNvPr>
          <p:cNvCxnSpPr>
            <a:cxnSpLocks/>
          </p:cNvCxnSpPr>
          <p:nvPr/>
        </p:nvCxnSpPr>
        <p:spPr>
          <a:xfrm flipH="1" flipV="1">
            <a:off x="5733050" y="4507833"/>
            <a:ext cx="4009" cy="440351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04336DC2-5B98-195C-1BDC-910C825AA734}"/>
              </a:ext>
            </a:extLst>
          </p:cNvPr>
          <p:cNvSpPr txBox="1"/>
          <p:nvPr/>
        </p:nvSpPr>
        <p:spPr>
          <a:xfrm>
            <a:off x="27272" y="2808518"/>
            <a:ext cx="2067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West side of Euclid Avenue and 4</a:t>
            </a:r>
            <a:r>
              <a:rPr lang="en-US" baseline="30000" dirty="0"/>
              <a:t>th</a:t>
            </a:r>
            <a:r>
              <a:rPr lang="en-US" dirty="0"/>
              <a:t> Street is open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3FDDBD-6309-4AAC-13FB-FA1125D6DA19}"/>
              </a:ext>
            </a:extLst>
          </p:cNvPr>
          <p:cNvSpPr txBox="1"/>
          <p:nvPr/>
        </p:nvSpPr>
        <p:spPr>
          <a:xfrm>
            <a:off x="9960778" y="2382252"/>
            <a:ext cx="223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East side of Euclid and 4</a:t>
            </a:r>
            <a:r>
              <a:rPr lang="en-US" baseline="30000" dirty="0"/>
              <a:t>th</a:t>
            </a:r>
            <a:r>
              <a:rPr lang="en-US" dirty="0"/>
              <a:t> is closed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A8C3C9-A6FA-0505-B89F-FC519B058187}"/>
              </a:ext>
            </a:extLst>
          </p:cNvPr>
          <p:cNvCxnSpPr>
            <a:cxnSpLocks/>
          </p:cNvCxnSpPr>
          <p:nvPr/>
        </p:nvCxnSpPr>
        <p:spPr>
          <a:xfrm flipH="1">
            <a:off x="5589070" y="77002"/>
            <a:ext cx="319239" cy="646497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870CA7-C777-AF61-39CA-7DF1FEF7B0DC}"/>
              </a:ext>
            </a:extLst>
          </p:cNvPr>
          <p:cNvCxnSpPr>
            <a:cxnSpLocks/>
          </p:cNvCxnSpPr>
          <p:nvPr/>
        </p:nvCxnSpPr>
        <p:spPr>
          <a:xfrm flipH="1">
            <a:off x="5898682" y="0"/>
            <a:ext cx="486076" cy="1603411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601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A04007-1DB4-F5E4-05C4-EDA5F0ED1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8AD4C6-771A-3758-9610-4BB831AF2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217" y="0"/>
            <a:ext cx="7151783" cy="6858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CB383B7-5FB0-D68C-0E20-0A57DBA1DE83}"/>
              </a:ext>
            </a:extLst>
          </p:cNvPr>
          <p:cNvSpPr/>
          <p:nvPr/>
        </p:nvSpPr>
        <p:spPr>
          <a:xfrm>
            <a:off x="10524931" y="223935"/>
            <a:ext cx="503853" cy="550506"/>
          </a:xfrm>
          <a:custGeom>
            <a:avLst/>
            <a:gdLst>
              <a:gd name="csX0" fmla="*/ 298579 w 503853"/>
              <a:gd name="csY0" fmla="*/ 0 h 550506"/>
              <a:gd name="csX1" fmla="*/ 503853 w 503853"/>
              <a:gd name="csY1" fmla="*/ 158620 h 550506"/>
              <a:gd name="csX2" fmla="*/ 214604 w 503853"/>
              <a:gd name="csY2" fmla="*/ 550506 h 550506"/>
              <a:gd name="csX3" fmla="*/ 0 w 503853"/>
              <a:gd name="csY3" fmla="*/ 410547 h 550506"/>
              <a:gd name="csX4" fmla="*/ 298579 w 503853"/>
              <a:gd name="csY4" fmla="*/ 0 h 5505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3853" h="550506">
                <a:moveTo>
                  <a:pt x="298579" y="0"/>
                </a:moveTo>
                <a:lnTo>
                  <a:pt x="503853" y="158620"/>
                </a:lnTo>
                <a:lnTo>
                  <a:pt x="214604" y="550506"/>
                </a:lnTo>
                <a:lnTo>
                  <a:pt x="0" y="410547"/>
                </a:lnTo>
                <a:lnTo>
                  <a:pt x="298579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6B4F43-DAB1-B29F-C8A2-D90ED816B655}"/>
              </a:ext>
            </a:extLst>
          </p:cNvPr>
          <p:cNvSpPr/>
          <p:nvPr/>
        </p:nvSpPr>
        <p:spPr>
          <a:xfrm>
            <a:off x="8182947" y="1035698"/>
            <a:ext cx="2239347" cy="2771192"/>
          </a:xfrm>
          <a:custGeom>
            <a:avLst/>
            <a:gdLst>
              <a:gd name="csX0" fmla="*/ 1978090 w 2239347"/>
              <a:gd name="csY0" fmla="*/ 0 h 2771192"/>
              <a:gd name="csX1" fmla="*/ 2239347 w 2239347"/>
              <a:gd name="csY1" fmla="*/ 149290 h 2771192"/>
              <a:gd name="csX2" fmla="*/ 279918 w 2239347"/>
              <a:gd name="csY2" fmla="*/ 2771192 h 2771192"/>
              <a:gd name="csX3" fmla="*/ 0 w 2239347"/>
              <a:gd name="csY3" fmla="*/ 2500604 h 2771192"/>
              <a:gd name="csX4" fmla="*/ 1978090 w 2239347"/>
              <a:gd name="csY4" fmla="*/ 0 h 2771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39347" h="2771192">
                <a:moveTo>
                  <a:pt x="1978090" y="0"/>
                </a:moveTo>
                <a:lnTo>
                  <a:pt x="2239347" y="149290"/>
                </a:lnTo>
                <a:lnTo>
                  <a:pt x="279918" y="2771192"/>
                </a:lnTo>
                <a:lnTo>
                  <a:pt x="0" y="2500604"/>
                </a:lnTo>
                <a:lnTo>
                  <a:pt x="1978090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E0F27E-6A93-4BED-3044-E819B02CCBB3}"/>
              </a:ext>
            </a:extLst>
          </p:cNvPr>
          <p:cNvSpPr/>
          <p:nvPr/>
        </p:nvSpPr>
        <p:spPr>
          <a:xfrm>
            <a:off x="6969967" y="3769567"/>
            <a:ext cx="1268964" cy="2174033"/>
          </a:xfrm>
          <a:custGeom>
            <a:avLst/>
            <a:gdLst>
              <a:gd name="csX0" fmla="*/ 1063690 w 1268964"/>
              <a:gd name="csY0" fmla="*/ 0 h 2174033"/>
              <a:gd name="csX1" fmla="*/ 1268964 w 1268964"/>
              <a:gd name="csY1" fmla="*/ 167951 h 2174033"/>
              <a:gd name="csX2" fmla="*/ 625151 w 1268964"/>
              <a:gd name="csY2" fmla="*/ 1278294 h 2174033"/>
              <a:gd name="csX3" fmla="*/ 233266 w 1268964"/>
              <a:gd name="csY3" fmla="*/ 2174033 h 2174033"/>
              <a:gd name="csX4" fmla="*/ 0 w 1268964"/>
              <a:gd name="csY4" fmla="*/ 2062066 h 2174033"/>
              <a:gd name="csX5" fmla="*/ 737119 w 1268964"/>
              <a:gd name="csY5" fmla="*/ 671804 h 2174033"/>
              <a:gd name="csX6" fmla="*/ 1063690 w 1268964"/>
              <a:gd name="csY6" fmla="*/ 0 h 21740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268964" h="2174033">
                <a:moveTo>
                  <a:pt x="1063690" y="0"/>
                </a:moveTo>
                <a:lnTo>
                  <a:pt x="1268964" y="167951"/>
                </a:lnTo>
                <a:lnTo>
                  <a:pt x="625151" y="1278294"/>
                </a:lnTo>
                <a:lnTo>
                  <a:pt x="233266" y="2174033"/>
                </a:lnTo>
                <a:lnTo>
                  <a:pt x="0" y="2062066"/>
                </a:lnTo>
                <a:lnTo>
                  <a:pt x="737119" y="671804"/>
                </a:lnTo>
                <a:lnTo>
                  <a:pt x="1063690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  <a:ln>
            <a:solidFill>
              <a:schemeClr val="accent1">
                <a:shade val="15000"/>
                <a:alpha val="22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7DAC754-721D-1386-6931-5B44F6864FBB}"/>
              </a:ext>
            </a:extLst>
          </p:cNvPr>
          <p:cNvSpPr/>
          <p:nvPr/>
        </p:nvSpPr>
        <p:spPr>
          <a:xfrm>
            <a:off x="6699380" y="6242180"/>
            <a:ext cx="373224" cy="615820"/>
          </a:xfrm>
          <a:custGeom>
            <a:avLst/>
            <a:gdLst>
              <a:gd name="csX0" fmla="*/ 121298 w 373224"/>
              <a:gd name="csY0" fmla="*/ 0 h 615820"/>
              <a:gd name="csX1" fmla="*/ 373224 w 373224"/>
              <a:gd name="csY1" fmla="*/ 93306 h 615820"/>
              <a:gd name="csX2" fmla="*/ 158620 w 373224"/>
              <a:gd name="csY2" fmla="*/ 615820 h 615820"/>
              <a:gd name="csX3" fmla="*/ 0 w 373224"/>
              <a:gd name="csY3" fmla="*/ 569167 h 615820"/>
              <a:gd name="csX4" fmla="*/ 121298 w 373224"/>
              <a:gd name="csY4" fmla="*/ 0 h 615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3224" h="615820">
                <a:moveTo>
                  <a:pt x="121298" y="0"/>
                </a:moveTo>
                <a:lnTo>
                  <a:pt x="373224" y="93306"/>
                </a:lnTo>
                <a:lnTo>
                  <a:pt x="158620" y="615820"/>
                </a:lnTo>
                <a:lnTo>
                  <a:pt x="0" y="569167"/>
                </a:lnTo>
                <a:lnTo>
                  <a:pt x="121298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FA57EB-349F-8D90-3BC6-2EC863E3B441}"/>
              </a:ext>
            </a:extLst>
          </p:cNvPr>
          <p:cNvCxnSpPr/>
          <p:nvPr/>
        </p:nvCxnSpPr>
        <p:spPr>
          <a:xfrm flipV="1">
            <a:off x="3097763" y="914400"/>
            <a:ext cx="7025951" cy="6064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85F49B-ABED-6B0A-8F84-04E80C913E66}"/>
              </a:ext>
            </a:extLst>
          </p:cNvPr>
          <p:cNvCxnSpPr>
            <a:cxnSpLocks/>
          </p:cNvCxnSpPr>
          <p:nvPr/>
        </p:nvCxnSpPr>
        <p:spPr>
          <a:xfrm>
            <a:off x="3097763" y="1520890"/>
            <a:ext cx="5010539" cy="2133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21031A-4DCB-E301-C501-3873212BA2F0}"/>
              </a:ext>
            </a:extLst>
          </p:cNvPr>
          <p:cNvCxnSpPr>
            <a:cxnSpLocks/>
          </p:cNvCxnSpPr>
          <p:nvPr/>
        </p:nvCxnSpPr>
        <p:spPr>
          <a:xfrm>
            <a:off x="3097763" y="1520890"/>
            <a:ext cx="3662266" cy="45346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88EECB7-618A-BE5C-87BD-264AF28014FA}"/>
              </a:ext>
            </a:extLst>
          </p:cNvPr>
          <p:cNvSpPr txBox="1"/>
          <p:nvPr/>
        </p:nvSpPr>
        <p:spPr>
          <a:xfrm>
            <a:off x="429207" y="1334277"/>
            <a:ext cx="3429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Alternating street closures</a:t>
            </a:r>
          </a:p>
          <a:p>
            <a:r>
              <a:rPr lang="en-US" dirty="0"/>
              <a:t>as work progresses</a:t>
            </a:r>
          </a:p>
        </p:txBody>
      </p:sp>
    </p:spTree>
    <p:extLst>
      <p:ext uri="{BB962C8B-B14F-4D97-AF65-F5344CB8AC3E}">
        <p14:creationId xmlns:p14="http://schemas.microsoft.com/office/powerpoint/2010/main" val="318115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0511FF-E46C-69DB-E479-31448BA9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6D7B8FB-6D85-E12A-A46B-6A49C78E7A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9996" y="0"/>
          <a:ext cx="909200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43621" imgH="5829181" progId="AcroExch.Document.DC">
                  <p:embed/>
                </p:oleObj>
              </mc:Choice>
              <mc:Fallback>
                <p:oleObj name="Acrobat Document" r:id="rId2" imgW="7543621" imgH="5829181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6D7B8FB-6D85-E12A-A46B-6A49C78E7A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9996" y="0"/>
                        <a:ext cx="909200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E3F46A-08F4-A5CC-E35B-977AC4D2E6E5}"/>
              </a:ext>
            </a:extLst>
          </p:cNvPr>
          <p:cNvCxnSpPr>
            <a:cxnSpLocks/>
          </p:cNvCxnSpPr>
          <p:nvPr/>
        </p:nvCxnSpPr>
        <p:spPr>
          <a:xfrm flipV="1">
            <a:off x="9455406" y="2954956"/>
            <a:ext cx="795499" cy="474044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C47066-9091-F6A1-C192-A601DC0FDD8A}"/>
              </a:ext>
            </a:extLst>
          </p:cNvPr>
          <p:cNvCxnSpPr>
            <a:cxnSpLocks/>
          </p:cNvCxnSpPr>
          <p:nvPr/>
        </p:nvCxnSpPr>
        <p:spPr>
          <a:xfrm flipV="1">
            <a:off x="10116954" y="3099335"/>
            <a:ext cx="490086" cy="386412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4AFDC9-F560-A097-4B9B-861AF2072887}"/>
              </a:ext>
            </a:extLst>
          </p:cNvPr>
          <p:cNvSpPr/>
          <p:nvPr/>
        </p:nvSpPr>
        <p:spPr>
          <a:xfrm>
            <a:off x="3234088" y="2983832"/>
            <a:ext cx="6631807" cy="741145"/>
          </a:xfrm>
          <a:custGeom>
            <a:avLst/>
            <a:gdLst>
              <a:gd name="csX0" fmla="*/ 0 w 6631807"/>
              <a:gd name="csY0" fmla="*/ 644892 h 760395"/>
              <a:gd name="csX1" fmla="*/ 6631807 w 6631807"/>
              <a:gd name="csY1" fmla="*/ 0 h 760395"/>
              <a:gd name="csX2" fmla="*/ 6371925 w 6631807"/>
              <a:gd name="csY2" fmla="*/ 250256 h 760395"/>
              <a:gd name="csX3" fmla="*/ 3609474 w 6631807"/>
              <a:gd name="csY3" fmla="*/ 539014 h 760395"/>
              <a:gd name="csX4" fmla="*/ 2531445 w 6631807"/>
              <a:gd name="csY4" fmla="*/ 616016 h 760395"/>
              <a:gd name="csX5" fmla="*/ 38501 w 6631807"/>
              <a:gd name="csY5" fmla="*/ 760395 h 760395"/>
              <a:gd name="csX6" fmla="*/ 0 w 6631807"/>
              <a:gd name="csY6" fmla="*/ 644892 h 7603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631807" h="760395">
                <a:moveTo>
                  <a:pt x="0" y="644892"/>
                </a:moveTo>
                <a:lnTo>
                  <a:pt x="6631807" y="0"/>
                </a:lnTo>
                <a:lnTo>
                  <a:pt x="6371925" y="250256"/>
                </a:lnTo>
                <a:lnTo>
                  <a:pt x="3609474" y="539014"/>
                </a:lnTo>
                <a:lnTo>
                  <a:pt x="2531445" y="616016"/>
                </a:lnTo>
                <a:lnTo>
                  <a:pt x="38501" y="760395"/>
                </a:lnTo>
                <a:lnTo>
                  <a:pt x="0" y="644892"/>
                </a:lnTo>
                <a:close/>
              </a:path>
            </a:pathLst>
          </a:custGeom>
          <a:solidFill>
            <a:srgbClr val="FF0000">
              <a:alpha val="2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EE1D2F-34DF-F4AB-1750-145C277BEC8D}"/>
              </a:ext>
            </a:extLst>
          </p:cNvPr>
          <p:cNvCxnSpPr>
            <a:cxnSpLocks/>
          </p:cNvCxnSpPr>
          <p:nvPr/>
        </p:nvCxnSpPr>
        <p:spPr>
          <a:xfrm flipH="1">
            <a:off x="10826817" y="295495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BD085E-BB98-1E76-AC62-7B225FC5F630}"/>
              </a:ext>
            </a:extLst>
          </p:cNvPr>
          <p:cNvCxnSpPr>
            <a:cxnSpLocks/>
          </p:cNvCxnSpPr>
          <p:nvPr/>
        </p:nvCxnSpPr>
        <p:spPr>
          <a:xfrm flipH="1">
            <a:off x="9397065" y="345787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01F8BF-074B-04CE-9607-D193FF7C3D88}"/>
              </a:ext>
            </a:extLst>
          </p:cNvPr>
          <p:cNvSpPr/>
          <p:nvPr/>
        </p:nvSpPr>
        <p:spPr>
          <a:xfrm>
            <a:off x="3253339" y="3484345"/>
            <a:ext cx="6862813" cy="365760"/>
          </a:xfrm>
          <a:custGeom>
            <a:avLst/>
            <a:gdLst>
              <a:gd name="csX0" fmla="*/ 6862813 w 6862813"/>
              <a:gd name="csY0" fmla="*/ 0 h 365760"/>
              <a:gd name="csX1" fmla="*/ 6756935 w 6862813"/>
              <a:gd name="csY1" fmla="*/ 48127 h 365760"/>
              <a:gd name="csX2" fmla="*/ 6169794 w 6862813"/>
              <a:gd name="csY2" fmla="*/ 67377 h 365760"/>
              <a:gd name="csX3" fmla="*/ 5659655 w 6862813"/>
              <a:gd name="csY3" fmla="*/ 86628 h 365760"/>
              <a:gd name="csX4" fmla="*/ 5082139 w 6862813"/>
              <a:gd name="csY4" fmla="*/ 115503 h 365760"/>
              <a:gd name="csX5" fmla="*/ 4716379 w 6862813"/>
              <a:gd name="csY5" fmla="*/ 105878 h 365760"/>
              <a:gd name="csX6" fmla="*/ 4312118 w 6862813"/>
              <a:gd name="csY6" fmla="*/ 134754 h 365760"/>
              <a:gd name="csX7" fmla="*/ 3628724 w 6862813"/>
              <a:gd name="csY7" fmla="*/ 144379 h 365760"/>
              <a:gd name="csX8" fmla="*/ 3176337 w 6862813"/>
              <a:gd name="csY8" fmla="*/ 173255 h 365760"/>
              <a:gd name="csX9" fmla="*/ 2627697 w 6862813"/>
              <a:gd name="csY9" fmla="*/ 211756 h 365760"/>
              <a:gd name="csX10" fmla="*/ 1607419 w 6862813"/>
              <a:gd name="csY10" fmla="*/ 259882 h 365760"/>
              <a:gd name="csX11" fmla="*/ 1087655 w 6862813"/>
              <a:gd name="csY11" fmla="*/ 298383 h 365760"/>
              <a:gd name="csX12" fmla="*/ 211756 w 6862813"/>
              <a:gd name="csY12" fmla="*/ 346510 h 365760"/>
              <a:gd name="csX13" fmla="*/ 0 w 6862813"/>
              <a:gd name="csY13" fmla="*/ 365760 h 3657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6862813" h="365760">
                <a:moveTo>
                  <a:pt x="6862813" y="0"/>
                </a:moveTo>
                <a:lnTo>
                  <a:pt x="6756935" y="48127"/>
                </a:lnTo>
                <a:lnTo>
                  <a:pt x="6169794" y="67377"/>
                </a:lnTo>
                <a:lnTo>
                  <a:pt x="5659655" y="86628"/>
                </a:lnTo>
                <a:lnTo>
                  <a:pt x="5082139" y="115503"/>
                </a:lnTo>
                <a:lnTo>
                  <a:pt x="4716379" y="105878"/>
                </a:lnTo>
                <a:lnTo>
                  <a:pt x="4312118" y="134754"/>
                </a:lnTo>
                <a:lnTo>
                  <a:pt x="3628724" y="144379"/>
                </a:lnTo>
                <a:lnTo>
                  <a:pt x="3176337" y="173255"/>
                </a:lnTo>
                <a:lnTo>
                  <a:pt x="2627697" y="211756"/>
                </a:lnTo>
                <a:lnTo>
                  <a:pt x="1607419" y="259882"/>
                </a:lnTo>
                <a:lnTo>
                  <a:pt x="1087655" y="298383"/>
                </a:lnTo>
                <a:lnTo>
                  <a:pt x="211756" y="346510"/>
                </a:lnTo>
                <a:lnTo>
                  <a:pt x="0" y="365760"/>
                </a:lnTo>
              </a:path>
            </a:pathLst>
          </a:custGeom>
          <a:noFill/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D10ABE3-7B8E-66F8-E042-BF0430D6E2D6}"/>
              </a:ext>
            </a:extLst>
          </p:cNvPr>
          <p:cNvCxnSpPr>
            <a:cxnSpLocks/>
          </p:cNvCxnSpPr>
          <p:nvPr/>
        </p:nvCxnSpPr>
        <p:spPr>
          <a:xfrm flipH="1">
            <a:off x="7976936" y="3500388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6216518-AE17-8CDB-AA44-CA6BBA25900A}"/>
              </a:ext>
            </a:extLst>
          </p:cNvPr>
          <p:cNvCxnSpPr>
            <a:cxnSpLocks/>
          </p:cNvCxnSpPr>
          <p:nvPr/>
        </p:nvCxnSpPr>
        <p:spPr>
          <a:xfrm flipH="1">
            <a:off x="4090337" y="371053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E6A644-1E6E-C2C0-2317-F9DCD802D658}"/>
              </a:ext>
            </a:extLst>
          </p:cNvPr>
          <p:cNvCxnSpPr>
            <a:cxnSpLocks/>
          </p:cNvCxnSpPr>
          <p:nvPr/>
        </p:nvCxnSpPr>
        <p:spPr>
          <a:xfrm flipH="1">
            <a:off x="6967087" y="35236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A31431C-501F-C470-9026-642BBACC5CE3}"/>
              </a:ext>
            </a:extLst>
          </p:cNvPr>
          <p:cNvCxnSpPr>
            <a:cxnSpLocks/>
          </p:cNvCxnSpPr>
          <p:nvPr/>
        </p:nvCxnSpPr>
        <p:spPr>
          <a:xfrm flipH="1">
            <a:off x="5449503" y="36383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3F6CFAE-5502-8B82-9732-77FBB79CEBF4}"/>
              </a:ext>
            </a:extLst>
          </p:cNvPr>
          <p:cNvCxnSpPr>
            <a:cxnSpLocks/>
          </p:cNvCxnSpPr>
          <p:nvPr/>
        </p:nvCxnSpPr>
        <p:spPr>
          <a:xfrm flipV="1">
            <a:off x="3319914" y="3876574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FF1E00C-BD59-479E-2A3E-C3A8BCBAF67E}"/>
              </a:ext>
            </a:extLst>
          </p:cNvPr>
          <p:cNvCxnSpPr>
            <a:cxnSpLocks/>
          </p:cNvCxnSpPr>
          <p:nvPr/>
        </p:nvCxnSpPr>
        <p:spPr>
          <a:xfrm flipV="1">
            <a:off x="4505828" y="378032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2768C2F-A7F8-D3CA-A8FB-33B1ADB93EC1}"/>
              </a:ext>
            </a:extLst>
          </p:cNvPr>
          <p:cNvCxnSpPr>
            <a:cxnSpLocks/>
          </p:cNvCxnSpPr>
          <p:nvPr/>
        </p:nvCxnSpPr>
        <p:spPr>
          <a:xfrm flipV="1">
            <a:off x="6039050" y="3710539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4FAD04E-930F-1D36-4721-F2F1B3681D59}"/>
              </a:ext>
            </a:extLst>
          </p:cNvPr>
          <p:cNvCxnSpPr>
            <a:cxnSpLocks/>
          </p:cNvCxnSpPr>
          <p:nvPr/>
        </p:nvCxnSpPr>
        <p:spPr>
          <a:xfrm flipV="1">
            <a:off x="7222959" y="3667225"/>
            <a:ext cx="521368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BD17A00-E778-3D33-C18C-24484632BBA4}"/>
              </a:ext>
            </a:extLst>
          </p:cNvPr>
          <p:cNvCxnSpPr>
            <a:cxnSpLocks/>
          </p:cNvCxnSpPr>
          <p:nvPr/>
        </p:nvCxnSpPr>
        <p:spPr>
          <a:xfrm flipV="1">
            <a:off x="8373176" y="3638349"/>
            <a:ext cx="340495" cy="21657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6A01AD5-D781-B31F-46C7-256ABA8D1BCE}"/>
              </a:ext>
            </a:extLst>
          </p:cNvPr>
          <p:cNvCxnSpPr>
            <a:cxnSpLocks/>
          </p:cNvCxnSpPr>
          <p:nvPr/>
        </p:nvCxnSpPr>
        <p:spPr>
          <a:xfrm flipV="1">
            <a:off x="9787430" y="358320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7A9671F-43C3-A9B0-C002-8A43A910E71A}"/>
              </a:ext>
            </a:extLst>
          </p:cNvPr>
          <p:cNvSpPr/>
          <p:nvPr/>
        </p:nvSpPr>
        <p:spPr>
          <a:xfrm>
            <a:off x="9657537" y="3099336"/>
            <a:ext cx="795499" cy="356134"/>
          </a:xfrm>
          <a:custGeom>
            <a:avLst/>
            <a:gdLst>
              <a:gd name="csX0" fmla="*/ 346509 w 760396"/>
              <a:gd name="csY0" fmla="*/ 19250 h 298383"/>
              <a:gd name="csX1" fmla="*/ 760396 w 760396"/>
              <a:gd name="csY1" fmla="*/ 0 h 298383"/>
              <a:gd name="csX2" fmla="*/ 404261 w 760396"/>
              <a:gd name="csY2" fmla="*/ 298383 h 298383"/>
              <a:gd name="csX3" fmla="*/ 0 w 760396"/>
              <a:gd name="csY3" fmla="*/ 250257 h 298383"/>
              <a:gd name="csX4" fmla="*/ 346509 w 760396"/>
              <a:gd name="csY4" fmla="*/ 19250 h 298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60396" h="298383">
                <a:moveTo>
                  <a:pt x="346509" y="19250"/>
                </a:moveTo>
                <a:lnTo>
                  <a:pt x="760396" y="0"/>
                </a:lnTo>
                <a:lnTo>
                  <a:pt x="404261" y="298383"/>
                </a:lnTo>
                <a:lnTo>
                  <a:pt x="0" y="250257"/>
                </a:lnTo>
                <a:lnTo>
                  <a:pt x="346509" y="1925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EAB958-071E-EC70-E2D3-596317EDE62F}"/>
              </a:ext>
            </a:extLst>
          </p:cNvPr>
          <p:cNvCxnSpPr>
            <a:cxnSpLocks/>
          </p:cNvCxnSpPr>
          <p:nvPr/>
        </p:nvCxnSpPr>
        <p:spPr>
          <a:xfrm flipH="1">
            <a:off x="10116954" y="3011703"/>
            <a:ext cx="396239" cy="236221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64D456B-2206-BE16-5B75-7D8134878C59}"/>
              </a:ext>
            </a:extLst>
          </p:cNvPr>
          <p:cNvSpPr txBox="1"/>
          <p:nvPr/>
        </p:nvSpPr>
        <p:spPr>
          <a:xfrm>
            <a:off x="336885" y="471638"/>
            <a:ext cx="282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Crossover will remain in effect until the end of the project</a:t>
            </a:r>
          </a:p>
        </p:txBody>
      </p:sp>
    </p:spTree>
    <p:extLst>
      <p:ext uri="{BB962C8B-B14F-4D97-AF65-F5344CB8AC3E}">
        <p14:creationId xmlns:p14="http://schemas.microsoft.com/office/powerpoint/2010/main" val="246079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7DECA2-8B82-6296-E694-C2EB92041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DD75D0-9B79-8704-2B1C-EAEBFC9A4DCB}"/>
              </a:ext>
            </a:extLst>
          </p:cNvPr>
          <p:cNvSpPr txBox="1"/>
          <p:nvPr/>
        </p:nvSpPr>
        <p:spPr>
          <a:xfrm>
            <a:off x="419877" y="158620"/>
            <a:ext cx="11772123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Expect alternating entrances to business and side streets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4</a:t>
            </a:r>
            <a:r>
              <a:rPr lang="en-US" sz="3800" baseline="30000" dirty="0"/>
              <a:t>th</a:t>
            </a:r>
            <a:r>
              <a:rPr lang="en-US" sz="3800" dirty="0"/>
              <a:t> Street to remain closed between Euclid Avenue and Governors Drive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Elizabeth/Euclid intersection is controlled by a four-way stop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All side streets from </a:t>
            </a:r>
            <a:r>
              <a:rPr lang="en-US" sz="3800" dirty="0" err="1"/>
              <a:t>Wynoka</a:t>
            </a:r>
            <a:r>
              <a:rPr lang="en-US" sz="3800" dirty="0"/>
              <a:t> Street to Elizabeth Street are 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Work is still taking place behind the curbs south of Elizabeth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dirty="0"/>
              <a:t>Slow down through work area, be mindful of construction equipment and workers</a:t>
            </a:r>
          </a:p>
        </p:txBody>
      </p:sp>
    </p:spTree>
    <p:extLst>
      <p:ext uri="{BB962C8B-B14F-4D97-AF65-F5344CB8AC3E}">
        <p14:creationId xmlns:p14="http://schemas.microsoft.com/office/powerpoint/2010/main" val="412503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DE1AC9-D10A-0D05-5FD7-4503A20BD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6AEB46-AEC9-072E-1B71-911E63F6E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51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2282F9BC4794A877532110C723CA3" ma:contentTypeVersion="18" ma:contentTypeDescription="Create a new document." ma:contentTypeScope="" ma:versionID="919a510c925cbebc43f3f594d230f050">
  <xsd:schema xmlns:xsd="http://www.w3.org/2001/XMLSchema" xmlns:xs="http://www.w3.org/2001/XMLSchema" xmlns:p="http://schemas.microsoft.com/office/2006/metadata/properties" xmlns:ns2="eac8ee3e-007e-4503-a724-0b869bc93050" xmlns:ns3="9661ce72-30b7-4323-96ca-48674b3b5ce1" xmlns:ns4="d15024ee-db06-47de-a279-e73461af4c4c" targetNamespace="http://schemas.microsoft.com/office/2006/metadata/properties" ma:root="true" ma:fieldsID="deef2bffcd7779f51f01983ac02801df" ns2:_="" ns3:_="" ns4:_="">
    <xsd:import namespace="eac8ee3e-007e-4503-a724-0b869bc93050"/>
    <xsd:import namespace="9661ce72-30b7-4323-96ca-48674b3b5ce1"/>
    <xsd:import namespace="d15024ee-db06-47de-a279-e73461af4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4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c8ee3e-007e-4503-a724-0b869bc930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3294375-8520-4c51-81be-671e42c4be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1ce72-30b7-4323-96ca-48674b3b5c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5024ee-db06-47de-a279-e73461af4c4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daf463e-b1c8-48c8-87cc-a8440ca37f0a}" ma:internalName="TaxCatchAll" ma:showField="CatchAllData" ma:web="d15024ee-db06-47de-a279-e73461af4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5024ee-db06-47de-a279-e73461af4c4c" xsi:nil="true"/>
    <lcf76f155ced4ddcb4097134ff3c332f xmlns="eac8ee3e-007e-4503-a724-0b869bc9305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74E158-CE56-4C31-89DC-5A9D96B14092}">
  <ds:schemaRefs>
    <ds:schemaRef ds:uri="9661ce72-30b7-4323-96ca-48674b3b5ce1"/>
    <ds:schemaRef ds:uri="d15024ee-db06-47de-a279-e73461af4c4c"/>
    <ds:schemaRef ds:uri="eac8ee3e-007e-4503-a724-0b869bc930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D7B00E4-C1AD-4880-96BD-874A853B9738}">
  <ds:schemaRefs>
    <ds:schemaRef ds:uri="9661ce72-30b7-4323-96ca-48674b3b5ce1"/>
    <ds:schemaRef ds:uri="http://www.w3.org/XML/1998/namespace"/>
    <ds:schemaRef ds:uri="http://purl.org/dc/terms/"/>
    <ds:schemaRef ds:uri="eac8ee3e-007e-4503-a724-0b869bc93050"/>
    <ds:schemaRef ds:uri="d15024ee-db06-47de-a279-e73461af4c4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742773D-477F-4DF1-9EF1-CAFFB5961E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11467</TotalTime>
  <Words>323</Words>
  <Application>Microsoft Office PowerPoint</Application>
  <PresentationFormat>Widescreen</PresentationFormat>
  <Paragraphs>36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Open Sans Condensed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Hansen, Andy</dc:creator>
  <cp:lastModifiedBy>Soulek, RachelR</cp:lastModifiedBy>
  <cp:revision>167</cp:revision>
  <cp:lastPrinted>2026-07-29T11:17:08Z</cp:lastPrinted>
  <dcterms:created xsi:type="dcterms:W3CDTF">2022-07-14T18:41:11Z</dcterms:created>
  <dcterms:modified xsi:type="dcterms:W3CDTF">2026-07-30T15:01:32Z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0x010100C672282F9BC4794A877532110C723CA3</vt:lpwstr>
  </property>
  <property fmtid="{D5CDD505-2E9C-101B-9397-08002B2CF9AE}" pid="3" name="MediaServiceImageTags">
    <vt:lpwstr/>
  </property>
  <property fmtid="{D5CDD505-2E9C-101B-9397-08002B2CF9AE}" pid="4" name="MSIP_Label_ec3b1a8e-41ed-4bc7-92d1-0305fbefd661_Enabled">
    <vt:lpwstr>true</vt:lpwstr>
  </property>
  <property fmtid="{D5CDD505-2E9C-101B-9397-08002B2CF9AE}" pid="5" name="MSIP_Label_ec3b1a8e-41ed-4bc7-92d1-0305fbefd661_SetDate">
    <vt:lpwstr>2026-06-09T16:31:00Z</vt:lpwstr>
  </property>
  <property fmtid="{D5CDD505-2E9C-101B-9397-08002B2CF9AE}" pid="6" name="MSIP_Label_ec3b1a8e-41ed-4bc7-92d1-0305fbefd661_Method">
    <vt:lpwstr>Standard</vt:lpwstr>
  </property>
  <property fmtid="{D5CDD505-2E9C-101B-9397-08002B2CF9AE}" pid="7" name="MSIP_Label_ec3b1a8e-41ed-4bc7-92d1-0305fbefd661_Name">
    <vt:lpwstr>M365-General - Anyone (Unrestricted)-Prod</vt:lpwstr>
  </property>
  <property fmtid="{D5CDD505-2E9C-101B-9397-08002B2CF9AE}" pid="8" name="MSIP_Label_ec3b1a8e-41ed-4bc7-92d1-0305fbefd661_SiteId">
    <vt:lpwstr>70af547c-69ab-416d-b4a6-543b5ce52b99</vt:lpwstr>
  </property>
  <property fmtid="{D5CDD505-2E9C-101B-9397-08002B2CF9AE}" pid="9" name="MSIP_Label_ec3b1a8e-41ed-4bc7-92d1-0305fbefd661_ActionId">
    <vt:lpwstr>1dc7275d-6297-4fab-b9cf-85ee84ebcc42</vt:lpwstr>
  </property>
  <property fmtid="{D5CDD505-2E9C-101B-9397-08002B2CF9AE}" pid="10" name="MSIP_Label_ec3b1a8e-41ed-4bc7-92d1-0305fbefd661_ContentBits">
    <vt:lpwstr>0</vt:lpwstr>
  </property>
  <property fmtid="{D5CDD505-2E9C-101B-9397-08002B2CF9AE}" pid="11" name="MSIP_Label_ec3b1a8e-41ed-4bc7-92d1-0305fbefd661_Tag">
    <vt:lpwstr>10, 3, 0, 1</vt:lpwstr>
  </property>
</Properties>
</file>