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93" r:id="rId6"/>
    <p:sldMasterId id="2147483714" r:id="rId7"/>
  </p:sldMasterIdLst>
  <p:notesMasterIdLst>
    <p:notesMasterId r:id="rId38"/>
  </p:notesMasterIdLst>
  <p:handoutMasterIdLst>
    <p:handoutMasterId r:id="rId39"/>
  </p:handoutMasterIdLst>
  <p:sldIdLst>
    <p:sldId id="1084" r:id="rId8"/>
    <p:sldId id="1007" r:id="rId9"/>
    <p:sldId id="303" r:id="rId10"/>
    <p:sldId id="258" r:id="rId11"/>
    <p:sldId id="264" r:id="rId12"/>
    <p:sldId id="1085" r:id="rId13"/>
    <p:sldId id="269" r:id="rId14"/>
    <p:sldId id="297" r:id="rId15"/>
    <p:sldId id="1074" r:id="rId16"/>
    <p:sldId id="1088" r:id="rId17"/>
    <p:sldId id="1089" r:id="rId18"/>
    <p:sldId id="287" r:id="rId19"/>
    <p:sldId id="347" r:id="rId20"/>
    <p:sldId id="1073" r:id="rId21"/>
    <p:sldId id="997" r:id="rId22"/>
    <p:sldId id="1075" r:id="rId23"/>
    <p:sldId id="333" r:id="rId24"/>
    <p:sldId id="1076" r:id="rId25"/>
    <p:sldId id="1086" r:id="rId26"/>
    <p:sldId id="1087" r:id="rId27"/>
    <p:sldId id="1079" r:id="rId28"/>
    <p:sldId id="1004" r:id="rId29"/>
    <p:sldId id="1081" r:id="rId30"/>
    <p:sldId id="1029" r:id="rId31"/>
    <p:sldId id="1072" r:id="rId32"/>
    <p:sldId id="257" r:id="rId33"/>
    <p:sldId id="259" r:id="rId34"/>
    <p:sldId id="295" r:id="rId35"/>
    <p:sldId id="260" r:id="rId36"/>
    <p:sldId id="1008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A28448"/>
    <a:srgbClr val="EAB200"/>
    <a:srgbClr val="EBE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 snapToObjects="1">
      <p:cViewPr varScale="1">
        <p:scale>
          <a:sx n="79" d="100"/>
          <a:sy n="79" d="100"/>
        </p:scale>
        <p:origin x="1387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21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BCD6E8-6F14-D84A-812A-518EFB412A9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74FD1C-0AD5-574E-AA0B-7E1518B3E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3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6A36FE-B86E-45E6-9DCA-4CA49B72F1E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D61485C-B06E-4951-8095-8178C9AB6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4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485C-B06E-4951-8095-8178C9AB67D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37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485C-B06E-4951-8095-8178C9AB67D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4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1485C-B06E-4951-8095-8178C9AB67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1485C-B06E-4951-8095-8178C9AB67D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4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575CC-88BA-9C48-B5E2-0F7C39A57A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75CC-88BA-9C48-B5E2-0F7C39A57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7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75CC-88BA-9C48-B5E2-0F7C39A57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296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75CC-88BA-9C48-B5E2-0F7C39A57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52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575CC-88BA-9C48-B5E2-0F7C39A57A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27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Sponsors need to know more about how their airports “work”</a:t>
            </a:r>
          </a:p>
          <a:p>
            <a:endParaRPr lang="en-US" dirty="0"/>
          </a:p>
          <a:p>
            <a:r>
              <a:rPr lang="en-US" dirty="0"/>
              <a:t>Purpose of this Seminar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Introduce Sponsors and Members to the “language” of Airports</a:t>
            </a:r>
          </a:p>
          <a:p>
            <a:pPr marL="171450" indent="-171450">
              <a:buFontTx/>
              <a:buChar char="-"/>
            </a:pPr>
            <a:r>
              <a:rPr lang="en-US" dirty="0"/>
              <a:t>Help you understand the world your Airport Manager lives in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Provide the knowledge to help you UNDERSTAND your airports</a:t>
            </a:r>
          </a:p>
          <a:p>
            <a:pPr marL="171450" indent="-171450">
              <a:buFontTx/>
              <a:buChar char="-"/>
            </a:pPr>
            <a:r>
              <a:rPr lang="en-US" dirty="0"/>
              <a:t>Arm you with the tools to IMPROVE your airport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This Seminar is merely an Introduction to the “business” of airports and only introduces a few terms and FAA programs.  There is considerable depth to this business, so this short seminar provides the “50,000 foot” perspective.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D80A7-347B-4F26-8FA9-813399035C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71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1485C-B06E-4951-8095-8178C9AB67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711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few charts will address some of the common problems we see at airports</a:t>
            </a:r>
          </a:p>
          <a:p>
            <a:endParaRPr lang="en-US" dirty="0"/>
          </a:p>
          <a:p>
            <a:r>
              <a:rPr lang="en-US" dirty="0"/>
              <a:t>We are currently working 95 active “cases”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D80A7-347B-4F26-8FA9-813399035C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4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0051" y="1542129"/>
            <a:ext cx="6384235" cy="1689652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4890051" y="4202414"/>
            <a:ext cx="5506279" cy="939776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5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JM" dirty="0"/>
              <a:t>Tertiary headline or presentation description</a:t>
            </a:r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4890051" y="5849471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600" dirty="0">
                <a:solidFill>
                  <a:schemeClr val="bg2"/>
                </a:solidFill>
              </a:rPr>
              <a:t> </a:t>
            </a:r>
            <a:endParaRPr lang="en-JM" sz="1600" dirty="0">
              <a:solidFill>
                <a:schemeClr val="bg2"/>
              </a:solidFill>
            </a:endParaRPr>
          </a:p>
        </p:txBody>
      </p:sp>
      <p:sp>
        <p:nvSpPr>
          <p:cNvPr id="9" name="Title Placeholder 1"/>
          <p:cNvSpPr txBox="1">
            <a:spLocks/>
          </p:cNvSpPr>
          <p:nvPr userDrawn="1"/>
        </p:nvSpPr>
        <p:spPr>
          <a:xfrm>
            <a:off x="4890051" y="3317047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i="0" kern="12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JM" dirty="0">
              <a:solidFill>
                <a:schemeClr val="bg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80" y="5468471"/>
            <a:ext cx="1600978" cy="9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8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 Webs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eFox-Flat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7" y="1796000"/>
            <a:ext cx="6161017" cy="483340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582092" y="2629276"/>
            <a:ext cx="5609908" cy="37207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JM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957214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617627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7200" y="6203693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457200" y="2141538"/>
            <a:ext cx="2919699" cy="3048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57200" y="2582910"/>
            <a:ext cx="5715000" cy="91566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i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72" hasCustomPrompt="1"/>
          </p:nvPr>
        </p:nvSpPr>
        <p:spPr>
          <a:xfrm>
            <a:off x="457200" y="4010091"/>
            <a:ext cx="2919699" cy="3048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73"/>
          </p:nvPr>
        </p:nvSpPr>
        <p:spPr>
          <a:xfrm>
            <a:off x="457200" y="4451463"/>
            <a:ext cx="5715000" cy="91566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i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3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648185-BD0E-804B-A059-5995E3F8AF0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610600" y="0"/>
            <a:ext cx="377037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-20828" y="0"/>
            <a:ext cx="8631428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8924544" y="1371600"/>
            <a:ext cx="2919699" cy="3048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8924544" y="1812971"/>
            <a:ext cx="2919699" cy="3581989"/>
          </a:xfrm>
        </p:spPr>
        <p:txBody>
          <a:bodyPr lIns="0" tIns="0" rIns="0" bIns="0">
            <a:noAutofit/>
          </a:bodyPr>
          <a:lstStyle>
            <a:lvl1pPr marL="0" indent="0" algn="l">
              <a:buFontTx/>
              <a:buNone/>
              <a:defRPr sz="1200" b="0" i="0">
                <a:solidFill>
                  <a:schemeClr val="bg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924544" y="5650992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3" y="5911186"/>
            <a:ext cx="1238254" cy="6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58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rot="16200000" flipH="1">
            <a:off x="287430" y="3400199"/>
            <a:ext cx="3225235" cy="4202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>
              <a:latin typeface="Calibri"/>
              <a:cs typeface="Calibri"/>
            </a:endParaRPr>
          </a:p>
        </p:txBody>
      </p:sp>
      <p:sp>
        <p:nvSpPr>
          <p:cNvPr id="2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8190740" y="1445404"/>
            <a:ext cx="4281676" cy="24384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21" name="Picture Placeholder 28"/>
          <p:cNvSpPr>
            <a:spLocks noGrp="1"/>
          </p:cNvSpPr>
          <p:nvPr>
            <p:ph type="pic" sz="quarter" idx="22"/>
          </p:nvPr>
        </p:nvSpPr>
        <p:spPr>
          <a:xfrm>
            <a:off x="4214239" y="1445404"/>
            <a:ext cx="3763516" cy="24384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22" name="Picture Placeholder 28"/>
          <p:cNvSpPr>
            <a:spLocks noGrp="1"/>
          </p:cNvSpPr>
          <p:nvPr>
            <p:ph type="pic" sz="quarter" idx="23"/>
          </p:nvPr>
        </p:nvSpPr>
        <p:spPr>
          <a:xfrm>
            <a:off x="-201168" y="1445404"/>
            <a:ext cx="4202428" cy="24384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icon to add picture</a:t>
            </a:r>
            <a:endParaRPr lang="en-JM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471816" y="4059047"/>
            <a:ext cx="3258936" cy="276781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71816" y="4446632"/>
            <a:ext cx="3258936" cy="142489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i="0">
                <a:solidFill>
                  <a:schemeClr val="bg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Rectangle 27"/>
          <p:cNvSpPr/>
          <p:nvPr userDrawn="1"/>
        </p:nvSpPr>
        <p:spPr>
          <a:xfrm rot="16200000" flipH="1">
            <a:off x="4483379" y="3619656"/>
            <a:ext cx="3225235" cy="37635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>
              <a:latin typeface="Calibri"/>
              <a:cs typeface="Calibri"/>
            </a:endParaRP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72" hasCustomPrompt="1"/>
          </p:nvPr>
        </p:nvSpPr>
        <p:spPr>
          <a:xfrm>
            <a:off x="4448308" y="4059047"/>
            <a:ext cx="3258936" cy="276781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73"/>
          </p:nvPr>
        </p:nvSpPr>
        <p:spPr>
          <a:xfrm>
            <a:off x="4448308" y="4446632"/>
            <a:ext cx="3258936" cy="142489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i="0">
                <a:solidFill>
                  <a:schemeClr val="bg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ectangle 31"/>
          <p:cNvSpPr/>
          <p:nvPr userDrawn="1"/>
        </p:nvSpPr>
        <p:spPr>
          <a:xfrm rot="16200000" flipH="1">
            <a:off x="8718926" y="3360544"/>
            <a:ext cx="3225236" cy="42817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dirty="0">
              <a:latin typeface="Calibri"/>
              <a:cs typeface="Calibri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74" hasCustomPrompt="1"/>
          </p:nvPr>
        </p:nvSpPr>
        <p:spPr>
          <a:xfrm>
            <a:off x="8424742" y="4059047"/>
            <a:ext cx="3258936" cy="276781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75"/>
          </p:nvPr>
        </p:nvSpPr>
        <p:spPr>
          <a:xfrm>
            <a:off x="8424742" y="4446632"/>
            <a:ext cx="3258936" cy="1424894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i="0">
                <a:solidFill>
                  <a:schemeClr val="bg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778908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439321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72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-20828" y="0"/>
            <a:ext cx="12212828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5019639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838200" y="4405787"/>
            <a:ext cx="5029200" cy="167781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bg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60832" y="4791456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1288"/>
            <a:ext cx="1238254" cy="6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7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-20828" y="0"/>
            <a:ext cx="12212828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20828" y="457200"/>
            <a:ext cx="12192000" cy="23655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38200" y="1759604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838200" y="1145752"/>
            <a:ext cx="5029200" cy="167781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bg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60832" y="1531421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10568"/>
            <a:ext cx="1238254" cy="6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9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50976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927100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587513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457200" y="1865376"/>
            <a:ext cx="2919699" cy="3048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457200" y="2306747"/>
            <a:ext cx="7620000" cy="3199531"/>
          </a:xfrm>
        </p:spPr>
        <p:txBody>
          <a:bodyPr lIns="0" tIns="0" rIns="0" bIns="0" numCol="2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i="0" baseline="0">
                <a:solidFill>
                  <a:schemeClr val="bg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JM" dirty="0"/>
              <a:t>2-Column: Click to add text</a:t>
            </a:r>
          </a:p>
          <a:p>
            <a:pPr lvl="0"/>
            <a:endParaRPr lang="en-JM" dirty="0"/>
          </a:p>
          <a:p>
            <a:pPr lvl="0"/>
            <a:endParaRPr lang="en-JM" dirty="0"/>
          </a:p>
          <a:p>
            <a:pPr lvl="0"/>
            <a:endParaRPr lang="en-JM" dirty="0"/>
          </a:p>
          <a:p>
            <a:pPr lvl="0"/>
            <a:endParaRPr lang="en-JM" dirty="0"/>
          </a:p>
          <a:p>
            <a:pPr lvl="0"/>
            <a:endParaRPr lang="en-JM" dirty="0"/>
          </a:p>
          <a:p>
            <a:pPr lvl="0"/>
            <a:endParaRPr lang="en-JM" dirty="0"/>
          </a:p>
          <a:p>
            <a:pPr lvl="0"/>
            <a:endParaRPr lang="en-JM" dirty="0"/>
          </a:p>
          <a:p>
            <a:pPr lvl="0"/>
            <a:r>
              <a:rPr lang="en-JM" dirty="0"/>
              <a:t>Click to add text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73"/>
          </p:nvPr>
        </p:nvSpPr>
        <p:spPr>
          <a:xfrm>
            <a:off x="8884920" y="3887811"/>
            <a:ext cx="2682240" cy="182041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74"/>
          </p:nvPr>
        </p:nvSpPr>
        <p:spPr>
          <a:xfrm>
            <a:off x="8884920" y="1865376"/>
            <a:ext cx="2682240" cy="182041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884920" y="6016752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68276"/>
            <a:ext cx="1238254" cy="6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44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5097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927100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587513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457200" y="2012950"/>
            <a:ext cx="2919699" cy="3048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/>
              <a:t>CLICK TO ADD TEXT</a:t>
            </a:r>
            <a:endParaRPr lang="en-JM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57200" y="2454321"/>
            <a:ext cx="7620000" cy="3224737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i="0">
                <a:solidFill>
                  <a:schemeClr val="bg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5907024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5978740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7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50976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3"/>
          <a:stretch/>
        </p:blipFill>
        <p:spPr>
          <a:xfrm rot="900000">
            <a:off x="-4389121" y="-1379678"/>
            <a:ext cx="18288000" cy="79735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39496" y="1804924"/>
            <a:ext cx="8430768" cy="37180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IMPORTANT QUOTE OR STATEMENT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587513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bg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140708" y="5833872"/>
            <a:ext cx="12283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68276"/>
            <a:ext cx="1238254" cy="6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74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267640"/>
          </a:xfrm>
        </p:spPr>
        <p:txBody>
          <a:bodyPr lIns="0" tIns="0" rIns="0" bIns="0" anchor="b">
            <a:normAutofit/>
          </a:bodyPr>
          <a:lstStyle>
            <a:lvl1pPr algn="l">
              <a:defRPr sz="53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79768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524000" y="5358948"/>
            <a:ext cx="9144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 dirty="0">
                <a:latin typeface="Lucida Fax" charset="0"/>
                <a:ea typeface="Lucida Fax" charset="0"/>
                <a:cs typeface="Lucida Fax" charset="0"/>
              </a:rPr>
              <a:t>Click to edit master subtitle style.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5151651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74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lIns="0" tIns="0" rIns="0" bIns="0" anchor="ctr" anchorCtr="0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16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+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318500" y="4651512"/>
            <a:ext cx="3415748" cy="2384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8318500" y="-1"/>
            <a:ext cx="3415748" cy="465151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927100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587513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457200" y="2012950"/>
            <a:ext cx="2919699" cy="3048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57200" y="2454322"/>
            <a:ext cx="5549900" cy="2866978"/>
          </a:xfrm>
        </p:spPr>
        <p:txBody>
          <a:bodyPr lIns="0" tIns="0" rIns="0" bIns="0" spcCol="27432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i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70"/>
          </p:nvPr>
        </p:nvSpPr>
        <p:spPr>
          <a:xfrm>
            <a:off x="8482054" y="4786381"/>
            <a:ext cx="3085106" cy="38251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72" hasCustomPrompt="1"/>
          </p:nvPr>
        </p:nvSpPr>
        <p:spPr>
          <a:xfrm>
            <a:off x="8482054" y="5166883"/>
            <a:ext cx="3085106" cy="1325357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1" i="0" spc="0" baseline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" y="5969231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07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957214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617627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17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854765" y="-337930"/>
            <a:ext cx="13338313" cy="7832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92180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9612" y="2592180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927100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587513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457200" y="2270517"/>
            <a:ext cx="2919699" cy="3048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61" hasCustomPrompt="1"/>
          </p:nvPr>
        </p:nvSpPr>
        <p:spPr>
          <a:xfrm>
            <a:off x="5789612" y="2270517"/>
            <a:ext cx="2919699" cy="3048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5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40080" y="731929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0080" y="1034051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0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33"/>
          <a:stretch/>
        </p:blipFill>
        <p:spPr>
          <a:xfrm rot="900000">
            <a:off x="-4389121" y="-1099759"/>
            <a:ext cx="18288000" cy="7973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" y="5969231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62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g +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45833"/>
          <a:stretch/>
        </p:blipFill>
        <p:spPr>
          <a:xfrm rot="900000">
            <a:off x="-3600721" y="-34987"/>
            <a:ext cx="18288000" cy="7973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" y="5969231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8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1490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93595"/>
            <a:ext cx="3932237" cy="1311965"/>
          </a:xfrm>
        </p:spPr>
        <p:txBody>
          <a:bodyPr lIns="0" tIns="0" rIns="0" bIns="0"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93596"/>
            <a:ext cx="6172200" cy="4949686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093795"/>
            <a:ext cx="3932237" cy="3349487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35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99800"/>
            <a:ext cx="3932237" cy="1292087"/>
          </a:xfrm>
        </p:spPr>
        <p:txBody>
          <a:bodyPr lIns="0" tIns="0" rIns="0" bIns="0"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99800"/>
            <a:ext cx="6172200" cy="4873625"/>
          </a:xfr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877279"/>
            <a:ext cx="3932237" cy="3404084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42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31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17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927100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457200" y="587513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457200" y="2012950"/>
            <a:ext cx="2919699" cy="3048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/>
              <a:t>CLICK TO ADD TEXT</a:t>
            </a:r>
            <a:endParaRPr lang="en-JM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57200" y="2454322"/>
            <a:ext cx="5715000" cy="336227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i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72"/>
          </p:nvPr>
        </p:nvSpPr>
        <p:spPr>
          <a:xfrm>
            <a:off x="6477000" y="2454322"/>
            <a:ext cx="4826000" cy="336227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i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6178296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52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6D72-5B98-4E6D-9607-B76D506C4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C7F226-B24B-415F-A972-2C72E496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03D8-452D-4DC9-806D-522CF40A9A8E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1E7692-2A84-4B3F-843F-B05C05CC0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38815-AEC8-47BE-9F3A-90FC8120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FD48C-238D-49E6-8CE4-6CF66C0D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29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A9B32-4531-4DA5-9A2D-D4C74940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C6766-7F97-4AAC-B915-E327C8ECB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D3D64-C84B-48FD-A7D2-D46BC5F9F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E870-77F1-4B0E-B6F9-F8BE4FA62AF8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70783-345C-47DE-BF13-981ED0452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AD494-6775-4E20-BA9A-ADD099FA2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D008-C20A-4B43-9DBC-C6B6FCE19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01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10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70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860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212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75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9845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53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5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able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3"/>
          <p:cNvSpPr>
            <a:spLocks noGrp="1"/>
          </p:cNvSpPr>
          <p:nvPr>
            <p:ph sz="quarter" idx="13"/>
          </p:nvPr>
        </p:nvSpPr>
        <p:spPr>
          <a:xfrm>
            <a:off x="640080" y="2170176"/>
            <a:ext cx="10058400" cy="3407664"/>
          </a:xfrm>
        </p:spPr>
        <p:txBody>
          <a:bodyPr>
            <a:normAutofit/>
          </a:bodyPr>
          <a:lstStyle>
            <a:lvl1pPr algn="ctr">
              <a:buNone/>
              <a:defRPr sz="900">
                <a:solidFill>
                  <a:srgbClr val="A6A6A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0080" y="1071516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40080" y="731929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640080" y="5742909"/>
            <a:ext cx="6492240" cy="6213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kern="0" spc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0080" y="1682496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9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143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36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80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54DCF-495E-554C-843F-00CC4D515D91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1E70-2694-DC49-B809-02A450C6D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49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99000">
              <a:schemeClr val="tx2">
                <a:alpha val="23344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10515600" cy="1325563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105156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924836-03E1-344D-B4A0-CF19AE0A8F8C}"/>
              </a:ext>
            </a:extLst>
          </p:cNvPr>
          <p:cNvGrpSpPr/>
          <p:nvPr userDrawn="1"/>
        </p:nvGrpSpPr>
        <p:grpSpPr>
          <a:xfrm>
            <a:off x="0" y="-90809"/>
            <a:ext cx="548640" cy="7059500"/>
            <a:chOff x="0" y="-90809"/>
            <a:chExt cx="548640" cy="7059500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4CDAD8-588E-9F4D-AC8E-BA57CD7A41B2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28902BB-2D55-904B-823A-A578B8C3ED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90809"/>
              <a:ext cx="0" cy="705950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D8A0C9E-8E68-A244-9314-AD0E2CE7A475}"/>
              </a:ext>
            </a:extLst>
          </p:cNvPr>
          <p:cNvSpPr txBox="1">
            <a:spLocks/>
          </p:cNvSpPr>
          <p:nvPr userDrawn="1"/>
        </p:nvSpPr>
        <p:spPr>
          <a:xfrm>
            <a:off x="-4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B1E70-2694-DC49-B809-02A450C6D0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44164EB-5277-6941-B19E-980AB02987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1360" y="229569"/>
            <a:ext cx="1028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230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whitebkg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7EA73A-728E-F741-9522-EC8A2C09D2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378372" y="3980364"/>
            <a:ext cx="14094371" cy="3436375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10515600" cy="1325563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105156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924836-03E1-344D-B4A0-CF19AE0A8F8C}"/>
              </a:ext>
            </a:extLst>
          </p:cNvPr>
          <p:cNvGrpSpPr/>
          <p:nvPr userDrawn="1"/>
        </p:nvGrpSpPr>
        <p:grpSpPr>
          <a:xfrm>
            <a:off x="0" y="-90809"/>
            <a:ext cx="548640" cy="7059500"/>
            <a:chOff x="0" y="-90809"/>
            <a:chExt cx="548640" cy="7059500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4CDAD8-588E-9F4D-AC8E-BA57CD7A41B2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28902BB-2D55-904B-823A-A578B8C3ED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90809"/>
              <a:ext cx="0" cy="705950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D8A0C9E-8E68-A244-9314-AD0E2CE7A475}"/>
              </a:ext>
            </a:extLst>
          </p:cNvPr>
          <p:cNvSpPr txBox="1">
            <a:spLocks/>
          </p:cNvSpPr>
          <p:nvPr userDrawn="1"/>
        </p:nvSpPr>
        <p:spPr>
          <a:xfrm>
            <a:off x="-4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B1E70-2694-DC49-B809-02A450C6D0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44164EB-5277-6941-B19E-980AB0298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360" y="229569"/>
            <a:ext cx="1028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598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35D67-36D3-A64C-AAD2-B7C0F6FFCF74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1E70-2694-DC49-B809-02A450C6D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450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99000">
              <a:schemeClr val="tx2">
                <a:alpha val="23344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5625"/>
            <a:ext cx="5181600" cy="4351338"/>
          </a:xfrm>
        </p:spPr>
        <p:txBody>
          <a:bodyPr/>
          <a:lstStyle>
            <a:lvl1pPr>
              <a:lnSpc>
                <a:spcPts val="3200"/>
              </a:lnSpc>
              <a:spcBef>
                <a:spcPts val="1200"/>
              </a:spcBef>
              <a:defRPr>
                <a:solidFill>
                  <a:srgbClr val="383838"/>
                </a:solidFill>
              </a:defRPr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EBE1-B291-E948-94AB-6AB4B28D098F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FA813-6F0C-D24A-8BA2-2F4CFE6FA3C2}"/>
              </a:ext>
            </a:extLst>
          </p:cNvPr>
          <p:cNvGrpSpPr/>
          <p:nvPr userDrawn="1"/>
        </p:nvGrpSpPr>
        <p:grpSpPr>
          <a:xfrm>
            <a:off x="0" y="-90809"/>
            <a:ext cx="548640" cy="7059500"/>
            <a:chOff x="0" y="-90809"/>
            <a:chExt cx="548640" cy="7059500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0A6DE1-3B64-3340-8205-27C72E1A382A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D3E3AD-9375-FB4A-BFF5-DC69063A20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90809"/>
              <a:ext cx="0" cy="705950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7A7B5BA-22BC-6A40-A8B7-D4FBC8AD29B5}"/>
              </a:ext>
            </a:extLst>
          </p:cNvPr>
          <p:cNvSpPr txBox="1"/>
          <p:nvPr userDrawn="1"/>
        </p:nvSpPr>
        <p:spPr>
          <a:xfrm rot="16200000">
            <a:off x="-1131094" y="4585859"/>
            <a:ext cx="2810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0">
                <a:solidFill>
                  <a:schemeClr val="bg2"/>
                </a:solidFill>
              </a:rPr>
              <a:t>TOWN HALL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4" y="6356350"/>
            <a:ext cx="548640" cy="365125"/>
          </a:xfrm>
        </p:spPr>
        <p:txBody>
          <a:bodyPr/>
          <a:lstStyle>
            <a:lvl1pPr algn="ctr">
              <a:defRPr sz="1400">
                <a:solidFill>
                  <a:schemeClr val="bg2"/>
                </a:solidFill>
                <a:latin typeface="+mj-lt"/>
              </a:defRPr>
            </a:lvl1pPr>
          </a:lstStyle>
          <a:p>
            <a:fld id="{613B1E70-2694-DC49-B809-02A450C6D0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BBB848A-FE55-334A-A0A5-373A5C0103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1360" y="229569"/>
            <a:ext cx="1028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53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ntent_no-title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99000">
              <a:schemeClr val="tx2">
                <a:alpha val="23344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53666"/>
            <a:ext cx="4614620" cy="4351338"/>
          </a:xfrm>
        </p:spPr>
        <p:txBody>
          <a:bodyPr/>
          <a:lstStyle>
            <a:lvl1pPr>
              <a:lnSpc>
                <a:spcPts val="3200"/>
              </a:lnSpc>
              <a:spcBef>
                <a:spcPts val="1200"/>
              </a:spcBef>
              <a:defRPr>
                <a:solidFill>
                  <a:srgbClr val="383838"/>
                </a:solidFill>
              </a:defRPr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7139" y="1453666"/>
            <a:ext cx="5766661" cy="4351338"/>
          </a:xfrm>
        </p:spPr>
        <p:txBody>
          <a:bodyPr/>
          <a:lstStyle>
            <a:lvl1pPr>
              <a:lnSpc>
                <a:spcPts val="3200"/>
              </a:lnSpc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defRPr>
                <a:solidFill>
                  <a:srgbClr val="383838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8EBE1-B291-E948-94AB-6AB4B28D098F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FA813-6F0C-D24A-8BA2-2F4CFE6FA3C2}"/>
              </a:ext>
            </a:extLst>
          </p:cNvPr>
          <p:cNvGrpSpPr/>
          <p:nvPr userDrawn="1"/>
        </p:nvGrpSpPr>
        <p:grpSpPr>
          <a:xfrm>
            <a:off x="0" y="-90809"/>
            <a:ext cx="548640" cy="7059500"/>
            <a:chOff x="0" y="-90809"/>
            <a:chExt cx="548640" cy="7059500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0A6DE1-3B64-3340-8205-27C72E1A382A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D3E3AD-9375-FB4A-BFF5-DC69063A20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90809"/>
              <a:ext cx="0" cy="705950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4" y="6356350"/>
            <a:ext cx="548640" cy="365125"/>
          </a:xfrm>
        </p:spPr>
        <p:txBody>
          <a:bodyPr/>
          <a:lstStyle>
            <a:lvl1pPr algn="ctr">
              <a:defRPr sz="1400">
                <a:solidFill>
                  <a:schemeClr val="bg2"/>
                </a:solidFill>
                <a:latin typeface="+mj-lt"/>
              </a:defRPr>
            </a:lvl1pPr>
          </a:lstStyle>
          <a:p>
            <a:fld id="{613B1E70-2694-DC49-B809-02A450C6D0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BBB848A-FE55-334A-A0A5-373A5C0103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1360" y="229569"/>
            <a:ext cx="1028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14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cons-text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99000">
              <a:schemeClr val="tx2">
                <a:alpha val="23344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89A3E10-C98A-BD42-A005-49DC9E2917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63675" y="2001838"/>
            <a:ext cx="1443038" cy="1444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41B8DAE4-4511-4D46-90F3-ACD313FB343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91000" y="2001838"/>
            <a:ext cx="1443038" cy="14446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en-US"/>
              <a:t>icon</a:t>
            </a: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14C4633C-5D6B-7D42-907B-8A9BAC17526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58000" y="2001838"/>
            <a:ext cx="1443038" cy="14446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en-US"/>
              <a:t>icon</a:t>
            </a:r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10CEBE74-06F0-164F-BC30-49CE0D0049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601200" y="2001838"/>
            <a:ext cx="1443038" cy="14446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en-US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8562" y="3548547"/>
            <a:ext cx="2442411" cy="288112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Tx/>
              <a:buNone/>
              <a:defRPr sz="1800">
                <a:solidFill>
                  <a:srgbClr val="383838"/>
                </a:solidFill>
              </a:defRPr>
            </a:lvl1pPr>
            <a:lvl2pPr marL="457200" indent="0">
              <a:buFontTx/>
              <a:buNone/>
              <a:defRPr>
                <a:solidFill>
                  <a:srgbClr val="383838"/>
                </a:solidFill>
              </a:defRPr>
            </a:lvl2pPr>
            <a:lvl3pPr>
              <a:buFontTx/>
              <a:buNone/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6FA813-6F0C-D24A-8BA2-2F4CFE6FA3C2}"/>
              </a:ext>
            </a:extLst>
          </p:cNvPr>
          <p:cNvGrpSpPr/>
          <p:nvPr userDrawn="1"/>
        </p:nvGrpSpPr>
        <p:grpSpPr>
          <a:xfrm>
            <a:off x="0" y="-90809"/>
            <a:ext cx="548640" cy="7059500"/>
            <a:chOff x="0" y="-90809"/>
            <a:chExt cx="548640" cy="7059500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0A6DE1-3B64-3340-8205-27C72E1A382A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D3E3AD-9375-FB4A-BFF5-DC69063A20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90809"/>
              <a:ext cx="0" cy="705950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4" y="6356350"/>
            <a:ext cx="548640" cy="365125"/>
          </a:xfrm>
        </p:spPr>
        <p:txBody>
          <a:bodyPr/>
          <a:lstStyle>
            <a:lvl1pPr algn="ctr">
              <a:defRPr sz="1400">
                <a:solidFill>
                  <a:schemeClr val="bg2"/>
                </a:solidFill>
                <a:latin typeface="+mj-lt"/>
              </a:defRPr>
            </a:lvl1pPr>
          </a:lstStyle>
          <a:p>
            <a:fld id="{613B1E70-2694-DC49-B809-02A450C6D0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035471-BD16-CC4C-8A68-E9E05B5FAD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788343" y="3548547"/>
            <a:ext cx="2442411" cy="288112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Tx/>
              <a:buNone/>
              <a:defRPr sz="1800">
                <a:solidFill>
                  <a:srgbClr val="383838"/>
                </a:solidFill>
              </a:defRPr>
            </a:lvl1pPr>
            <a:lvl2pPr marL="457200" indent="0">
              <a:buFontTx/>
              <a:buNone/>
              <a:defRPr>
                <a:solidFill>
                  <a:srgbClr val="383838"/>
                </a:solidFill>
              </a:defRPr>
            </a:lvl2pPr>
            <a:lvl3pPr>
              <a:buFontTx/>
              <a:buNone/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40E37F2-3DB9-CB41-B165-D25B07607A0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48124" y="3548547"/>
            <a:ext cx="2442411" cy="288112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Tx/>
              <a:buNone/>
              <a:defRPr sz="1800">
                <a:solidFill>
                  <a:srgbClr val="383838"/>
                </a:solidFill>
              </a:defRPr>
            </a:lvl1pPr>
            <a:lvl2pPr marL="457200" indent="0">
              <a:buFontTx/>
              <a:buNone/>
              <a:defRPr>
                <a:solidFill>
                  <a:srgbClr val="383838"/>
                </a:solidFill>
              </a:defRPr>
            </a:lvl2pPr>
            <a:lvl3pPr>
              <a:buFontTx/>
              <a:buNone/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B377A86-D2A7-9B4F-A5F6-CA6475E72E7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107905" y="3548547"/>
            <a:ext cx="2442411" cy="288112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Tx/>
              <a:buNone/>
              <a:defRPr sz="1800">
                <a:solidFill>
                  <a:srgbClr val="383838"/>
                </a:solidFill>
              </a:defRPr>
            </a:lvl1pPr>
            <a:lvl2pPr marL="457200" indent="0">
              <a:buFontTx/>
              <a:buNone/>
              <a:defRPr>
                <a:solidFill>
                  <a:srgbClr val="383838"/>
                </a:solidFill>
              </a:defRPr>
            </a:lvl2pPr>
            <a:lvl3pPr>
              <a:buFontTx/>
              <a:buNone/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11EAFBE2-2196-154D-879E-89666EB35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1360" y="229569"/>
            <a:ext cx="1028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37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40080" y="2266122"/>
            <a:ext cx="10909190" cy="395577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>
                <a:latin typeface="Calibri"/>
                <a:cs typeface="Calibri"/>
              </a:defRPr>
            </a:lvl2pPr>
            <a:lvl3pPr>
              <a:defRPr sz="1100">
                <a:latin typeface="Calibri"/>
                <a:cs typeface="Calibri"/>
              </a:defRPr>
            </a:lvl3pPr>
            <a:lvl4pPr>
              <a:defRPr sz="1050">
                <a:latin typeface="Calibri"/>
                <a:cs typeface="Calibri"/>
              </a:defRPr>
            </a:lvl4pPr>
            <a:lvl5pPr>
              <a:defRPr sz="1050"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0080" y="1071516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40080" y="731929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40080" y="1682496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5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99000">
              <a:schemeClr val="tx2">
                <a:alpha val="23344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FD0277-8044-C44F-80FF-EE33DFF52F9C}"/>
              </a:ext>
            </a:extLst>
          </p:cNvPr>
          <p:cNvGrpSpPr/>
          <p:nvPr userDrawn="1"/>
        </p:nvGrpSpPr>
        <p:grpSpPr>
          <a:xfrm>
            <a:off x="0" y="-88505"/>
            <a:ext cx="548640" cy="7035009"/>
            <a:chOff x="0" y="-88505"/>
            <a:chExt cx="548640" cy="7035009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ADCB21-A244-4249-9959-DC855678AF60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74E65B-721D-6743-AF42-C00140C81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88505"/>
              <a:ext cx="0" cy="7035009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4C687C7-35E9-2648-B1F7-52307F121F1C}"/>
              </a:ext>
            </a:extLst>
          </p:cNvPr>
          <p:cNvSpPr txBox="1">
            <a:spLocks/>
          </p:cNvSpPr>
          <p:nvPr userDrawn="1"/>
        </p:nvSpPr>
        <p:spPr>
          <a:xfrm>
            <a:off x="-4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B1E70-2694-DC49-B809-02A450C6D0D7}" type="slidenum">
              <a:rPr lang="en-US" smtClean="0">
                <a:solidFill>
                  <a:schemeClr val="bg2"/>
                </a:solidFill>
              </a:rPr>
              <a:pPr/>
              <a:t>‹#›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297F2BE-1224-5040-AA98-B23EDA3B0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1360" y="229569"/>
            <a:ext cx="1028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430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99000">
              <a:schemeClr val="tx2">
                <a:alpha val="23344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FD0277-8044-C44F-80FF-EE33DFF52F9C}"/>
              </a:ext>
            </a:extLst>
          </p:cNvPr>
          <p:cNvGrpSpPr/>
          <p:nvPr userDrawn="1"/>
        </p:nvGrpSpPr>
        <p:grpSpPr>
          <a:xfrm>
            <a:off x="0" y="-88505"/>
            <a:ext cx="548640" cy="7035009"/>
            <a:chOff x="0" y="-88505"/>
            <a:chExt cx="548640" cy="7035009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ADCB21-A244-4249-9959-DC855678AF60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74E65B-721D-6743-AF42-C00140C81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88505"/>
              <a:ext cx="0" cy="7035009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4C687C7-35E9-2648-B1F7-52307F121F1C}"/>
              </a:ext>
            </a:extLst>
          </p:cNvPr>
          <p:cNvSpPr txBox="1">
            <a:spLocks/>
          </p:cNvSpPr>
          <p:nvPr userDrawn="1"/>
        </p:nvSpPr>
        <p:spPr>
          <a:xfrm>
            <a:off x="-4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B1E70-2694-DC49-B809-02A450C6D0D7}" type="slidenum">
              <a:rPr lang="en-US" smtClean="0">
                <a:solidFill>
                  <a:schemeClr val="bg2"/>
                </a:solidFill>
              </a:rPr>
              <a:pPr/>
              <a:t>‹#›</a:t>
            </a:fld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452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FD0277-8044-C44F-80FF-EE33DFF52F9C}"/>
              </a:ext>
            </a:extLst>
          </p:cNvPr>
          <p:cNvGrpSpPr/>
          <p:nvPr userDrawn="1"/>
        </p:nvGrpSpPr>
        <p:grpSpPr>
          <a:xfrm>
            <a:off x="0" y="-88505"/>
            <a:ext cx="548640" cy="7035009"/>
            <a:chOff x="0" y="-88505"/>
            <a:chExt cx="548640" cy="7035009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ADCB21-A244-4249-9959-DC855678AF60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74E65B-721D-6743-AF42-C00140C81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88505"/>
              <a:ext cx="0" cy="7035009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4C687C7-35E9-2648-B1F7-52307F121F1C}"/>
              </a:ext>
            </a:extLst>
          </p:cNvPr>
          <p:cNvSpPr txBox="1">
            <a:spLocks/>
          </p:cNvSpPr>
          <p:nvPr userDrawn="1"/>
        </p:nvSpPr>
        <p:spPr>
          <a:xfrm>
            <a:off x="-4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B1E70-2694-DC49-B809-02A450C6D0D7}" type="slidenum">
              <a:rPr lang="en-US" smtClean="0">
                <a:solidFill>
                  <a:schemeClr val="bg2"/>
                </a:solidFill>
              </a:rPr>
              <a:pPr/>
              <a:t>‹#›</a:t>
            </a:fld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02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-arrow"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32">
            <a:extLst>
              <a:ext uri="{FF2B5EF4-FFF2-40B4-BE49-F238E27FC236}">
                <a16:creationId xmlns:a16="http://schemas.microsoft.com/office/drawing/2014/main" id="{DF16620F-1155-FE42-995A-3F0900763BE3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7106"/>
          </a:xfrm>
          <a:custGeom>
            <a:avLst/>
            <a:gdLst>
              <a:gd name="connsiteX0" fmla="*/ 0 w 24387176"/>
              <a:gd name="connsiteY0" fmla="*/ 0 h 13716000"/>
              <a:gd name="connsiteX1" fmla="*/ 24387176 w 24387176"/>
              <a:gd name="connsiteY1" fmla="*/ 0 h 13716000"/>
              <a:gd name="connsiteX2" fmla="*/ 24387176 w 24387176"/>
              <a:gd name="connsiteY2" fmla="*/ 13716000 h 13716000"/>
              <a:gd name="connsiteX3" fmla="*/ 10799724 w 24387176"/>
              <a:gd name="connsiteY3" fmla="*/ 13716000 h 13716000"/>
              <a:gd name="connsiteX4" fmla="*/ 18629526 w 24387176"/>
              <a:gd name="connsiteY4" fmla="*/ 6903823 h 13716000"/>
              <a:gd name="connsiteX5" fmla="*/ 20455236 w 24387176"/>
              <a:gd name="connsiteY5" fmla="*/ 2773156 h 13716000"/>
              <a:gd name="connsiteX6" fmla="*/ 20847348 w 24387176"/>
              <a:gd name="connsiteY6" fmla="*/ 2773156 h 13716000"/>
              <a:gd name="connsiteX7" fmla="*/ 20438640 w 24387176"/>
              <a:gd name="connsiteY7" fmla="*/ 1807812 h 13716000"/>
              <a:gd name="connsiteX8" fmla="*/ 19183464 w 24387176"/>
              <a:gd name="connsiteY8" fmla="*/ 2809670 h 13716000"/>
              <a:gd name="connsiteX9" fmla="*/ 19583876 w 24387176"/>
              <a:gd name="connsiteY9" fmla="*/ 2809670 h 13716000"/>
              <a:gd name="connsiteX10" fmla="*/ 17032030 w 24387176"/>
              <a:gd name="connsiteY10" fmla="*/ 6903823 h 13716000"/>
              <a:gd name="connsiteX11" fmla="*/ 17032032 w 24387176"/>
              <a:gd name="connsiteY11" fmla="*/ 6903823 h 13716000"/>
              <a:gd name="connsiteX12" fmla="*/ 2113083 w 24387176"/>
              <a:gd name="connsiteY12" fmla="*/ 13716000 h 13716000"/>
              <a:gd name="connsiteX13" fmla="*/ 0 w 24387176"/>
              <a:gd name="connsiteY1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87176" h="13716000">
                <a:moveTo>
                  <a:pt x="0" y="0"/>
                </a:moveTo>
                <a:lnTo>
                  <a:pt x="24387176" y="0"/>
                </a:lnTo>
                <a:lnTo>
                  <a:pt x="24387176" y="13716000"/>
                </a:lnTo>
                <a:lnTo>
                  <a:pt x="10799724" y="13716000"/>
                </a:lnTo>
                <a:lnTo>
                  <a:pt x="18629526" y="6903823"/>
                </a:lnTo>
                <a:lnTo>
                  <a:pt x="20455236" y="2773156"/>
                </a:lnTo>
                <a:lnTo>
                  <a:pt x="20847348" y="2773156"/>
                </a:lnTo>
                <a:lnTo>
                  <a:pt x="20438640" y="1807812"/>
                </a:lnTo>
                <a:lnTo>
                  <a:pt x="19183464" y="2809670"/>
                </a:lnTo>
                <a:lnTo>
                  <a:pt x="19583876" y="2809670"/>
                </a:lnTo>
                <a:lnTo>
                  <a:pt x="17032030" y="6903823"/>
                </a:lnTo>
                <a:lnTo>
                  <a:pt x="17032032" y="6903823"/>
                </a:lnTo>
                <a:lnTo>
                  <a:pt x="211308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2">
              <a:alpha val="80094"/>
            </a:schemeClr>
          </a:solidFill>
          <a:ln>
            <a:noFill/>
          </a:ln>
          <a:effectLst>
            <a:outerShdw blurRad="104130" dist="74513" dir="2700000" algn="tl" rotWithShape="0">
              <a:schemeClr val="accent5">
                <a:alpha val="31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AC5621-D9CA-884C-A586-848BDC751BDF}"/>
              </a:ext>
            </a:extLst>
          </p:cNvPr>
          <p:cNvGrpSpPr/>
          <p:nvPr userDrawn="1"/>
        </p:nvGrpSpPr>
        <p:grpSpPr>
          <a:xfrm>
            <a:off x="0" y="-27817"/>
            <a:ext cx="548640" cy="6913634"/>
            <a:chOff x="0" y="-27817"/>
            <a:chExt cx="548640" cy="6913634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C3E9DD-A95D-EA49-A097-876AFADEAC33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6ACF3C-8C4E-8B41-8A6E-DE7EAC48B8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7817"/>
              <a:ext cx="0" cy="6913634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BB43AFEB-9B3C-EB43-B8B0-0D5C02985B36}"/>
              </a:ext>
            </a:extLst>
          </p:cNvPr>
          <p:cNvSpPr txBox="1">
            <a:spLocks/>
          </p:cNvSpPr>
          <p:nvPr userDrawn="1"/>
        </p:nvSpPr>
        <p:spPr>
          <a:xfrm>
            <a:off x="-4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B1E70-2694-DC49-B809-02A450C6D0D7}" type="slidenum">
              <a:rPr lang="en-US" smtClean="0">
                <a:solidFill>
                  <a:schemeClr val="bg2"/>
                </a:solidFill>
              </a:rPr>
              <a:pPr/>
              <a:t>‹#›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7F34814-BB83-754C-99ED-2CB3E00B31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81360" y="229569"/>
            <a:ext cx="10287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50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CFC-bkgrd">
    <p:bg>
      <p:bgPr>
        <a:blipFill dpi="0" rotWithShape="1">
          <a:blip r:embed="rId2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FD0277-8044-C44F-80FF-EE33DFF52F9C}"/>
              </a:ext>
            </a:extLst>
          </p:cNvPr>
          <p:cNvGrpSpPr/>
          <p:nvPr userDrawn="1"/>
        </p:nvGrpSpPr>
        <p:grpSpPr>
          <a:xfrm>
            <a:off x="0" y="-88505"/>
            <a:ext cx="548640" cy="7035009"/>
            <a:chOff x="0" y="-88505"/>
            <a:chExt cx="548640" cy="7035009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ADCB21-A244-4249-9959-DC855678AF60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F74E65B-721D-6743-AF42-C00140C819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88505"/>
              <a:ext cx="0" cy="7035009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9EDF146-946E-C342-9153-0520935BAF5C}"/>
              </a:ext>
            </a:extLst>
          </p:cNvPr>
          <p:cNvSpPr txBox="1"/>
          <p:nvPr userDrawn="1"/>
        </p:nvSpPr>
        <p:spPr>
          <a:xfrm rot="16200000">
            <a:off x="-1131094" y="4585859"/>
            <a:ext cx="2810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0">
                <a:solidFill>
                  <a:schemeClr val="bg2"/>
                </a:solidFill>
              </a:rPr>
              <a:t>TOWN HALL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44C687C7-35E9-2648-B1F7-52307F121F1C}"/>
              </a:ext>
            </a:extLst>
          </p:cNvPr>
          <p:cNvSpPr txBox="1">
            <a:spLocks/>
          </p:cNvSpPr>
          <p:nvPr userDrawn="1"/>
        </p:nvSpPr>
        <p:spPr>
          <a:xfrm>
            <a:off x="-4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B1E70-2694-DC49-B809-02A450C6D0D7}" type="slidenum">
              <a:rPr lang="en-US" smtClean="0">
                <a:solidFill>
                  <a:schemeClr val="bg2"/>
                </a:solidFill>
              </a:rPr>
              <a:pPr/>
              <a:t>‹#›</a:t>
            </a:fld>
            <a:endParaRPr lang="en-US">
              <a:solidFill>
                <a:schemeClr val="bg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E007E-BDC9-5A40-B55F-F4D1ADEB79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9472" y="1138613"/>
            <a:ext cx="4579857" cy="4851481"/>
          </a:xfrm>
        </p:spPr>
        <p:txBody>
          <a:bodyPr/>
          <a:lstStyle>
            <a:lvl1pPr>
              <a:lnSpc>
                <a:spcPct val="110000"/>
              </a:lnSpc>
              <a:spcBef>
                <a:spcPts val="1200"/>
              </a:spcBef>
              <a:buClr>
                <a:schemeClr val="accent4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4350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ome-bkgrd">
    <p:bg>
      <p:bgPr>
        <a:gradFill>
          <a:gsLst>
            <a:gs pos="0">
              <a:srgbClr val="00B6C9"/>
            </a:gs>
            <a:gs pos="35000">
              <a:schemeClr val="accent1">
                <a:alpha val="78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2">
            <a:extLst>
              <a:ext uri="{FF2B5EF4-FFF2-40B4-BE49-F238E27FC236}">
                <a16:creationId xmlns:a16="http://schemas.microsoft.com/office/drawing/2014/main" id="{B9F34F3A-0060-E540-9F84-C7E119820EA2}"/>
              </a:ext>
            </a:extLst>
          </p:cNvPr>
          <p:cNvSpPr/>
          <p:nvPr userDrawn="1"/>
        </p:nvSpPr>
        <p:spPr>
          <a:xfrm>
            <a:off x="-1390524" y="461713"/>
            <a:ext cx="14644840" cy="7369591"/>
          </a:xfrm>
          <a:custGeom>
            <a:avLst/>
            <a:gdLst>
              <a:gd name="connsiteX0" fmla="*/ 0 w 9654139"/>
              <a:gd name="connsiteY0" fmla="*/ 4828032 h 9656064"/>
              <a:gd name="connsiteX1" fmla="*/ 4827070 w 9654139"/>
              <a:gd name="connsiteY1" fmla="*/ 0 h 9656064"/>
              <a:gd name="connsiteX2" fmla="*/ 9654140 w 9654139"/>
              <a:gd name="connsiteY2" fmla="*/ 4828032 h 9656064"/>
              <a:gd name="connsiteX3" fmla="*/ 4827070 w 9654139"/>
              <a:gd name="connsiteY3" fmla="*/ 9656064 h 9656064"/>
              <a:gd name="connsiteX4" fmla="*/ 0 w 9654139"/>
              <a:gd name="connsiteY4" fmla="*/ 4828032 h 9656064"/>
              <a:gd name="connsiteX0" fmla="*/ 0 w 9654140"/>
              <a:gd name="connsiteY0" fmla="*/ 4828032 h 5431536"/>
              <a:gd name="connsiteX1" fmla="*/ 4827070 w 9654140"/>
              <a:gd name="connsiteY1" fmla="*/ 0 h 5431536"/>
              <a:gd name="connsiteX2" fmla="*/ 9654140 w 9654140"/>
              <a:gd name="connsiteY2" fmla="*/ 4828032 h 5431536"/>
              <a:gd name="connsiteX3" fmla="*/ 0 w 9654140"/>
              <a:gd name="connsiteY3" fmla="*/ 4828032 h 5431536"/>
              <a:gd name="connsiteX0" fmla="*/ 0 w 9714798"/>
              <a:gd name="connsiteY0" fmla="*/ 4828032 h 4888690"/>
              <a:gd name="connsiteX1" fmla="*/ 4827070 w 9714798"/>
              <a:gd name="connsiteY1" fmla="*/ 0 h 4888690"/>
              <a:gd name="connsiteX2" fmla="*/ 9714798 w 9714798"/>
              <a:gd name="connsiteY2" fmla="*/ 4888690 h 4888690"/>
              <a:gd name="connsiteX0" fmla="*/ 0 w 9714798"/>
              <a:gd name="connsiteY0" fmla="*/ 4828032 h 4888690"/>
              <a:gd name="connsiteX1" fmla="*/ 4827070 w 9714798"/>
              <a:gd name="connsiteY1" fmla="*/ 0 h 4888690"/>
              <a:gd name="connsiteX2" fmla="*/ 9714798 w 9714798"/>
              <a:gd name="connsiteY2" fmla="*/ 4888690 h 4888690"/>
              <a:gd name="connsiteX3" fmla="*/ 0 w 9714798"/>
              <a:gd name="connsiteY3" fmla="*/ 4828032 h 488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4798" h="4888690">
                <a:moveTo>
                  <a:pt x="0" y="4828032"/>
                </a:moveTo>
                <a:cubicBezTo>
                  <a:pt x="0" y="2161584"/>
                  <a:pt x="2161153" y="0"/>
                  <a:pt x="4827070" y="0"/>
                </a:cubicBezTo>
                <a:cubicBezTo>
                  <a:pt x="7492987" y="0"/>
                  <a:pt x="9654140" y="2161584"/>
                  <a:pt x="9714798" y="4888690"/>
                </a:cubicBezTo>
                <a:lnTo>
                  <a:pt x="0" y="4828032"/>
                </a:lnTo>
                <a:close/>
              </a:path>
            </a:pathLst>
          </a:custGeom>
          <a:solidFill>
            <a:schemeClr val="bg2"/>
          </a:solidFill>
          <a:ln w="12700" cmpd="sng">
            <a:solidFill>
              <a:schemeClr val="bg2"/>
            </a:solidFill>
            <a:prstDash val="solid"/>
          </a:ln>
          <a:effectLst>
            <a:outerShdw blurRad="635000" dist="127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9A1542-6BB6-0648-99AC-212DE04F7A72}"/>
              </a:ext>
            </a:extLst>
          </p:cNvPr>
          <p:cNvGrpSpPr/>
          <p:nvPr userDrawn="1"/>
        </p:nvGrpSpPr>
        <p:grpSpPr>
          <a:xfrm>
            <a:off x="0" y="-27817"/>
            <a:ext cx="548640" cy="6913634"/>
            <a:chOff x="0" y="-27817"/>
            <a:chExt cx="548640" cy="6913634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BC1474B-471E-244F-A222-0B32B059BEC7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4D93F1-1018-B14A-98CF-47BC3D563D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7817"/>
              <a:ext cx="0" cy="6913634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2B95FB5-680A-F24A-8E87-7B09F58FA22E}"/>
              </a:ext>
            </a:extLst>
          </p:cNvPr>
          <p:cNvSpPr txBox="1">
            <a:spLocks/>
          </p:cNvSpPr>
          <p:nvPr userDrawn="1"/>
        </p:nvSpPr>
        <p:spPr>
          <a:xfrm>
            <a:off x="-4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B1E70-2694-DC49-B809-02A450C6D0D7}" type="slidenum">
              <a:rPr lang="en-US" smtClean="0">
                <a:solidFill>
                  <a:schemeClr val="bg2"/>
                </a:solidFill>
              </a:rPr>
              <a:pPr/>
              <a:t>‹#›</a:t>
            </a:fld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561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dome-bkgrd">
    <p:bg>
      <p:bgPr>
        <a:gradFill>
          <a:gsLst>
            <a:gs pos="0">
              <a:srgbClr val="00B6C9"/>
            </a:gs>
            <a:gs pos="35000">
              <a:schemeClr val="accent1">
                <a:alpha val="78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59A1542-6BB6-0648-99AC-212DE04F7A72}"/>
              </a:ext>
            </a:extLst>
          </p:cNvPr>
          <p:cNvGrpSpPr/>
          <p:nvPr userDrawn="1"/>
        </p:nvGrpSpPr>
        <p:grpSpPr>
          <a:xfrm>
            <a:off x="0" y="-27817"/>
            <a:ext cx="548640" cy="6913634"/>
            <a:chOff x="0" y="-27817"/>
            <a:chExt cx="548640" cy="6913634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BC1474B-471E-244F-A222-0B32B059BEC7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4D93F1-1018-B14A-98CF-47BC3D563D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7817"/>
              <a:ext cx="0" cy="6913634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2B95FB5-680A-F24A-8E87-7B09F58FA22E}"/>
              </a:ext>
            </a:extLst>
          </p:cNvPr>
          <p:cNvSpPr txBox="1">
            <a:spLocks/>
          </p:cNvSpPr>
          <p:nvPr userDrawn="1"/>
        </p:nvSpPr>
        <p:spPr>
          <a:xfrm>
            <a:off x="-4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B1E70-2694-DC49-B809-02A450C6D0D7}" type="slidenum">
              <a:rPr lang="en-US" smtClean="0">
                <a:solidFill>
                  <a:schemeClr val="bg2"/>
                </a:solidFill>
              </a:rPr>
              <a:pPr/>
              <a:t>‹#›</a:t>
            </a:fld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54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dome-bkgrd">
    <p:bg>
      <p:bgPr>
        <a:gradFill>
          <a:gsLst>
            <a:gs pos="0">
              <a:srgbClr val="00B6C9"/>
            </a:gs>
            <a:gs pos="35000">
              <a:schemeClr val="accent1">
                <a:alpha val="78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2">
            <a:extLst>
              <a:ext uri="{FF2B5EF4-FFF2-40B4-BE49-F238E27FC236}">
                <a16:creationId xmlns:a16="http://schemas.microsoft.com/office/drawing/2014/main" id="{B9F34F3A-0060-E540-9F84-C7E119820EA2}"/>
              </a:ext>
            </a:extLst>
          </p:cNvPr>
          <p:cNvSpPr/>
          <p:nvPr userDrawn="1"/>
        </p:nvSpPr>
        <p:spPr>
          <a:xfrm>
            <a:off x="-1292772" y="722427"/>
            <a:ext cx="14712269" cy="7355457"/>
          </a:xfrm>
          <a:custGeom>
            <a:avLst/>
            <a:gdLst>
              <a:gd name="connsiteX0" fmla="*/ 0 w 9654139"/>
              <a:gd name="connsiteY0" fmla="*/ 4828032 h 9656064"/>
              <a:gd name="connsiteX1" fmla="*/ 4827070 w 9654139"/>
              <a:gd name="connsiteY1" fmla="*/ 0 h 9656064"/>
              <a:gd name="connsiteX2" fmla="*/ 9654140 w 9654139"/>
              <a:gd name="connsiteY2" fmla="*/ 4828032 h 9656064"/>
              <a:gd name="connsiteX3" fmla="*/ 4827070 w 9654139"/>
              <a:gd name="connsiteY3" fmla="*/ 9656064 h 9656064"/>
              <a:gd name="connsiteX4" fmla="*/ 0 w 9654139"/>
              <a:gd name="connsiteY4" fmla="*/ 4828032 h 9656064"/>
              <a:gd name="connsiteX0" fmla="*/ 0 w 9654140"/>
              <a:gd name="connsiteY0" fmla="*/ 4828032 h 5431536"/>
              <a:gd name="connsiteX1" fmla="*/ 4827070 w 9654140"/>
              <a:gd name="connsiteY1" fmla="*/ 0 h 5431536"/>
              <a:gd name="connsiteX2" fmla="*/ 9654140 w 9654140"/>
              <a:gd name="connsiteY2" fmla="*/ 4828032 h 5431536"/>
              <a:gd name="connsiteX3" fmla="*/ 0 w 9654140"/>
              <a:gd name="connsiteY3" fmla="*/ 4828032 h 5431536"/>
              <a:gd name="connsiteX0" fmla="*/ 0 w 9714798"/>
              <a:gd name="connsiteY0" fmla="*/ 4828032 h 4888690"/>
              <a:gd name="connsiteX1" fmla="*/ 4827070 w 9714798"/>
              <a:gd name="connsiteY1" fmla="*/ 0 h 4888690"/>
              <a:gd name="connsiteX2" fmla="*/ 9714798 w 9714798"/>
              <a:gd name="connsiteY2" fmla="*/ 4888690 h 4888690"/>
              <a:gd name="connsiteX0" fmla="*/ 0 w 9714798"/>
              <a:gd name="connsiteY0" fmla="*/ 4828032 h 4888690"/>
              <a:gd name="connsiteX1" fmla="*/ 4827070 w 9714798"/>
              <a:gd name="connsiteY1" fmla="*/ 0 h 4888690"/>
              <a:gd name="connsiteX2" fmla="*/ 9714798 w 9714798"/>
              <a:gd name="connsiteY2" fmla="*/ 4888690 h 4888690"/>
              <a:gd name="connsiteX3" fmla="*/ 0 w 9714798"/>
              <a:gd name="connsiteY3" fmla="*/ 4828032 h 488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4798" h="4888690">
                <a:moveTo>
                  <a:pt x="0" y="4828032"/>
                </a:moveTo>
                <a:cubicBezTo>
                  <a:pt x="0" y="2161584"/>
                  <a:pt x="2161153" y="0"/>
                  <a:pt x="4827070" y="0"/>
                </a:cubicBezTo>
                <a:cubicBezTo>
                  <a:pt x="7492987" y="0"/>
                  <a:pt x="9654140" y="2161584"/>
                  <a:pt x="9714798" y="4888690"/>
                </a:cubicBezTo>
                <a:lnTo>
                  <a:pt x="0" y="4828032"/>
                </a:lnTo>
                <a:close/>
              </a:path>
            </a:pathLst>
          </a:custGeom>
          <a:solidFill>
            <a:schemeClr val="bg2"/>
          </a:solidFill>
          <a:ln w="12700" cmpd="sng">
            <a:solidFill>
              <a:schemeClr val="bg2"/>
            </a:solidFill>
            <a:prstDash val="solid"/>
          </a:ln>
          <a:effectLst>
            <a:outerShdw blurRad="635000" dist="127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white building with columns and a flag on top&#10;&#10;Description automatically generated with low confidence">
            <a:extLst>
              <a:ext uri="{FF2B5EF4-FFF2-40B4-BE49-F238E27FC236}">
                <a16:creationId xmlns:a16="http://schemas.microsoft.com/office/drawing/2014/main" id="{53662B0E-E978-B447-8E14-5E9B60C6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9126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9A1542-6BB6-0648-99AC-212DE04F7A72}"/>
              </a:ext>
            </a:extLst>
          </p:cNvPr>
          <p:cNvGrpSpPr/>
          <p:nvPr userDrawn="1"/>
        </p:nvGrpSpPr>
        <p:grpSpPr>
          <a:xfrm>
            <a:off x="0" y="-27817"/>
            <a:ext cx="548640" cy="6913634"/>
            <a:chOff x="0" y="-27817"/>
            <a:chExt cx="548640" cy="6913634"/>
          </a:xfrm>
          <a:effectLst>
            <a:outerShdw blurRad="127000" dist="70346" algn="l" rotWithShape="0">
              <a:prstClr val="black">
                <a:alpha val="20000"/>
              </a:prstClr>
            </a:outerShdw>
          </a:effectLst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BC1474B-471E-244F-A222-0B32B059BEC7}"/>
                </a:ext>
              </a:extLst>
            </p:cNvPr>
            <p:cNvSpPr/>
            <p:nvPr userDrawn="1"/>
          </p:nvSpPr>
          <p:spPr>
            <a:xfrm flipH="1">
              <a:off x="0" y="0"/>
              <a:ext cx="548640" cy="6858000"/>
            </a:xfrm>
            <a:prstGeom prst="rect">
              <a:avLst/>
            </a:prstGeom>
            <a:solidFill>
              <a:schemeClr val="accent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4D93F1-1018-B14A-98CF-47BC3D563D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8640" y="-27817"/>
              <a:ext cx="0" cy="6913634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2B95FB5-680A-F24A-8E87-7B09F58FA22E}"/>
              </a:ext>
            </a:extLst>
          </p:cNvPr>
          <p:cNvSpPr txBox="1">
            <a:spLocks/>
          </p:cNvSpPr>
          <p:nvPr userDrawn="1"/>
        </p:nvSpPr>
        <p:spPr>
          <a:xfrm>
            <a:off x="-4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3B1E70-2694-DC49-B809-02A450C6D0D7}" type="slidenum">
              <a:rPr lang="en-US" smtClean="0">
                <a:solidFill>
                  <a:schemeClr val="bg2"/>
                </a:solidFill>
              </a:rPr>
              <a:pPr/>
              <a:t>‹#›</a:t>
            </a:fld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55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ark-background-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04B3-031B-6041-9F71-D6F09465F7A2}" type="datetime1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1E70-2694-DC49-B809-02A450C6D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617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ght-background-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04B3-031B-6041-9F71-D6F09465F7A2}" type="datetime1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1E70-2694-DC49-B809-02A450C6D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9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of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40080" y="2266122"/>
            <a:ext cx="3434963" cy="32799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>
                <a:latin typeface="Calibri"/>
                <a:cs typeface="Calibri"/>
              </a:defRPr>
            </a:lvl2pPr>
            <a:lvl3pPr>
              <a:defRPr sz="1100">
                <a:latin typeface="Calibri"/>
                <a:cs typeface="Calibri"/>
              </a:defRPr>
            </a:lvl3pPr>
            <a:lvl4pPr>
              <a:defRPr sz="1050">
                <a:latin typeface="Calibri"/>
                <a:cs typeface="Calibri"/>
              </a:defRPr>
            </a:lvl4pPr>
            <a:lvl5pPr>
              <a:defRPr sz="1050"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0080" y="1071516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40080" y="731929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40080" y="1682496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25"/>
          </p:nvPr>
        </p:nvSpPr>
        <p:spPr>
          <a:xfrm>
            <a:off x="4291054" y="2266122"/>
            <a:ext cx="3434963" cy="32799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>
                <a:latin typeface="Calibri"/>
                <a:cs typeface="Calibri"/>
              </a:defRPr>
            </a:lvl2pPr>
            <a:lvl3pPr>
              <a:defRPr sz="1100">
                <a:latin typeface="Calibri"/>
                <a:cs typeface="Calibri"/>
              </a:defRPr>
            </a:lvl3pPr>
            <a:lvl4pPr>
              <a:defRPr sz="1050">
                <a:latin typeface="Calibri"/>
                <a:cs typeface="Calibri"/>
              </a:defRPr>
            </a:lvl4pPr>
            <a:lvl5pPr>
              <a:defRPr sz="1050"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7928775" y="2266122"/>
            <a:ext cx="3434963" cy="32799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>
                <a:latin typeface="Calibri"/>
                <a:cs typeface="Calibri"/>
              </a:defRPr>
            </a:lvl2pPr>
            <a:lvl3pPr>
              <a:defRPr sz="1100">
                <a:latin typeface="Calibri"/>
                <a:cs typeface="Calibri"/>
              </a:defRPr>
            </a:lvl3pPr>
            <a:lvl4pPr>
              <a:defRPr sz="1050">
                <a:latin typeface="Calibri"/>
                <a:cs typeface="Calibri"/>
              </a:defRPr>
            </a:lvl4pPr>
            <a:lvl5pPr>
              <a:defRPr sz="1050"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7"/>
          </p:nvPr>
        </p:nvSpPr>
        <p:spPr>
          <a:xfrm>
            <a:off x="640080" y="5719276"/>
            <a:ext cx="3434963" cy="6213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400" b="0" kern="0" spc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4290921" y="5719276"/>
            <a:ext cx="3434963" cy="6213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400" b="0" kern="0" spc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7928775" y="5719276"/>
            <a:ext cx="3434963" cy="6213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400" b="0" kern="0" spc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788" y="285608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14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E9178-D9A7-634B-A654-521BF89C9549}" type="datetime1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1E70-2694-DC49-B809-02A450C6D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238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3B367-0E07-8743-A9CB-C4A680CB3AB3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1E70-2694-DC49-B809-02A450C6D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81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AF584-3136-4942-AD2A-11B5C47467BD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B1E70-2694-DC49-B809-02A450C6D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03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F5DAA-F956-442A-788E-63A4D493EA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6F3C5-02C1-4221-C2F0-BA830F524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3D2E2-1C67-CBFD-83AB-3D241C295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D1C58-1F5E-A2FF-55F6-372B7600A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7AAD3-CAB0-2ED1-117E-2CAD8620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782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8BDB-79A0-5B82-2FC8-D9B7E304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A1529-DBC6-6719-C365-A56EDA1D7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64C7A-8602-7F2C-6ED0-D66DD49BB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26214-DF06-D561-CF88-2C09D09C3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5F8A8-933A-324B-A5FF-460748E7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350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94A0A-E8AE-9C19-A42A-7B2557DD3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A5BBB-59A5-ED39-D139-63A810CFB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E1DA4-A4EB-F129-95E8-D63D1975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28D78-939C-B33B-7968-A7C335C7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91FF6-D9B1-4245-D32D-221F1FC4C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82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056B-E38E-34A5-D2B5-530CC0C6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06AE9-E510-EB4F-EF6E-DA59A76EC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4F34F-7979-AA18-A2A1-BD6BA210A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A91A0-EA25-902B-0485-FF9497EF5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BAE9C-F3B1-CB2F-C36C-D2B7DDE08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A34D5-BC60-105C-6DDD-61519AC36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02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A5F8A-B606-1B74-E056-DC2503921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86820-513E-4A39-BCEF-4F6A32913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A4633-4BDA-66C6-905F-F4721E39C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325BBD-573B-7F47-6392-4F2E87E79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078800-8A5F-9D62-C791-AAB1A5F577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03529-B4C0-5646-387A-FF1B8B93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DFBAFC-062C-47AD-D2BA-5A0A524AE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2A15B6-DE65-EA6B-94F5-2C555B58D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649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F37C2-511B-21DE-B321-E35040B5B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175EE-7461-AC5E-FBC3-E687B76D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CB653-F935-89EF-F318-D24CC2376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021EE-9B51-02E5-045A-E2765444E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877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9D1C1-FC99-D3E5-1881-01A8AAC78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6B552-72B6-FC31-2754-821BB5080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35F24-0911-D87C-6429-25BE8DE7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0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of Media Highligh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7991060" y="-159026"/>
            <a:ext cx="3896139" cy="80506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40080" y="2266122"/>
            <a:ext cx="3434963" cy="32799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>
                <a:latin typeface="Calibri"/>
                <a:cs typeface="Calibri"/>
              </a:defRPr>
            </a:lvl2pPr>
            <a:lvl3pPr>
              <a:defRPr sz="1100">
                <a:latin typeface="Calibri"/>
                <a:cs typeface="Calibri"/>
              </a:defRPr>
            </a:lvl3pPr>
            <a:lvl4pPr>
              <a:defRPr sz="1050">
                <a:latin typeface="Calibri"/>
                <a:cs typeface="Calibri"/>
              </a:defRPr>
            </a:lvl4pPr>
            <a:lvl5pPr>
              <a:defRPr sz="1050"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0080" y="1071516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40080" y="731929"/>
            <a:ext cx="5029200" cy="2030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40080" y="1682496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25"/>
          </p:nvPr>
        </p:nvSpPr>
        <p:spPr>
          <a:xfrm>
            <a:off x="4290921" y="2266122"/>
            <a:ext cx="3434963" cy="32799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>
                <a:latin typeface="Calibri"/>
                <a:cs typeface="Calibri"/>
              </a:defRPr>
            </a:lvl2pPr>
            <a:lvl3pPr>
              <a:defRPr sz="1100">
                <a:latin typeface="Calibri"/>
                <a:cs typeface="Calibri"/>
              </a:defRPr>
            </a:lvl3pPr>
            <a:lvl4pPr>
              <a:defRPr sz="1050">
                <a:latin typeface="Calibri"/>
                <a:cs typeface="Calibri"/>
              </a:defRPr>
            </a:lvl4pPr>
            <a:lvl5pPr>
              <a:defRPr sz="1050"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8187193" y="2266122"/>
            <a:ext cx="3434963" cy="32799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>
                <a:latin typeface="Calibri"/>
                <a:cs typeface="Calibri"/>
              </a:defRPr>
            </a:lvl2pPr>
            <a:lvl3pPr>
              <a:defRPr sz="1100">
                <a:latin typeface="Calibri"/>
                <a:cs typeface="Calibri"/>
              </a:defRPr>
            </a:lvl3pPr>
            <a:lvl4pPr>
              <a:defRPr sz="1050">
                <a:latin typeface="Calibri"/>
                <a:cs typeface="Calibri"/>
              </a:defRPr>
            </a:lvl4pPr>
            <a:lvl5pPr>
              <a:defRPr sz="1050">
                <a:latin typeface="Calibri"/>
                <a:cs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7"/>
          </p:nvPr>
        </p:nvSpPr>
        <p:spPr>
          <a:xfrm>
            <a:off x="640080" y="5719276"/>
            <a:ext cx="3434963" cy="6213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kern="0" spc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4290921" y="5719276"/>
            <a:ext cx="3434963" cy="6213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kern="0" spc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8187193" y="5719276"/>
            <a:ext cx="3434963" cy="6213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50000"/>
              </a:lnSpc>
              <a:buFontTx/>
              <a:buNone/>
              <a:defRPr sz="1200" b="0" kern="0" spc="0">
                <a:solidFill>
                  <a:schemeClr val="tx1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60" hasCustomPrompt="1"/>
          </p:nvPr>
        </p:nvSpPr>
        <p:spPr>
          <a:xfrm>
            <a:off x="8187193" y="1919277"/>
            <a:ext cx="2919699" cy="304800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buFontTx/>
              <a:buNone/>
              <a:defRPr sz="1400" b="1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r>
              <a:rPr lang="en-JM" dirty="0"/>
              <a:t>CLICK TO ADD TEXT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21" y="260311"/>
            <a:ext cx="1238254" cy="62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155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2051-035E-685F-C4B5-F44D7B8A5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02B10-2AD4-C655-4FA3-85C13BB5C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82F61-5E66-3176-3B6D-275684A6E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D294C-92FA-90BA-13CF-34AE2034A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DEDC1-63BD-D58C-D092-9D7B435B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16AAD-FF8D-540D-B934-1D3DECE72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957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09848-27D8-E622-DA56-8609E374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F07D26-FA43-F530-54FE-BFDE6F08D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4926F-1839-C530-677B-2B4A8B265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8AED5C-F21F-A4F0-C335-3926C6853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95AF4-8604-C197-74D6-1CAD70CF8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7470B-8DB0-94EE-84F3-A0E99118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0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721C-AA90-B461-8559-3319FED7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A4F1C-A768-30EF-01B5-26B559E7E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8F9E5-105D-56FC-1CC8-731CDFF1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4D285-DE1E-FB82-5469-16B77DF2A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37A1C-09BE-87B6-D5C9-DFE2D354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332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F8928-77FF-1D3D-2973-FA33A49AF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28FF8-090B-BE61-1AA5-C5DB5325D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7E8F-C3E7-E745-96E1-D025408B0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CFE85-A6E9-6C99-D5AB-0A82B59E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70A97-2651-306D-9363-E1E30D3A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6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45833"/>
          <a:stretch/>
        </p:blipFill>
        <p:spPr>
          <a:xfrm rot="900000">
            <a:off x="-3600721" y="213691"/>
            <a:ext cx="18288000" cy="7973568"/>
          </a:xfrm>
          <a:prstGeom prst="rect">
            <a:avLst/>
          </a:prstGeom>
        </p:spPr>
      </p:pic>
      <p:pic>
        <p:nvPicPr>
          <p:cNvPr id="6" name="Picture 5" descr="MacBook-Pro-mockup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620397"/>
            <a:ext cx="9814560" cy="6101078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543280" y="1066107"/>
            <a:ext cx="6648720" cy="454751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JM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40080" y="2516268"/>
            <a:ext cx="3785616" cy="11047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2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40080" y="2176681"/>
            <a:ext cx="3785616" cy="334178"/>
          </a:xfrm>
        </p:spPr>
        <p:txBody>
          <a:bodyPr lIns="0" tIns="0" rIns="0" bIns="0" anchor="t" anchorCtr="0">
            <a:noAutofit/>
          </a:bodyPr>
          <a:lstStyle>
            <a:lvl1pPr marL="0" indent="0" algn="r">
              <a:buFontTx/>
              <a:buNone/>
              <a:defRPr sz="1200" b="0" kern="0" spc="0">
                <a:solidFill>
                  <a:schemeClr val="accent2"/>
                </a:solidFill>
                <a:latin typeface="Lucida Fax" charset="0"/>
                <a:ea typeface="Lucida Fax" charset="0"/>
                <a:cs typeface="Lucida Fax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197352" y="3950208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" y="5969231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7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Wing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45833"/>
          <a:stretch/>
        </p:blipFill>
        <p:spPr>
          <a:xfrm rot="900000">
            <a:off x="-3600721" y="114301"/>
            <a:ext cx="18288000" cy="7973568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1709530"/>
            <a:ext cx="12192000" cy="38961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481828" y="1286520"/>
            <a:ext cx="122834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" y="5969231"/>
            <a:ext cx="1210235" cy="6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694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0" r:id="rId2"/>
    <p:sldLayoutId id="2147483668" r:id="rId3"/>
    <p:sldLayoutId id="2147483663" r:id="rId4"/>
    <p:sldLayoutId id="2147483670" r:id="rId5"/>
    <p:sldLayoutId id="2147483671" r:id="rId6"/>
    <p:sldLayoutId id="2147483672" r:id="rId7"/>
    <p:sldLayoutId id="2147483664" r:id="rId8"/>
    <p:sldLayoutId id="2147483673" r:id="rId9"/>
    <p:sldLayoutId id="2147483669" r:id="rId10"/>
    <p:sldLayoutId id="2147483660" r:id="rId11"/>
    <p:sldLayoutId id="2147483662" r:id="rId12"/>
    <p:sldLayoutId id="2147483661" r:id="rId13"/>
    <p:sldLayoutId id="2147483674" r:id="rId14"/>
    <p:sldLayoutId id="2147483665" r:id="rId15"/>
    <p:sldLayoutId id="2147483666" r:id="rId16"/>
    <p:sldLayoutId id="2147483667" r:id="rId17"/>
    <p:sldLayoutId id="2147483649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76" r:id="rId24"/>
    <p:sldLayoutId id="2147483678" r:id="rId25"/>
    <p:sldLayoutId id="2147483656" r:id="rId26"/>
    <p:sldLayoutId id="2147483657" r:id="rId27"/>
    <p:sldLayoutId id="2147483658" r:id="rId28"/>
    <p:sldLayoutId id="2147483659" r:id="rId29"/>
    <p:sldLayoutId id="2147483679" r:id="rId30"/>
    <p:sldLayoutId id="2147483680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35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9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Lucida Fax" charset="0"/>
          <a:ea typeface="Lucida Fax" charset="0"/>
          <a:cs typeface="Lucida Fax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300" kern="1200">
          <a:solidFill>
            <a:schemeClr val="tx1"/>
          </a:solidFill>
          <a:latin typeface="Lucida Fax" charset="0"/>
          <a:ea typeface="Lucida Fax" charset="0"/>
          <a:cs typeface="Lucida Fax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3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4CADC-7FFC-E54B-A076-987744154AF3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B1E70-2694-DC49-B809-02A450C6D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2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chemeClr val="accent5"/>
        </a:buClr>
        <a:buSzPct val="80000"/>
        <a:buFont typeface="Wingdings" pitchFamily="2" charset="2"/>
        <a:buChar char="§"/>
        <a:defRPr sz="2800" kern="1200">
          <a:solidFill>
            <a:srgbClr val="38383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75000"/>
        <a:buFont typeface="Arial" panose="020B0604020202020204" pitchFamily="34" charset="0"/>
        <a:buChar char="•"/>
        <a:defRPr sz="2400" b="0" i="0" kern="1200">
          <a:solidFill>
            <a:srgbClr val="383838"/>
          </a:solidFill>
          <a:latin typeface="Georgia" panose="02040502050405020303" pitchFamily="18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80000"/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Wingdings" pitchFamily="2" charset="2"/>
        <a:buChar char="§"/>
        <a:defRPr sz="1800" kern="1200">
          <a:solidFill>
            <a:srgbClr val="38383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Wingdings" pitchFamily="2" charset="2"/>
        <a:buChar char="§"/>
        <a:defRPr sz="1800" kern="1200">
          <a:solidFill>
            <a:srgbClr val="38383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A0BBE0-D052-CBBB-3123-AD7E8D1F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7465-D79E-1EBF-869A-483FA29F6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7D87E-30AD-CD73-E2CC-9FC2ADC35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F2FC7-F8C7-4D8B-A985-5DDFBDFA130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BE963-14F1-9F9F-77ED-81140F434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2D7FA-31AB-0FFB-30D9-D3B7C0E52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15C91-0E60-49D9-8D75-57A51610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mailto:100UL@aopa.org" TargetMode="Externa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kyle.lewis@aopa.or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er, sky, outdoor, nature&#10;&#10;Description automatically generated">
            <a:extLst>
              <a:ext uri="{FF2B5EF4-FFF2-40B4-BE49-F238E27FC236}">
                <a16:creationId xmlns:a16="http://schemas.microsoft.com/office/drawing/2014/main" id="{C1BA7961-54CC-1944-A256-737DE0D43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389" y="0"/>
            <a:ext cx="12770778" cy="851385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92296ED-1CB8-D843-A201-FC100C6E7E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911585">
            <a:off x="-2667777" y="-493453"/>
            <a:ext cx="11555455" cy="9516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B37E02-F446-284B-8DA6-82C9507BB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5885"/>
            <a:ext cx="9144000" cy="956677"/>
          </a:xfrm>
        </p:spPr>
        <p:txBody>
          <a:bodyPr>
            <a:noAutofit/>
          </a:bodyPr>
          <a:lstStyle/>
          <a:p>
            <a:r>
              <a:rPr lang="en-US" sz="9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20000"/>
                    </a:prstClr>
                  </a:outerShdw>
                </a:effectLst>
              </a:rPr>
              <a:t>Welcome</a:t>
            </a:r>
            <a:r>
              <a:rPr lang="en-US" sz="960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52CB52-63AF-3346-948F-84D39409A8E0}"/>
              </a:ext>
            </a:extLst>
          </p:cNvPr>
          <p:cNvSpPr txBox="1">
            <a:spLocks/>
          </p:cNvSpPr>
          <p:nvPr/>
        </p:nvSpPr>
        <p:spPr>
          <a:xfrm>
            <a:off x="3908425" y="1586693"/>
            <a:ext cx="4375150" cy="95667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>
                <a:solidFill>
                  <a:schemeClr val="accent1">
                    <a:alpha val="60000"/>
                  </a:schemeClr>
                </a:solidFill>
              </a:rPr>
              <a:t>AOPA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C9A440-B478-3343-9EF9-91B970414E64}"/>
              </a:ext>
            </a:extLst>
          </p:cNvPr>
          <p:cNvCxnSpPr>
            <a:cxnSpLocks/>
          </p:cNvCxnSpPr>
          <p:nvPr/>
        </p:nvCxnSpPr>
        <p:spPr>
          <a:xfrm>
            <a:off x="2975675" y="4406684"/>
            <a:ext cx="6276813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D6B4987-3B66-FB44-BCA3-1887492E720B}"/>
              </a:ext>
            </a:extLst>
          </p:cNvPr>
          <p:cNvSpPr txBox="1">
            <a:spLocks/>
          </p:cNvSpPr>
          <p:nvPr/>
        </p:nvSpPr>
        <p:spPr>
          <a:xfrm>
            <a:off x="2259289" y="2793787"/>
            <a:ext cx="7646276" cy="43539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800" dirty="0">
                <a:solidFill>
                  <a:schemeClr val="accent1">
                    <a:alpha val="60000"/>
                  </a:schemeClr>
                </a:solidFill>
                <a:latin typeface="+mn-lt"/>
              </a:rPr>
              <a:t>Update</a:t>
            </a:r>
            <a:endParaRPr lang="en-US" dirty="0">
              <a:solidFill>
                <a:schemeClr val="accent1">
                  <a:alpha val="60000"/>
                </a:schemeClr>
              </a:solidFill>
            </a:endParaRP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6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person, ground&#10;&#10;Description automatically generated">
            <a:extLst>
              <a:ext uri="{FF2B5EF4-FFF2-40B4-BE49-F238E27FC236}">
                <a16:creationId xmlns:a16="http://schemas.microsoft.com/office/drawing/2014/main" id="{23D63B6F-6EA9-6F9C-FD76-E11A5E727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44" y="275194"/>
            <a:ext cx="3632222" cy="366450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9" name="Picture 8" descr="A picture containing ground, outdoor, nature, shore&#10;&#10;Description automatically generated">
            <a:extLst>
              <a:ext uri="{FF2B5EF4-FFF2-40B4-BE49-F238E27FC236}">
                <a16:creationId xmlns:a16="http://schemas.microsoft.com/office/drawing/2014/main" id="{9680CF8A-2333-24BE-48A2-7ADF8651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125" y="1476541"/>
            <a:ext cx="7750352" cy="5166901"/>
          </a:xfrm>
          <a:prstGeom prst="rect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2006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657E59-0261-48C6-B9BB-FA71CC5BF549}"/>
              </a:ext>
            </a:extLst>
          </p:cNvPr>
          <p:cNvSpPr txBox="1"/>
          <p:nvPr/>
        </p:nvSpPr>
        <p:spPr>
          <a:xfrm>
            <a:off x="571451" y="497636"/>
            <a:ext cx="854336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AOPA ADVOCACY</a:t>
            </a:r>
          </a:p>
          <a:p>
            <a:endParaRPr lang="en-US" dirty="0"/>
          </a:p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Airports and State Advocacy – AOPA Government Affairs</a:t>
            </a: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Airport Policy Manager – DC Based for Direct FAA Contact</a:t>
            </a:r>
          </a:p>
          <a:p>
            <a:endParaRPr lang="en-US" sz="2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7 Regional Managers (including Alaska)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State Legislative Affairs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Airport Advocacy / ASN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Membership Outreach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E42C37-23CE-59A7-4776-7BBC235E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928" y="3188394"/>
            <a:ext cx="7326967" cy="348975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2630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C7AB258-1735-0841-8197-7FB44C0F428B}"/>
              </a:ext>
            </a:extLst>
          </p:cNvPr>
          <p:cNvSpPr/>
          <p:nvPr/>
        </p:nvSpPr>
        <p:spPr>
          <a:xfrm>
            <a:off x="596765" y="0"/>
            <a:ext cx="2834640" cy="3383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2880" rtlCol="0" anchor="ctr" anchorCtr="0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AOPA named a 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  <a:latin typeface="+mj-lt"/>
              </a:rPr>
              <a:t>top advocacy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+mj-lt"/>
              </a:rPr>
              <a:t>association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FCA05C-334C-7B4A-AC9A-0022211BF54A}"/>
              </a:ext>
            </a:extLst>
          </p:cNvPr>
          <p:cNvSpPr/>
          <p:nvPr/>
        </p:nvSpPr>
        <p:spPr>
          <a:xfrm>
            <a:off x="596765" y="3464292"/>
            <a:ext cx="2834640" cy="338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/>
            <a:r>
              <a:rPr lang="en-US" sz="2000" b="1" dirty="0">
                <a:ea typeface="+mn-lt"/>
                <a:cs typeface="+mn-lt"/>
              </a:rPr>
              <a:t>Avgas </a:t>
            </a:r>
            <a:br>
              <a:rPr lang="en-US" sz="2000" b="1" dirty="0">
                <a:ea typeface="+mn-lt"/>
                <a:cs typeface="+mn-lt"/>
              </a:rPr>
            </a:br>
            <a:r>
              <a:rPr lang="en-US" sz="2000" b="1" dirty="0">
                <a:ea typeface="+mn-lt"/>
                <a:cs typeface="+mn-lt"/>
              </a:rPr>
              <a:t>AOPA leading the charge </a:t>
            </a:r>
            <a:r>
              <a:rPr lang="en-US" sz="2000" dirty="0">
                <a:ea typeface="+mn-lt"/>
                <a:cs typeface="+mn-lt"/>
              </a:rPr>
              <a:t>toward a </a:t>
            </a:r>
            <a:r>
              <a:rPr lang="en-US" sz="2000" b="1" dirty="0">
                <a:ea typeface="+mn-lt"/>
                <a:cs typeface="+mn-lt"/>
              </a:rPr>
              <a:t>lead-free GA futur</a:t>
            </a:r>
            <a:r>
              <a:rPr lang="en-US" sz="2000" dirty="0">
                <a:ea typeface="+mn-lt"/>
                <a:cs typeface="+mn-lt"/>
              </a:rPr>
              <a:t>e</a:t>
            </a:r>
            <a:endParaRPr lang="en-US" dirty="0"/>
          </a:p>
          <a:p>
            <a:pPr algn="ctr"/>
            <a:endParaRPr lang="en-US" sz="2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68D402-CA48-6948-A207-E1EC90CF25CF}"/>
              </a:ext>
            </a:extLst>
          </p:cNvPr>
          <p:cNvSpPr/>
          <p:nvPr/>
        </p:nvSpPr>
        <p:spPr>
          <a:xfrm>
            <a:off x="3524450" y="0"/>
            <a:ext cx="2834640" cy="3383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91440" rIns="45720" bIns="91440" rtlCol="0" anchor="ctr" anchorCtr="0"/>
          <a:lstStyle/>
          <a:p>
            <a:pPr algn="ctr"/>
            <a:r>
              <a:rPr lang="en-US" sz="2000" dirty="0"/>
              <a:t>Protecting </a:t>
            </a:r>
            <a:br>
              <a:rPr lang="en-US" sz="2000" dirty="0"/>
            </a:br>
            <a:r>
              <a:rPr lang="en-US" sz="2000" dirty="0"/>
              <a:t>and promoting </a:t>
            </a:r>
            <a:br>
              <a:rPr lang="en-US" sz="2000" dirty="0"/>
            </a:br>
            <a:r>
              <a:rPr lang="en-US" sz="2000" dirty="0"/>
              <a:t>GA and local airports </a:t>
            </a:r>
            <a:endParaRPr lang="en-US" sz="2000" dirty="0">
              <a:ea typeface="+mn-lt"/>
              <a:cs typeface="+mn-lt"/>
            </a:endParaRPr>
          </a:p>
          <a:p>
            <a:pPr algn="ctr"/>
            <a:r>
              <a:rPr lang="en-US" sz="2000" dirty="0">
                <a:ea typeface="+mn-lt"/>
                <a:cs typeface="+mn-lt"/>
              </a:rPr>
              <a:t>(hangars, access, encroachment)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530880-E55B-3D42-8E50-F6C6215AEBDD}"/>
              </a:ext>
            </a:extLst>
          </p:cNvPr>
          <p:cNvSpPr/>
          <p:nvPr/>
        </p:nvSpPr>
        <p:spPr>
          <a:xfrm>
            <a:off x="6456947" y="0"/>
            <a:ext cx="2834640" cy="3383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/>
          <a:p>
            <a:pPr algn="ctr">
              <a:spcAft>
                <a:spcPts val="1200"/>
              </a:spcAft>
            </a:pPr>
            <a:r>
              <a:rPr lang="en-US" sz="2000" dirty="0"/>
              <a:t>Know Before</a:t>
            </a:r>
            <a:br>
              <a:rPr lang="en-US" sz="2000" dirty="0"/>
            </a:br>
            <a:r>
              <a:rPr lang="en-US" sz="2000" dirty="0"/>
              <a:t>You Go 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Transparency Focus </a:t>
            </a:r>
            <a:br>
              <a:rPr lang="en-US" sz="2000" dirty="0"/>
            </a:br>
            <a:r>
              <a:rPr lang="en-US" sz="2000" dirty="0"/>
              <a:t>on GA Ramps and </a:t>
            </a:r>
            <a:br>
              <a:rPr lang="en-US" sz="2000" dirty="0"/>
            </a:br>
            <a:r>
              <a:rPr lang="en-US" sz="2000" dirty="0"/>
              <a:t>FBO Fees (including Signature and Atlantic)</a:t>
            </a:r>
            <a:endParaRPr lang="en-US" sz="2000" dirty="0">
              <a:cs typeface="Arial"/>
            </a:endParaRPr>
          </a:p>
          <a:p>
            <a:pPr algn="ctr">
              <a:spcAft>
                <a:spcPts val="1200"/>
              </a:spcAft>
            </a:pPr>
            <a:endParaRPr lang="en-US" sz="1200" b="1" dirty="0"/>
          </a:p>
          <a:p>
            <a:pPr algn="ctr">
              <a:spcAft>
                <a:spcPts val="1200"/>
              </a:spcAft>
            </a:pPr>
            <a:br>
              <a:rPr lang="en-US" sz="1200" b="1" dirty="0"/>
            </a:br>
            <a:br>
              <a:rPr lang="en-US" sz="1200" b="1" dirty="0"/>
            </a:br>
            <a:r>
              <a:rPr lang="en-US" sz="1200" b="1" dirty="0"/>
              <a:t>SUPPORTING</a:t>
            </a:r>
            <a:br>
              <a:rPr lang="en-US" sz="1200" b="1" dirty="0"/>
            </a:br>
            <a:r>
              <a:rPr lang="en-US" sz="1200" b="1" dirty="0"/>
              <a:t>ORGANIZATIONS</a:t>
            </a:r>
            <a:endParaRPr lang="en-US" sz="1200" b="1" dirty="0">
              <a:cs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D17D16-4041-0D45-94C8-35053A6C66B8}"/>
              </a:ext>
            </a:extLst>
          </p:cNvPr>
          <p:cNvSpPr/>
          <p:nvPr/>
        </p:nvSpPr>
        <p:spPr>
          <a:xfrm>
            <a:off x="6456947" y="3464292"/>
            <a:ext cx="2834640" cy="3383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411480" bIns="91440" rtlCol="0" anchor="ctr"/>
          <a:lstStyle/>
          <a:p>
            <a:pPr lvl="1" algn="ctr"/>
            <a:endParaRPr lang="en-US" sz="2000" b="1" dirty="0">
              <a:latin typeface="Arial Black"/>
              <a:ea typeface="+mn-lt"/>
              <a:cs typeface="+mn-lt"/>
            </a:endParaRPr>
          </a:p>
          <a:p>
            <a:pPr lvl="1" algn="ctr"/>
            <a:endParaRPr lang="en-US" sz="2000" b="1" dirty="0">
              <a:latin typeface="Arial Black"/>
              <a:ea typeface="+mn-lt"/>
              <a:cs typeface="+mn-lt"/>
            </a:endParaRPr>
          </a:p>
          <a:p>
            <a:pPr lvl="1" algn="ctr"/>
            <a:r>
              <a:rPr lang="en-US" sz="2000" b="1" dirty="0">
                <a:ea typeface="+mn-lt"/>
                <a:cs typeface="+mn-lt"/>
              </a:rPr>
              <a:t>Protecting </a:t>
            </a:r>
            <a:endParaRPr lang="en-US" dirty="0">
              <a:ea typeface="+mn-lt"/>
              <a:cs typeface="+mn-lt"/>
            </a:endParaRPr>
          </a:p>
          <a:p>
            <a:pPr lvl="1" algn="ctr"/>
            <a:r>
              <a:rPr lang="en-US" sz="2000" b="1" dirty="0">
                <a:ea typeface="+mn-lt"/>
                <a:cs typeface="+mn-lt"/>
              </a:rPr>
              <a:t>Flight </a:t>
            </a:r>
            <a:endParaRPr lang="en-US" dirty="0">
              <a:ea typeface="+mn-lt"/>
              <a:cs typeface="+mn-lt"/>
            </a:endParaRPr>
          </a:p>
          <a:p>
            <a:pPr lvl="1" algn="ctr"/>
            <a:r>
              <a:rPr lang="en-US" sz="2000" b="1" dirty="0">
                <a:ea typeface="+mn-lt"/>
                <a:cs typeface="+mn-lt"/>
              </a:rPr>
              <a:t>Training </a:t>
            </a:r>
            <a:r>
              <a:rPr lang="en-US" sz="2000" dirty="0">
                <a:ea typeface="+mn-lt"/>
                <a:cs typeface="+mn-lt"/>
              </a:rPr>
              <a:t> 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 from misguided FAA directive</a:t>
            </a:r>
            <a:endParaRPr lang="en-US" dirty="0">
              <a:ea typeface="+mn-lt"/>
              <a:cs typeface="+mn-lt"/>
            </a:endParaRPr>
          </a:p>
          <a:p>
            <a:pPr lvl="1" algn="ctr"/>
            <a:endParaRPr lang="en-US" sz="2000" dirty="0">
              <a:cs typeface="Arial" panose="020B0604020202020204"/>
            </a:endParaRPr>
          </a:p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E9D4DF4-1655-7443-ABC0-5DBB9FB4D0B8}"/>
              </a:ext>
            </a:extLst>
          </p:cNvPr>
          <p:cNvSpPr/>
          <p:nvPr/>
        </p:nvSpPr>
        <p:spPr>
          <a:xfrm>
            <a:off x="9372600" y="3464292"/>
            <a:ext cx="2834640" cy="3383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/>
            <a:r>
              <a:rPr lang="en-US" sz="2000" b="1" dirty="0"/>
              <a:t>Real-time MOA/SUA notifications</a:t>
            </a:r>
            <a:r>
              <a:rPr lang="en-US" sz="2000" dirty="0"/>
              <a:t> </a:t>
            </a:r>
            <a:br>
              <a:rPr lang="en-US" sz="2000" dirty="0"/>
            </a:br>
            <a:r>
              <a:rPr lang="en-US" sz="2000" dirty="0"/>
              <a:t>saves aviators time and money 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AA4D55-7256-C847-8068-0D98A288D3B4}"/>
              </a:ext>
            </a:extLst>
          </p:cNvPr>
          <p:cNvGrpSpPr/>
          <p:nvPr/>
        </p:nvGrpSpPr>
        <p:grpSpPr>
          <a:xfrm>
            <a:off x="1158411" y="608886"/>
            <a:ext cx="1700293" cy="923330"/>
            <a:chOff x="4142242" y="1280854"/>
            <a:chExt cx="1700293" cy="923330"/>
          </a:xfrm>
        </p:grpSpPr>
        <p:sp>
          <p:nvSpPr>
            <p:cNvPr id="41" name="Content Placeholder 10">
              <a:extLst>
                <a:ext uri="{FF2B5EF4-FFF2-40B4-BE49-F238E27FC236}">
                  <a16:creationId xmlns:a16="http://schemas.microsoft.com/office/drawing/2014/main" id="{86BE70EA-97D4-4241-9E3B-243681638711}"/>
                </a:ext>
              </a:extLst>
            </p:cNvPr>
            <p:cNvSpPr txBox="1">
              <a:spLocks/>
            </p:cNvSpPr>
            <p:nvPr/>
          </p:nvSpPr>
          <p:spPr>
            <a:xfrm>
              <a:off x="4498668" y="1430187"/>
              <a:ext cx="1343867" cy="54300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2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2400" b="0" i="0" kern="1200">
                  <a:solidFill>
                    <a:srgbClr val="383838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5"/>
                </a:buClr>
                <a:buSzPct val="80000"/>
                <a:buFontTx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000">
                  <a:solidFill>
                    <a:schemeClr val="accent5"/>
                  </a:solidFill>
                </a:rPr>
                <a:t>YEARS IN A ROW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8A2773-30CB-3949-84A1-292D2E3B2028}"/>
                </a:ext>
              </a:extLst>
            </p:cNvPr>
            <p:cNvSpPr txBox="1"/>
            <p:nvPr/>
          </p:nvSpPr>
          <p:spPr>
            <a:xfrm>
              <a:off x="4142242" y="1280854"/>
              <a:ext cx="554960" cy="92333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5400">
                  <a:solidFill>
                    <a:schemeClr val="accent5"/>
                  </a:solidFill>
                  <a:latin typeface="Impact"/>
                </a:rPr>
                <a:t>8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B16FB49-A22B-A244-B573-8B5C14A6B1B4}"/>
              </a:ext>
            </a:extLst>
          </p:cNvPr>
          <p:cNvCxnSpPr>
            <a:cxnSpLocks/>
          </p:cNvCxnSpPr>
          <p:nvPr/>
        </p:nvCxnSpPr>
        <p:spPr>
          <a:xfrm>
            <a:off x="1643914" y="1532216"/>
            <a:ext cx="6858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B078764-3EFC-3F44-95C8-BB30028B2559}"/>
              </a:ext>
            </a:extLst>
          </p:cNvPr>
          <p:cNvSpPr txBox="1"/>
          <p:nvPr/>
        </p:nvSpPr>
        <p:spPr>
          <a:xfrm>
            <a:off x="6544176" y="2394186"/>
            <a:ext cx="2829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2"/>
                </a:solidFill>
                <a:latin typeface="Impact" panose="020B0806030902050204" pitchFamily="34" charset="0"/>
              </a:rPr>
              <a:t>300+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309E54A-6FAE-A647-8D89-3335C3079A6C}"/>
              </a:ext>
            </a:extLst>
          </p:cNvPr>
          <p:cNvCxnSpPr>
            <a:cxnSpLocks/>
          </p:cNvCxnSpPr>
          <p:nvPr/>
        </p:nvCxnSpPr>
        <p:spPr>
          <a:xfrm>
            <a:off x="7116570" y="2306052"/>
            <a:ext cx="150913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BCD517D-68FB-6645-BF94-B78F26048D49}"/>
              </a:ext>
            </a:extLst>
          </p:cNvPr>
          <p:cNvSpPr/>
          <p:nvPr/>
        </p:nvSpPr>
        <p:spPr>
          <a:xfrm>
            <a:off x="3529361" y="3464292"/>
            <a:ext cx="2834640" cy="3383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/>
            <a:r>
              <a:rPr lang="en-US" sz="2000" b="1" dirty="0"/>
              <a:t>Five-year anniversary </a:t>
            </a:r>
            <a:br>
              <a:rPr lang="en-US" sz="2000" b="1" dirty="0"/>
            </a:br>
            <a:r>
              <a:rPr lang="en-US" sz="2000" b="1" dirty="0"/>
              <a:t>of </a:t>
            </a:r>
            <a:r>
              <a:rPr lang="en-US" sz="2000" b="1" dirty="0" err="1"/>
              <a:t>BasicMed</a:t>
            </a:r>
            <a:r>
              <a:rPr lang="en-US" sz="2000" b="1" dirty="0"/>
              <a:t> </a:t>
            </a:r>
            <a:br>
              <a:rPr lang="en-US" sz="2000" b="1" dirty="0"/>
            </a:br>
            <a:r>
              <a:rPr lang="en-US" sz="2000" dirty="0"/>
              <a:t>providing a more efficient way for 70,000+ safe pilots </a:t>
            </a:r>
            <a:br>
              <a:rPr lang="en-US" sz="2000" dirty="0"/>
            </a:br>
            <a:r>
              <a:rPr lang="en-US" sz="2000" dirty="0"/>
              <a:t>to get medical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042947-3B32-4159-AD5A-92B0B9F403D3}"/>
              </a:ext>
            </a:extLst>
          </p:cNvPr>
          <p:cNvSpPr/>
          <p:nvPr/>
        </p:nvSpPr>
        <p:spPr>
          <a:xfrm>
            <a:off x="9372600" y="19634"/>
            <a:ext cx="2834640" cy="3383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Insurance </a:t>
            </a:r>
            <a:br>
              <a:rPr lang="en-US" sz="2000" dirty="0"/>
            </a:br>
            <a:r>
              <a:rPr lang="en-US" sz="2000" dirty="0">
                <a:cs typeface="Arial"/>
              </a:rPr>
              <a:t>fighting on behalf of seasoned (and safe!) pilots</a:t>
            </a:r>
          </a:p>
        </p:txBody>
      </p:sp>
    </p:spTree>
    <p:extLst>
      <p:ext uri="{BB962C8B-B14F-4D97-AF65-F5344CB8AC3E}">
        <p14:creationId xmlns:p14="http://schemas.microsoft.com/office/powerpoint/2010/main" val="707110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A1092-1268-4E4D-B98C-03B5380193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20650"/>
            <a:ext cx="5119688" cy="16922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Airports 101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935B19-DE01-4455-9262-E3096CD0A9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59000"/>
            <a:ext cx="7210425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Public vs Private</a:t>
            </a:r>
          </a:p>
          <a:p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Public use vs Private use</a:t>
            </a:r>
          </a:p>
          <a:p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Primary vs Non-Primary</a:t>
            </a:r>
          </a:p>
          <a:p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Commercial, Reliever, or General Aviation</a:t>
            </a:r>
          </a:p>
          <a:p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NPIAS or non-NPIAS</a:t>
            </a:r>
          </a:p>
          <a:p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Unclassified, Basic, Local, Regional or National</a:t>
            </a:r>
          </a:p>
          <a:p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Sponsor: Commission, Authority, County, City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D1AD440-ED16-4A7A-B7CD-680B7AC5E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9" r="19700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12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3C83F9-7C13-47B4-8177-A60F24365EEC}"/>
              </a:ext>
            </a:extLst>
          </p:cNvPr>
          <p:cNvSpPr txBox="1"/>
          <p:nvPr/>
        </p:nvSpPr>
        <p:spPr>
          <a:xfrm>
            <a:off x="618564" y="222888"/>
            <a:ext cx="9583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How Many Airports?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CB668-3C04-4AE4-9E42-50FEE27E8FB7}"/>
              </a:ext>
            </a:extLst>
          </p:cNvPr>
          <p:cNvSpPr txBox="1"/>
          <p:nvPr/>
        </p:nvSpPr>
        <p:spPr>
          <a:xfrm>
            <a:off x="1550894" y="994318"/>
            <a:ext cx="909021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19,624 Landing Facilities in the US – Public and Private Combined</a:t>
            </a: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14,457 Privately Owned</a:t>
            </a: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5,099 Public Use Airports</a:t>
            </a: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4,861 Publicly Owned Facilities</a:t>
            </a: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4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3,321 Eligible for Federal AIP Funding</a:t>
            </a: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2,941 Are GA Community Airports</a:t>
            </a: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380 Commercial Service Airports</a:t>
            </a: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306 Military Facilities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, road, way, highway&#10;&#10;Description automatically generated">
            <a:extLst>
              <a:ext uri="{FF2B5EF4-FFF2-40B4-BE49-F238E27FC236}">
                <a16:creationId xmlns:a16="http://schemas.microsoft.com/office/drawing/2014/main" id="{4C2CBC28-7A9D-4DB4-94E4-AFE492CF5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247" y="1714500"/>
            <a:ext cx="5281193" cy="34290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24741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AEB80BD-475C-4D48-8C73-0DF37865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082" y="108989"/>
            <a:ext cx="9208976" cy="664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25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AFA1B-0574-4C2E-836D-190E2AEEAA9C}"/>
              </a:ext>
            </a:extLst>
          </p:cNvPr>
          <p:cNvSpPr txBox="1"/>
          <p:nvPr/>
        </p:nvSpPr>
        <p:spPr>
          <a:xfrm>
            <a:off x="1488142" y="475130"/>
            <a:ext cx="11178989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44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Top Airport </a:t>
            </a:r>
            <a:r>
              <a:rPr lang="en-US" sz="4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Advocacy Issues</a:t>
            </a:r>
          </a:p>
          <a:p>
            <a:endParaRPr lang="en-US" sz="3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Airport Rules</a:t>
            </a:r>
          </a:p>
          <a:p>
            <a:endParaRPr lang="en-US" sz="2800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Airport Development</a:t>
            </a:r>
          </a:p>
          <a:p>
            <a:endParaRPr lang="en-US" sz="2800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b="1" i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Leases</a:t>
            </a:r>
          </a:p>
          <a:p>
            <a:endParaRPr lang="en-US" sz="2800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Closure</a:t>
            </a:r>
          </a:p>
          <a:p>
            <a:endParaRPr lang="en-US" sz="2000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Chart, funnel chart&#10;&#10;Description automatically generated">
            <a:extLst>
              <a:ext uri="{FF2B5EF4-FFF2-40B4-BE49-F238E27FC236}">
                <a16:creationId xmlns:a16="http://schemas.microsoft.com/office/drawing/2014/main" id="{A06E6596-4D80-4F53-8956-530F8AC5A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74733"/>
            <a:ext cx="4895851" cy="3343816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16921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F0483-F35D-4EBD-968D-6047205A34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External Advocacy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12114-0304-4434-B656-618F47E79F0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6165" y="1538848"/>
            <a:ext cx="11540564" cy="4351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Public-Use Community airports – whether publicly or privately-owned face challenges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3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Noise Complaints </a:t>
            </a:r>
          </a:p>
          <a:p>
            <a:r>
              <a:rPr lang="en-US" sz="3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Urban Sprawl</a:t>
            </a:r>
          </a:p>
          <a:p>
            <a:r>
              <a:rPr lang="en-US" sz="3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Zoning</a:t>
            </a:r>
          </a:p>
          <a:p>
            <a:r>
              <a:rPr lang="en-US" sz="3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Political Pressure</a:t>
            </a:r>
          </a:p>
          <a:p>
            <a:r>
              <a:rPr lang="en-US" sz="3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Obstructions</a:t>
            </a:r>
          </a:p>
          <a:p>
            <a:r>
              <a:rPr lang="en-US" sz="3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Public “Perceptions”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28664BF-4137-4EC5-A37D-37C9924401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/>
          <a:stretch/>
        </p:blipFill>
        <p:spPr>
          <a:xfrm>
            <a:off x="4366736" y="2695575"/>
            <a:ext cx="7639993" cy="3797300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848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EABCDE-0E99-4DC3-B79C-D35D47371CD2}"/>
              </a:ext>
            </a:extLst>
          </p:cNvPr>
          <p:cNvSpPr txBox="1"/>
          <p:nvPr/>
        </p:nvSpPr>
        <p:spPr>
          <a:xfrm>
            <a:off x="1866567" y="305068"/>
            <a:ext cx="1012115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Leases</a:t>
            </a:r>
          </a:p>
          <a:p>
            <a:endParaRPr lang="en-US" sz="4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Review for FAA Compliance</a:t>
            </a:r>
          </a:p>
          <a:p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Land-Lease vs. Usual Rent Arrangement</a:t>
            </a:r>
          </a:p>
          <a:p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Reversion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Reversion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Reversion</a:t>
            </a:r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!</a:t>
            </a:r>
          </a:p>
          <a:p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Insurance Requirements</a:t>
            </a:r>
          </a:p>
          <a:p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Grant Assurances – </a:t>
            </a: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Number 22 Economic Non-Discrimination</a:t>
            </a:r>
          </a:p>
          <a:p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34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EABCDE-0E99-4DC3-B79C-D35D47371CD2}"/>
              </a:ext>
            </a:extLst>
          </p:cNvPr>
          <p:cNvSpPr txBox="1"/>
          <p:nvPr/>
        </p:nvSpPr>
        <p:spPr>
          <a:xfrm>
            <a:off x="165371" y="305068"/>
            <a:ext cx="118223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Airport Advocacy in the Region</a:t>
            </a:r>
          </a:p>
          <a:p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Burke Lakefront Closure Threat</a:t>
            </a:r>
          </a:p>
          <a:p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Detroit City Airport – ALP Approval</a:t>
            </a:r>
          </a:p>
          <a:p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Monitoring 100LL Concerns</a:t>
            </a:r>
          </a:p>
          <a:p>
            <a:endParaRPr lang="en-US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City Airport | Detroit michigan, Detroit history, Detroit">
            <a:extLst>
              <a:ext uri="{FF2B5EF4-FFF2-40B4-BE49-F238E27FC236}">
                <a16:creationId xmlns:a16="http://schemas.microsoft.com/office/drawing/2014/main" id="{5ACA692B-80FA-6BDF-08E8-264B10B07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18" y="2950270"/>
            <a:ext cx="5716621" cy="360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318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364538" cy="1174750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bg1">
                    <a:lumMod val="95000"/>
                  </a:schemeClr>
                </a:solidFill>
                <a:latin typeface="+mn-lt"/>
                <a:ea typeface="Corbel" charset="0"/>
                <a:cs typeface="Corbel" charset="0"/>
              </a:rPr>
              <a:t>Kyle Lewis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0" y="1951038"/>
            <a:ext cx="7777163" cy="44529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SzPct val="5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  <a:ea typeface="Corbel" charset="0"/>
                <a:cs typeface="Corbel" charset="0"/>
              </a:rPr>
              <a:t>Great Lakes Region Government Affairs and Airport Advocacy</a:t>
            </a:r>
          </a:p>
          <a:p>
            <a:pPr>
              <a:lnSpc>
                <a:spcPct val="100000"/>
              </a:lnSpc>
              <a:buSzPct val="5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Based in Ohio – JRO</a:t>
            </a:r>
          </a:p>
          <a:p>
            <a:pPr>
              <a:lnSpc>
                <a:spcPct val="100000"/>
              </a:lnSpc>
              <a:buSzPct val="5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Team of DC Staff and 6 other Regional Managers</a:t>
            </a:r>
          </a:p>
          <a:p>
            <a:pPr>
              <a:lnSpc>
                <a:spcPct val="100000"/>
              </a:lnSpc>
              <a:buSzPct val="5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Mix of Regulatory, Legislative, Airport Advocacy, and Membership Outreach</a:t>
            </a:r>
          </a:p>
          <a:p>
            <a:pPr marL="0" indent="0">
              <a:lnSpc>
                <a:spcPct val="100000"/>
              </a:lnSpc>
              <a:buSzPct val="50000"/>
              <a:buNone/>
            </a:pPr>
            <a:endParaRPr lang="en-US" sz="3200" dirty="0"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8887" y="1263534"/>
            <a:ext cx="109728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2924382-DCC2-4E23-8317-196D5C99F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120" y="457200"/>
            <a:ext cx="3548993" cy="236599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4" name="Picture 3" descr="A picture containing plane, sky, outdoor, ground&#10;&#10;Description automatically generated">
            <a:extLst>
              <a:ext uri="{FF2B5EF4-FFF2-40B4-BE49-F238E27FC236}">
                <a16:creationId xmlns:a16="http://schemas.microsoft.com/office/drawing/2014/main" id="{F9133414-165D-4160-878B-7E0C68B6D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563" y="3172734"/>
            <a:ext cx="3877001" cy="2586686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1255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28930" y="262710"/>
            <a:ext cx="8364538" cy="117610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+mn-lt"/>
                <a:ea typeface="Corbel" charset="0"/>
                <a:cs typeface="Corbel" charset="0"/>
              </a:rPr>
              <a:t>Charting and Airport Diagrams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6651" y="1248572"/>
            <a:ext cx="6992355" cy="56094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SzPct val="50000"/>
              <a:buFont typeface="LucidaGrande" charset="0"/>
              <a:buChar char="▶"/>
            </a:pPr>
            <a:endPara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>
              <a:lnSpc>
                <a:spcPct val="100000"/>
              </a:lnSpc>
              <a:buSzPct val="50000"/>
              <a:buFont typeface="LucidaGrande" charset="0"/>
              <a:buChar char="▶"/>
            </a:pPr>
            <a:endParaRPr lang="en-US" sz="3100" b="0" dirty="0">
              <a:latin typeface="Lucida Fax" panose="0206060205050502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48887" y="1263534"/>
            <a:ext cx="109728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7F4EE8D-D44D-4DEC-86A5-18BD0A490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3" y="1386735"/>
            <a:ext cx="6091906" cy="273738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9FE11E-A22E-4AC2-9E89-0CBFEADBCA7B}"/>
              </a:ext>
            </a:extLst>
          </p:cNvPr>
          <p:cNvSpPr txBox="1"/>
          <p:nvPr/>
        </p:nvSpPr>
        <p:spPr>
          <a:xfrm>
            <a:off x="5424196" y="4344851"/>
            <a:ext cx="5755341" cy="227754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27274009">
                  <a:custGeom>
                    <a:avLst/>
                    <a:gdLst>
                      <a:gd name="connsiteX0" fmla="*/ 0 w 5755341"/>
                      <a:gd name="connsiteY0" fmla="*/ 0 h 2369880"/>
                      <a:gd name="connsiteX1" fmla="*/ 633088 w 5755341"/>
                      <a:gd name="connsiteY1" fmla="*/ 0 h 2369880"/>
                      <a:gd name="connsiteX2" fmla="*/ 1208622 w 5755341"/>
                      <a:gd name="connsiteY2" fmla="*/ 0 h 2369880"/>
                      <a:gd name="connsiteX3" fmla="*/ 1841709 w 5755341"/>
                      <a:gd name="connsiteY3" fmla="*/ 0 h 2369880"/>
                      <a:gd name="connsiteX4" fmla="*/ 2417243 w 5755341"/>
                      <a:gd name="connsiteY4" fmla="*/ 0 h 2369880"/>
                      <a:gd name="connsiteX5" fmla="*/ 2935224 w 5755341"/>
                      <a:gd name="connsiteY5" fmla="*/ 0 h 2369880"/>
                      <a:gd name="connsiteX6" fmla="*/ 3453205 w 5755341"/>
                      <a:gd name="connsiteY6" fmla="*/ 0 h 2369880"/>
                      <a:gd name="connsiteX7" fmla="*/ 4028739 w 5755341"/>
                      <a:gd name="connsiteY7" fmla="*/ 0 h 2369880"/>
                      <a:gd name="connsiteX8" fmla="*/ 4546719 w 5755341"/>
                      <a:gd name="connsiteY8" fmla="*/ 0 h 2369880"/>
                      <a:gd name="connsiteX9" fmla="*/ 5179807 w 5755341"/>
                      <a:gd name="connsiteY9" fmla="*/ 0 h 2369880"/>
                      <a:gd name="connsiteX10" fmla="*/ 5755341 w 5755341"/>
                      <a:gd name="connsiteY10" fmla="*/ 0 h 2369880"/>
                      <a:gd name="connsiteX11" fmla="*/ 5755341 w 5755341"/>
                      <a:gd name="connsiteY11" fmla="*/ 592470 h 2369880"/>
                      <a:gd name="connsiteX12" fmla="*/ 5755341 w 5755341"/>
                      <a:gd name="connsiteY12" fmla="*/ 1137542 h 2369880"/>
                      <a:gd name="connsiteX13" fmla="*/ 5755341 w 5755341"/>
                      <a:gd name="connsiteY13" fmla="*/ 1658916 h 2369880"/>
                      <a:gd name="connsiteX14" fmla="*/ 5755341 w 5755341"/>
                      <a:gd name="connsiteY14" fmla="*/ 2369880 h 2369880"/>
                      <a:gd name="connsiteX15" fmla="*/ 5352467 w 5755341"/>
                      <a:gd name="connsiteY15" fmla="*/ 2369880 h 2369880"/>
                      <a:gd name="connsiteX16" fmla="*/ 4949593 w 5755341"/>
                      <a:gd name="connsiteY16" fmla="*/ 2369880 h 2369880"/>
                      <a:gd name="connsiteX17" fmla="*/ 4489166 w 5755341"/>
                      <a:gd name="connsiteY17" fmla="*/ 2369880 h 2369880"/>
                      <a:gd name="connsiteX18" fmla="*/ 4086292 w 5755341"/>
                      <a:gd name="connsiteY18" fmla="*/ 2369880 h 2369880"/>
                      <a:gd name="connsiteX19" fmla="*/ 3625865 w 5755341"/>
                      <a:gd name="connsiteY19" fmla="*/ 2369880 h 2369880"/>
                      <a:gd name="connsiteX20" fmla="*/ 3165438 w 5755341"/>
                      <a:gd name="connsiteY20" fmla="*/ 2369880 h 2369880"/>
                      <a:gd name="connsiteX21" fmla="*/ 2474797 w 5755341"/>
                      <a:gd name="connsiteY21" fmla="*/ 2369880 h 2369880"/>
                      <a:gd name="connsiteX22" fmla="*/ 2014369 w 5755341"/>
                      <a:gd name="connsiteY22" fmla="*/ 2369880 h 2369880"/>
                      <a:gd name="connsiteX23" fmla="*/ 1496389 w 5755341"/>
                      <a:gd name="connsiteY23" fmla="*/ 2369880 h 2369880"/>
                      <a:gd name="connsiteX24" fmla="*/ 863301 w 5755341"/>
                      <a:gd name="connsiteY24" fmla="*/ 2369880 h 2369880"/>
                      <a:gd name="connsiteX25" fmla="*/ 0 w 5755341"/>
                      <a:gd name="connsiteY25" fmla="*/ 2369880 h 2369880"/>
                      <a:gd name="connsiteX26" fmla="*/ 0 w 5755341"/>
                      <a:gd name="connsiteY26" fmla="*/ 1801109 h 2369880"/>
                      <a:gd name="connsiteX27" fmla="*/ 0 w 5755341"/>
                      <a:gd name="connsiteY27" fmla="*/ 1184940 h 2369880"/>
                      <a:gd name="connsiteX28" fmla="*/ 0 w 5755341"/>
                      <a:gd name="connsiteY28" fmla="*/ 639868 h 2369880"/>
                      <a:gd name="connsiteX29" fmla="*/ 0 w 5755341"/>
                      <a:gd name="connsiteY29" fmla="*/ 0 h 2369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755341" h="2369880" fill="none" extrusionOk="0">
                        <a:moveTo>
                          <a:pt x="0" y="0"/>
                        </a:moveTo>
                        <a:cubicBezTo>
                          <a:pt x="129236" y="-50042"/>
                          <a:pt x="320408" y="55151"/>
                          <a:pt x="633088" y="0"/>
                        </a:cubicBezTo>
                        <a:cubicBezTo>
                          <a:pt x="945768" y="-55151"/>
                          <a:pt x="938788" y="35625"/>
                          <a:pt x="1208622" y="0"/>
                        </a:cubicBezTo>
                        <a:cubicBezTo>
                          <a:pt x="1478456" y="-35625"/>
                          <a:pt x="1631257" y="1123"/>
                          <a:pt x="1841709" y="0"/>
                        </a:cubicBezTo>
                        <a:cubicBezTo>
                          <a:pt x="2052161" y="-1123"/>
                          <a:pt x="2146276" y="45273"/>
                          <a:pt x="2417243" y="0"/>
                        </a:cubicBezTo>
                        <a:cubicBezTo>
                          <a:pt x="2688210" y="-45273"/>
                          <a:pt x="2718995" y="18939"/>
                          <a:pt x="2935224" y="0"/>
                        </a:cubicBezTo>
                        <a:cubicBezTo>
                          <a:pt x="3151453" y="-18939"/>
                          <a:pt x="3338774" y="5822"/>
                          <a:pt x="3453205" y="0"/>
                        </a:cubicBezTo>
                        <a:cubicBezTo>
                          <a:pt x="3567636" y="-5822"/>
                          <a:pt x="3904301" y="66549"/>
                          <a:pt x="4028739" y="0"/>
                        </a:cubicBezTo>
                        <a:cubicBezTo>
                          <a:pt x="4153177" y="-66549"/>
                          <a:pt x="4378767" y="22377"/>
                          <a:pt x="4546719" y="0"/>
                        </a:cubicBezTo>
                        <a:cubicBezTo>
                          <a:pt x="4714671" y="-22377"/>
                          <a:pt x="5005695" y="22837"/>
                          <a:pt x="5179807" y="0"/>
                        </a:cubicBezTo>
                        <a:cubicBezTo>
                          <a:pt x="5353919" y="-22837"/>
                          <a:pt x="5491941" y="35577"/>
                          <a:pt x="5755341" y="0"/>
                        </a:cubicBezTo>
                        <a:cubicBezTo>
                          <a:pt x="5793917" y="159399"/>
                          <a:pt x="5732897" y="296529"/>
                          <a:pt x="5755341" y="592470"/>
                        </a:cubicBezTo>
                        <a:cubicBezTo>
                          <a:pt x="5777785" y="888411"/>
                          <a:pt x="5727783" y="884052"/>
                          <a:pt x="5755341" y="1137542"/>
                        </a:cubicBezTo>
                        <a:cubicBezTo>
                          <a:pt x="5782899" y="1391032"/>
                          <a:pt x="5728420" y="1545604"/>
                          <a:pt x="5755341" y="1658916"/>
                        </a:cubicBezTo>
                        <a:cubicBezTo>
                          <a:pt x="5782262" y="1772228"/>
                          <a:pt x="5682120" y="2103903"/>
                          <a:pt x="5755341" y="2369880"/>
                        </a:cubicBezTo>
                        <a:cubicBezTo>
                          <a:pt x="5589446" y="2382492"/>
                          <a:pt x="5520327" y="2366255"/>
                          <a:pt x="5352467" y="2369880"/>
                        </a:cubicBezTo>
                        <a:cubicBezTo>
                          <a:pt x="5184607" y="2373505"/>
                          <a:pt x="5145390" y="2344499"/>
                          <a:pt x="4949593" y="2369880"/>
                        </a:cubicBezTo>
                        <a:cubicBezTo>
                          <a:pt x="4753796" y="2395261"/>
                          <a:pt x="4680135" y="2356285"/>
                          <a:pt x="4489166" y="2369880"/>
                        </a:cubicBezTo>
                        <a:cubicBezTo>
                          <a:pt x="4298197" y="2383475"/>
                          <a:pt x="4205680" y="2360060"/>
                          <a:pt x="4086292" y="2369880"/>
                        </a:cubicBezTo>
                        <a:cubicBezTo>
                          <a:pt x="3966904" y="2379700"/>
                          <a:pt x="3760292" y="2342201"/>
                          <a:pt x="3625865" y="2369880"/>
                        </a:cubicBezTo>
                        <a:cubicBezTo>
                          <a:pt x="3491438" y="2397559"/>
                          <a:pt x="3337577" y="2324679"/>
                          <a:pt x="3165438" y="2369880"/>
                        </a:cubicBezTo>
                        <a:cubicBezTo>
                          <a:pt x="2993299" y="2415081"/>
                          <a:pt x="2638776" y="2294177"/>
                          <a:pt x="2474797" y="2369880"/>
                        </a:cubicBezTo>
                        <a:cubicBezTo>
                          <a:pt x="2310818" y="2445583"/>
                          <a:pt x="2167400" y="2345953"/>
                          <a:pt x="2014369" y="2369880"/>
                        </a:cubicBezTo>
                        <a:cubicBezTo>
                          <a:pt x="1861338" y="2393807"/>
                          <a:pt x="1753920" y="2368219"/>
                          <a:pt x="1496389" y="2369880"/>
                        </a:cubicBezTo>
                        <a:cubicBezTo>
                          <a:pt x="1238858" y="2371541"/>
                          <a:pt x="1062864" y="2322542"/>
                          <a:pt x="863301" y="2369880"/>
                        </a:cubicBezTo>
                        <a:cubicBezTo>
                          <a:pt x="663738" y="2417218"/>
                          <a:pt x="318349" y="2369534"/>
                          <a:pt x="0" y="2369880"/>
                        </a:cubicBezTo>
                        <a:cubicBezTo>
                          <a:pt x="-60176" y="2163827"/>
                          <a:pt x="45918" y="1968888"/>
                          <a:pt x="0" y="1801109"/>
                        </a:cubicBezTo>
                        <a:cubicBezTo>
                          <a:pt x="-45918" y="1633330"/>
                          <a:pt x="32613" y="1382145"/>
                          <a:pt x="0" y="1184940"/>
                        </a:cubicBezTo>
                        <a:cubicBezTo>
                          <a:pt x="-32613" y="987735"/>
                          <a:pt x="19152" y="838285"/>
                          <a:pt x="0" y="639868"/>
                        </a:cubicBezTo>
                        <a:cubicBezTo>
                          <a:pt x="-19152" y="441451"/>
                          <a:pt x="51549" y="131106"/>
                          <a:pt x="0" y="0"/>
                        </a:cubicBezTo>
                        <a:close/>
                      </a:path>
                      <a:path w="5755341" h="2369880" stroke="0" extrusionOk="0">
                        <a:moveTo>
                          <a:pt x="0" y="0"/>
                        </a:moveTo>
                        <a:cubicBezTo>
                          <a:pt x="147950" y="-44073"/>
                          <a:pt x="213921" y="10430"/>
                          <a:pt x="402874" y="0"/>
                        </a:cubicBezTo>
                        <a:cubicBezTo>
                          <a:pt x="591827" y="-10430"/>
                          <a:pt x="851047" y="38239"/>
                          <a:pt x="1035961" y="0"/>
                        </a:cubicBezTo>
                        <a:cubicBezTo>
                          <a:pt x="1220875" y="-38239"/>
                          <a:pt x="1368809" y="3908"/>
                          <a:pt x="1553942" y="0"/>
                        </a:cubicBezTo>
                        <a:cubicBezTo>
                          <a:pt x="1739075" y="-3908"/>
                          <a:pt x="2024871" y="63008"/>
                          <a:pt x="2187030" y="0"/>
                        </a:cubicBezTo>
                        <a:cubicBezTo>
                          <a:pt x="2349189" y="-63008"/>
                          <a:pt x="2526838" y="35328"/>
                          <a:pt x="2762564" y="0"/>
                        </a:cubicBezTo>
                        <a:cubicBezTo>
                          <a:pt x="2998290" y="-35328"/>
                          <a:pt x="3027306" y="1002"/>
                          <a:pt x="3280544" y="0"/>
                        </a:cubicBezTo>
                        <a:cubicBezTo>
                          <a:pt x="3533782" y="-1002"/>
                          <a:pt x="3692133" y="46318"/>
                          <a:pt x="3856078" y="0"/>
                        </a:cubicBezTo>
                        <a:cubicBezTo>
                          <a:pt x="4020023" y="-46318"/>
                          <a:pt x="4377765" y="51406"/>
                          <a:pt x="4546719" y="0"/>
                        </a:cubicBezTo>
                        <a:cubicBezTo>
                          <a:pt x="4715673" y="-51406"/>
                          <a:pt x="4885874" y="23821"/>
                          <a:pt x="5007147" y="0"/>
                        </a:cubicBezTo>
                        <a:cubicBezTo>
                          <a:pt x="5128420" y="-23821"/>
                          <a:pt x="5597890" y="13879"/>
                          <a:pt x="5755341" y="0"/>
                        </a:cubicBezTo>
                        <a:cubicBezTo>
                          <a:pt x="5807116" y="143196"/>
                          <a:pt x="5712407" y="336378"/>
                          <a:pt x="5755341" y="545072"/>
                        </a:cubicBezTo>
                        <a:cubicBezTo>
                          <a:pt x="5798275" y="753766"/>
                          <a:pt x="5740958" y="890047"/>
                          <a:pt x="5755341" y="1161241"/>
                        </a:cubicBezTo>
                        <a:cubicBezTo>
                          <a:pt x="5769724" y="1432435"/>
                          <a:pt x="5718124" y="1564778"/>
                          <a:pt x="5755341" y="1777410"/>
                        </a:cubicBezTo>
                        <a:cubicBezTo>
                          <a:pt x="5792558" y="1990042"/>
                          <a:pt x="5718572" y="2211988"/>
                          <a:pt x="5755341" y="2369880"/>
                        </a:cubicBezTo>
                        <a:cubicBezTo>
                          <a:pt x="5590618" y="2402498"/>
                          <a:pt x="5469656" y="2340900"/>
                          <a:pt x="5352467" y="2369880"/>
                        </a:cubicBezTo>
                        <a:cubicBezTo>
                          <a:pt x="5235278" y="2398860"/>
                          <a:pt x="4869270" y="2316223"/>
                          <a:pt x="4661826" y="2369880"/>
                        </a:cubicBezTo>
                        <a:cubicBezTo>
                          <a:pt x="4454382" y="2423537"/>
                          <a:pt x="4258549" y="2354267"/>
                          <a:pt x="4028739" y="2369880"/>
                        </a:cubicBezTo>
                        <a:cubicBezTo>
                          <a:pt x="3798929" y="2385493"/>
                          <a:pt x="3716752" y="2358215"/>
                          <a:pt x="3568311" y="2369880"/>
                        </a:cubicBezTo>
                        <a:cubicBezTo>
                          <a:pt x="3419870" y="2381545"/>
                          <a:pt x="3252046" y="2339578"/>
                          <a:pt x="3050331" y="2369880"/>
                        </a:cubicBezTo>
                        <a:cubicBezTo>
                          <a:pt x="2848616" y="2400182"/>
                          <a:pt x="2650721" y="2347203"/>
                          <a:pt x="2417243" y="2369880"/>
                        </a:cubicBezTo>
                        <a:cubicBezTo>
                          <a:pt x="2183765" y="2392557"/>
                          <a:pt x="2105610" y="2335421"/>
                          <a:pt x="1956816" y="2369880"/>
                        </a:cubicBezTo>
                        <a:cubicBezTo>
                          <a:pt x="1808022" y="2404339"/>
                          <a:pt x="1706818" y="2335330"/>
                          <a:pt x="1553942" y="2369880"/>
                        </a:cubicBezTo>
                        <a:cubicBezTo>
                          <a:pt x="1401066" y="2404430"/>
                          <a:pt x="1070504" y="2301694"/>
                          <a:pt x="920855" y="2369880"/>
                        </a:cubicBezTo>
                        <a:cubicBezTo>
                          <a:pt x="771206" y="2438066"/>
                          <a:pt x="457023" y="2317250"/>
                          <a:pt x="0" y="2369880"/>
                        </a:cubicBezTo>
                        <a:cubicBezTo>
                          <a:pt x="-8619" y="2087944"/>
                          <a:pt x="5553" y="1925356"/>
                          <a:pt x="0" y="1753711"/>
                        </a:cubicBezTo>
                        <a:cubicBezTo>
                          <a:pt x="-5553" y="1582066"/>
                          <a:pt x="2349" y="1380253"/>
                          <a:pt x="0" y="1232338"/>
                        </a:cubicBezTo>
                        <a:cubicBezTo>
                          <a:pt x="-2349" y="1084423"/>
                          <a:pt x="995" y="871549"/>
                          <a:pt x="0" y="616169"/>
                        </a:cubicBezTo>
                        <a:cubicBezTo>
                          <a:pt x="-995" y="360789"/>
                          <a:pt x="19736" y="14893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 Transient Apron – </a:t>
            </a:r>
            <a:r>
              <a:rPr lang="en-US" sz="1400" b="0" i="0" dirty="0">
                <a:effectLst/>
              </a:rPr>
              <a:t>An apron where itinerant general aviation operators can park their aircraft without FBO services and subject to terms and conditions.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FBO Apron – </a:t>
            </a:r>
            <a:r>
              <a:rPr lang="en-US" sz="1400" dirty="0"/>
              <a:t>Ramp con</a:t>
            </a:r>
            <a:r>
              <a:rPr lang="en-US" sz="1400" i="1" dirty="0"/>
              <a:t>trolle</a:t>
            </a:r>
            <a:r>
              <a:rPr lang="en-US" sz="1400" dirty="0"/>
              <a:t>d by a commercial FBO entity OR sponsor if municipal run FBO </a:t>
            </a:r>
            <a:r>
              <a:rPr lang="en-US" sz="1400" i="1" dirty="0"/>
              <a:t>(inherent associated fees)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 Tenant Parking </a:t>
            </a:r>
            <a:r>
              <a:rPr lang="en-US" sz="1400" dirty="0"/>
              <a:t>– Parking area for based aircraft (subject to leased tie down or hangars)</a:t>
            </a:r>
            <a:endParaRPr lang="en-US" dirty="0"/>
          </a:p>
        </p:txBody>
      </p:sp>
      <p:sp>
        <p:nvSpPr>
          <p:cNvPr id="2" name="Arrow: Left-Up 1">
            <a:extLst>
              <a:ext uri="{FF2B5EF4-FFF2-40B4-BE49-F238E27FC236}">
                <a16:creationId xmlns:a16="http://schemas.microsoft.com/office/drawing/2014/main" id="{47AE24EA-D83D-4AA3-BCDB-8327BEBEB316}"/>
              </a:ext>
            </a:extLst>
          </p:cNvPr>
          <p:cNvSpPr/>
          <p:nvPr/>
        </p:nvSpPr>
        <p:spPr>
          <a:xfrm rot="5400000">
            <a:off x="2764087" y="4005117"/>
            <a:ext cx="1871929" cy="2551400"/>
          </a:xfrm>
          <a:prstGeom prst="leftUpArrow">
            <a:avLst>
              <a:gd name="adj1" fmla="val 16112"/>
              <a:gd name="adj2" fmla="val 25000"/>
              <a:gd name="adj3" fmla="val 25000"/>
            </a:avLst>
          </a:prstGeom>
          <a:solidFill>
            <a:srgbClr val="C00000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E5BCA-FE16-BC9B-D64D-0E58F78ABB56}"/>
              </a:ext>
            </a:extLst>
          </p:cNvPr>
          <p:cNvSpPr txBox="1"/>
          <p:nvPr/>
        </p:nvSpPr>
        <p:spPr>
          <a:xfrm>
            <a:off x="6684381" y="1451320"/>
            <a:ext cx="56232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9900"/>
                </a:solidFill>
              </a:rPr>
              <a:t>Adopted into Airport Sign Systems AC150/5340-18</a:t>
            </a:r>
          </a:p>
        </p:txBody>
      </p:sp>
    </p:spTree>
    <p:extLst>
      <p:ext uri="{BB962C8B-B14F-4D97-AF65-F5344CB8AC3E}">
        <p14:creationId xmlns:p14="http://schemas.microsoft.com/office/powerpoint/2010/main" val="1327433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C877D-D37F-4472-B84C-74D98707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/>
          <a:lstStyle/>
          <a:p>
            <a:r>
              <a:rPr lang="en-US" dirty="0"/>
              <a:t>X-wind Runway 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152A7-4D55-41B0-AF1C-D1EE1EA60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291" y="2638044"/>
            <a:ext cx="10929257" cy="4047982"/>
          </a:xfrm>
        </p:spPr>
        <p:txBody>
          <a:bodyPr/>
          <a:lstStyle/>
          <a:p>
            <a:r>
              <a:rPr lang="en-US" sz="2400" dirty="0"/>
              <a:t>Sustainability When Not Eligible</a:t>
            </a:r>
          </a:p>
          <a:p>
            <a:r>
              <a:rPr lang="en-US" sz="2400" dirty="0"/>
              <a:t>Other Airport Improvements</a:t>
            </a:r>
          </a:p>
          <a:p>
            <a:r>
              <a:rPr lang="en-US" sz="2400" dirty="0"/>
              <a:t>Local Dollars for Maintenance and Rehab / Obstruction Removal – Millions!</a:t>
            </a:r>
          </a:p>
          <a:p>
            <a:endParaRPr lang="en-US" dirty="0"/>
          </a:p>
          <a:p>
            <a:pPr lvl="1"/>
            <a:r>
              <a:rPr lang="en-US" sz="2400" dirty="0"/>
              <a:t>When Promulgated by Noise Complaints</a:t>
            </a:r>
          </a:p>
          <a:p>
            <a:pPr lvl="1"/>
            <a:r>
              <a:rPr lang="en-US" sz="2400" dirty="0"/>
              <a:t>Non-Transparent Process </a:t>
            </a:r>
          </a:p>
          <a:p>
            <a:pPr lvl="1"/>
            <a:r>
              <a:rPr lang="en-US" sz="2400" dirty="0"/>
              <a:t>The Runway Meets FAA Funding Eligibility </a:t>
            </a:r>
          </a:p>
          <a:p>
            <a:pPr lvl="1"/>
            <a:r>
              <a:rPr lang="en-US" sz="2400" dirty="0"/>
              <a:t>No Compelling Safety Data Requiring Crosswind Runways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9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448887" y="1263534"/>
            <a:ext cx="1097280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A1185E8-19E8-4BDA-BE4D-85B26AD06D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2527" r="1847"/>
          <a:stretch/>
        </p:blipFill>
        <p:spPr>
          <a:xfrm>
            <a:off x="125614" y="173644"/>
            <a:ext cx="6681585" cy="427087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72DD066-3DB2-42DC-817E-F5F2B93D62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1474" b="3384"/>
          <a:stretch/>
        </p:blipFill>
        <p:spPr>
          <a:xfrm>
            <a:off x="5542742" y="2963456"/>
            <a:ext cx="6486697" cy="37209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A77ACD-5C83-440A-B349-8A7D3A5233AB}"/>
              </a:ext>
            </a:extLst>
          </p:cNvPr>
          <p:cNvSpPr txBox="1"/>
          <p:nvPr/>
        </p:nvSpPr>
        <p:spPr>
          <a:xfrm>
            <a:off x="7284719" y="1106885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aopa.org/</a:t>
            </a:r>
            <a:r>
              <a:rPr lang="en-US" sz="54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asn</a:t>
            </a:r>
            <a:endParaRPr lang="en-US" sz="54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02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82C2C5-1EFA-4883-8434-79B4DA3BB401}"/>
              </a:ext>
            </a:extLst>
          </p:cNvPr>
          <p:cNvSpPr txBox="1"/>
          <p:nvPr/>
        </p:nvSpPr>
        <p:spPr>
          <a:xfrm>
            <a:off x="358589" y="600635"/>
            <a:ext cx="718969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Federal Outlook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NCAA – National Center for the Advancement of Aviation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FAA Reauthorization – 2023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GA Caucus –  200+ House Members and 29 Senate Members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T&amp;I Chairman Sam Graves (R-MO)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Senate Co-Chair is Sen. Joe Manchin (D-WV)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Regional State Legislative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Ohio – Airspace and Airport Protection (Tall Structure Permits)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Indiana –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Match Reduction for State Direct Grants (50% - 25%)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Michigan – Aeronautics Code Updates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Minnesota – Appropriations – Aviation Funding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 descr="A small airplane is parked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5DF7C74B-CAC0-4377-BA80-6FB547A05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418" y="2126939"/>
            <a:ext cx="4646871" cy="44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04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28930" y="-174914"/>
            <a:ext cx="8364538" cy="117610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  <a:latin typeface="+mn-lt"/>
                <a:ea typeface="Corbel" charset="0"/>
                <a:cs typeface="Corbel" charset="0"/>
              </a:rPr>
              <a:t>MDW Class C Redesign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6651" y="1248572"/>
            <a:ext cx="6992355" cy="56094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SzPct val="50000"/>
              <a:buFont typeface="LucidaGrande" charset="0"/>
              <a:buChar char="▶"/>
            </a:pPr>
            <a:endPara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  <a:p>
            <a:pPr>
              <a:lnSpc>
                <a:spcPct val="100000"/>
              </a:lnSpc>
              <a:buSzPct val="50000"/>
              <a:buFont typeface="LucidaGrande" charset="0"/>
              <a:buChar char="▶"/>
            </a:pPr>
            <a:endParaRPr lang="en-US" sz="3100" b="0" dirty="0">
              <a:latin typeface="Lucida Fax" panose="02060602050505020204" pitchFamily="18" charset="0"/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B3A1D64-9E4D-4B64-86B6-AE7B588F3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276" y="765095"/>
            <a:ext cx="7854782" cy="5822946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549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BFDF8-75D0-4791-AD5D-C66CAD036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1051560"/>
            <a:ext cx="4485861" cy="108813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Aft>
                <a:spcPts val="600"/>
              </a:spcAft>
              <a:tabLst>
                <a:tab pos="2971800" algn="ctr"/>
                <a:tab pos="5943600" algn="r"/>
              </a:tabLst>
            </a:pP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Getting the Lead 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BB6BEC-930C-4F7E-98B5-D2FDA3A6FDBB}"/>
              </a:ext>
            </a:extLst>
          </p:cNvPr>
          <p:cNvSpPr/>
          <p:nvPr/>
        </p:nvSpPr>
        <p:spPr>
          <a:xfrm>
            <a:off x="398493" y="2514600"/>
            <a:ext cx="4498848" cy="35844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The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EAGLE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Initiative 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Group of dedicated organizations aligned on a smart transition to unleaded aviation fuel</a:t>
            </a: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Email: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100UL@aopa.org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AEA48-8640-45AC-86B2-A17A6053ED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7" r="1" b="2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522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091530-4894-4CAB-A0FF-C4E6CB364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02" y="-42220"/>
            <a:ext cx="11152186" cy="13255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Issues Affecting Continued Availability of 100LL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9F0166-F9DB-4BE6-AB11-51CB7848A20E}"/>
              </a:ext>
            </a:extLst>
          </p:cNvPr>
          <p:cNvGrpSpPr/>
          <p:nvPr/>
        </p:nvGrpSpPr>
        <p:grpSpPr>
          <a:xfrm>
            <a:off x="396412" y="1205611"/>
            <a:ext cx="5336627" cy="2151415"/>
            <a:chOff x="5268311" y="1884133"/>
            <a:chExt cx="5336627" cy="215141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D1E796-B8B3-48BF-A4FA-7B96E8942843}"/>
                </a:ext>
              </a:extLst>
            </p:cNvPr>
            <p:cNvSpPr txBox="1"/>
            <p:nvPr/>
          </p:nvSpPr>
          <p:spPr>
            <a:xfrm>
              <a:off x="5268311" y="2835221"/>
              <a:ext cx="5336627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n-US" sz="2400" b="1" i="0" u="none" strike="noStrike" dirty="0">
                  <a:solidFill>
                    <a:schemeClr val="bg1">
                      <a:lumMod val="85000"/>
                    </a:schemeClr>
                  </a:solidFill>
                  <a:effectLst/>
                </a:rPr>
                <a:t>Santa Clara County nixes leaded fuel at Reid-Hillview Airport, considers early closure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A50BD7-7881-4D54-A230-483653EC9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68311" y="1884133"/>
              <a:ext cx="2709042" cy="104052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F05E9A6-F078-4406-B34B-6F7F5021F544}"/>
              </a:ext>
            </a:extLst>
          </p:cNvPr>
          <p:cNvSpPr txBox="1"/>
          <p:nvPr/>
        </p:nvSpPr>
        <p:spPr>
          <a:xfrm>
            <a:off x="312977" y="4296790"/>
            <a:ext cx="5336627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fontAlgn="base"/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effectLst/>
              </a:rPr>
              <a:t>Over FAA’s objection, Santa Clara County’s airports will switch to unleaded gas for small planes</a:t>
            </a:r>
          </a:p>
          <a:p>
            <a:pPr algn="l" fontAlgn="base"/>
            <a:r>
              <a:rPr lang="en-US" b="0" dirty="0">
                <a:solidFill>
                  <a:schemeClr val="bg1">
                    <a:lumMod val="85000"/>
                  </a:schemeClr>
                </a:solidFill>
                <a:effectLst/>
                <a:latin typeface="Droid Serif"/>
              </a:rPr>
              <a:t>The move could potentially bring the withholding of federal funds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012586-8343-434C-AB1F-F824C33A4F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412" y="3626016"/>
            <a:ext cx="4214648" cy="6820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00E1F0-2815-4972-9FA0-C7B083939956}"/>
              </a:ext>
            </a:extLst>
          </p:cNvPr>
          <p:cNvSpPr/>
          <p:nvPr/>
        </p:nvSpPr>
        <p:spPr>
          <a:xfrm>
            <a:off x="396412" y="1207908"/>
            <a:ext cx="5336627" cy="2149118"/>
          </a:xfrm>
          <a:prstGeom prst="rect">
            <a:avLst/>
          </a:prstGeom>
          <a:noFill/>
          <a:ln w="25400" cap="flat">
            <a:solidFill>
              <a:schemeClr val="accent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B1015E-1B4C-4F18-AE9B-0CE2D1DCB87E}"/>
              </a:ext>
            </a:extLst>
          </p:cNvPr>
          <p:cNvSpPr/>
          <p:nvPr/>
        </p:nvSpPr>
        <p:spPr>
          <a:xfrm>
            <a:off x="376955" y="3626016"/>
            <a:ext cx="5336627" cy="2377440"/>
          </a:xfrm>
          <a:prstGeom prst="rect">
            <a:avLst/>
          </a:prstGeom>
          <a:noFill/>
          <a:ln w="25400" cap="flat">
            <a:solidFill>
              <a:schemeClr val="accent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43F52A-4805-4144-B79E-3A3FD7BA062F}"/>
              </a:ext>
            </a:extLst>
          </p:cNvPr>
          <p:cNvGrpSpPr/>
          <p:nvPr/>
        </p:nvGrpSpPr>
        <p:grpSpPr>
          <a:xfrm>
            <a:off x="6151841" y="1431585"/>
            <a:ext cx="5336627" cy="1719115"/>
            <a:chOff x="6331721" y="1206735"/>
            <a:chExt cx="5336627" cy="1719115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D6BAA4C-5E61-49A8-AB59-A629B0E94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2335" y="1309553"/>
              <a:ext cx="5063962" cy="161629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FED3026-B599-4EFC-830A-5C64495B3652}"/>
                </a:ext>
              </a:extLst>
            </p:cNvPr>
            <p:cNvSpPr/>
            <p:nvPr/>
          </p:nvSpPr>
          <p:spPr>
            <a:xfrm>
              <a:off x="6331721" y="1206735"/>
              <a:ext cx="5336627" cy="1645920"/>
            </a:xfrm>
            <a:prstGeom prst="rect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4C1DC4-5870-4B60-AE73-51BF89CF6BED}"/>
              </a:ext>
            </a:extLst>
          </p:cNvPr>
          <p:cNvGrpSpPr/>
          <p:nvPr/>
        </p:nvGrpSpPr>
        <p:grpSpPr>
          <a:xfrm>
            <a:off x="6123949" y="3712880"/>
            <a:ext cx="5886671" cy="2203611"/>
            <a:chOff x="6213889" y="3098287"/>
            <a:chExt cx="5886671" cy="220361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02F0A9-E072-45BB-B22F-2DE81457B27C}"/>
                </a:ext>
              </a:extLst>
            </p:cNvPr>
            <p:cNvGrpSpPr/>
            <p:nvPr/>
          </p:nvGrpSpPr>
          <p:grpSpPr>
            <a:xfrm>
              <a:off x="6213889" y="3098287"/>
              <a:ext cx="5566539" cy="2203611"/>
              <a:chOff x="735723" y="1895277"/>
              <a:chExt cx="5566539" cy="22036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52FFF7B-B04C-48E3-9ED4-C75C41E694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724" y="1895277"/>
                <a:ext cx="2291256" cy="985561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74CD55-F767-4FE1-9D20-09718ACC32F4}"/>
                  </a:ext>
                </a:extLst>
              </p:cNvPr>
              <p:cNvSpPr txBox="1"/>
              <p:nvPr/>
            </p:nvSpPr>
            <p:spPr>
              <a:xfrm>
                <a:off x="735723" y="2898561"/>
                <a:ext cx="5566539" cy="12003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r>
                  <a:rPr lang="en-US" sz="2400" b="1" i="0" u="none" strike="noStrike" dirty="0">
                    <a:solidFill>
                      <a:schemeClr val="bg1">
                        <a:lumMod val="85000"/>
                      </a:schemeClr>
                    </a:solidFill>
                    <a:effectLst/>
                  </a:rPr>
                  <a:t>Santa Monica Airport (SMO), Leaded Avgas, and Childhood Blood Lead Levels: Profound Pediatric Health Consequences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5065D1-E2BF-4184-B4FD-19E57EB65EEE}"/>
                </a:ext>
              </a:extLst>
            </p:cNvPr>
            <p:cNvSpPr/>
            <p:nvPr/>
          </p:nvSpPr>
          <p:spPr>
            <a:xfrm>
              <a:off x="6213889" y="3098287"/>
              <a:ext cx="5886671" cy="2149118"/>
            </a:xfrm>
            <a:prstGeom prst="rect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1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D0BE58-2821-45B6-AB3C-3FE774CE309B}"/>
              </a:ext>
            </a:extLst>
          </p:cNvPr>
          <p:cNvSpPr txBox="1">
            <a:spLocks/>
          </p:cNvSpPr>
          <p:nvPr/>
        </p:nvSpPr>
        <p:spPr>
          <a:xfrm>
            <a:off x="321014" y="1948724"/>
            <a:ext cx="5029200" cy="38824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2"/>
                </a:solidFill>
              </a:rPr>
              <a:t>Maintain Safety of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Existing Fleet</a:t>
            </a:r>
          </a:p>
          <a:p>
            <a:pPr lvl="2"/>
            <a:endParaRPr lang="en-US" sz="2800" b="1" dirty="0">
              <a:solidFill>
                <a:schemeClr val="bg2"/>
              </a:solidFill>
            </a:endParaRPr>
          </a:p>
          <a:p>
            <a:r>
              <a:rPr lang="en-US" sz="3600" b="1" dirty="0">
                <a:solidFill>
                  <a:schemeClr val="bg2"/>
                </a:solidFill>
              </a:rPr>
              <a:t>High-Performance Engines/Aircraft Require 100 Octane for </a:t>
            </a:r>
            <a:r>
              <a:rPr lang="en-US" sz="3600" b="1" u="sng" dirty="0">
                <a:solidFill>
                  <a:schemeClr val="bg2"/>
                </a:solidFill>
              </a:rPr>
              <a:t>Detonation</a:t>
            </a:r>
            <a:r>
              <a:rPr lang="en-US" sz="3600" b="1" dirty="0">
                <a:solidFill>
                  <a:schemeClr val="bg2"/>
                </a:solidFill>
              </a:rPr>
              <a:t> Protection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E38FF-DE99-4DE9-A615-E3FE82F193E0}"/>
              </a:ext>
            </a:extLst>
          </p:cNvPr>
          <p:cNvSpPr txBox="1">
            <a:spLocks/>
          </p:cNvSpPr>
          <p:nvPr/>
        </p:nvSpPr>
        <p:spPr>
          <a:xfrm>
            <a:off x="838200" y="95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Unleaded Avgas Transition: Key Issues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C5FEB-281F-4494-94E1-5C04A713EE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1460" y="950533"/>
            <a:ext cx="5462500" cy="520208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EE30E48-D747-401D-A0D0-F4E33D9E50CF}"/>
              </a:ext>
            </a:extLst>
          </p:cNvPr>
          <p:cNvCxnSpPr/>
          <p:nvPr/>
        </p:nvCxnSpPr>
        <p:spPr bwMode="auto">
          <a:xfrm flipV="1">
            <a:off x="6624320" y="5486400"/>
            <a:ext cx="307868" cy="51426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931BFD-E01D-4084-8A4D-C4F02054E8A0}"/>
              </a:ext>
            </a:extLst>
          </p:cNvPr>
          <p:cNvCxnSpPr/>
          <p:nvPr/>
        </p:nvCxnSpPr>
        <p:spPr bwMode="auto">
          <a:xfrm flipH="1">
            <a:off x="8566913" y="3913886"/>
            <a:ext cx="7548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2A3284-C23D-4FFD-BA20-2BBF220E7B36}"/>
              </a:ext>
            </a:extLst>
          </p:cNvPr>
          <p:cNvCxnSpPr/>
          <p:nvPr/>
        </p:nvCxnSpPr>
        <p:spPr bwMode="auto">
          <a:xfrm flipH="1">
            <a:off x="7206204" y="3913886"/>
            <a:ext cx="1368257" cy="1957682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38A4CA-3C1F-4365-B68C-6980ED799CA8}"/>
              </a:ext>
            </a:extLst>
          </p:cNvPr>
          <p:cNvSpPr/>
          <p:nvPr/>
        </p:nvSpPr>
        <p:spPr>
          <a:xfrm>
            <a:off x="10315743" y="5588000"/>
            <a:ext cx="1368257" cy="721527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62045E-48FF-4C07-B7A0-F0738F11FC53}"/>
              </a:ext>
            </a:extLst>
          </p:cNvPr>
          <p:cNvSpPr txBox="1"/>
          <p:nvPr/>
        </p:nvSpPr>
        <p:spPr>
          <a:xfrm>
            <a:off x="6624319" y="2966804"/>
            <a:ext cx="1696721" cy="584773"/>
          </a:xfrm>
          <a:prstGeom prst="rect">
            <a:avLst/>
          </a:prstGeom>
          <a:solidFill>
            <a:srgbClr val="0070C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100LL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</a:rPr>
              <a:t>32.9% of aircraft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0C89CD-5C94-4455-9DE3-4BCEBE4E5AEA}"/>
              </a:ext>
            </a:extLst>
          </p:cNvPr>
          <p:cNvSpPr txBox="1"/>
          <p:nvPr/>
        </p:nvSpPr>
        <p:spPr>
          <a:xfrm>
            <a:off x="8872475" y="4287107"/>
            <a:ext cx="1696721" cy="584773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UL91/94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1"/>
                </a:solidFill>
              </a:rPr>
              <a:t>66.9% of aircraft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B5488A-515A-436A-8996-B75BB236B5E4}"/>
              </a:ext>
            </a:extLst>
          </p:cNvPr>
          <p:cNvGrpSpPr/>
          <p:nvPr/>
        </p:nvGrpSpPr>
        <p:grpSpPr>
          <a:xfrm>
            <a:off x="4968240" y="1639300"/>
            <a:ext cx="7148137" cy="4683910"/>
            <a:chOff x="4968240" y="1639300"/>
            <a:chExt cx="7148137" cy="4683910"/>
          </a:xfrm>
        </p:grpSpPr>
        <p:sp>
          <p:nvSpPr>
            <p:cNvPr id="16" name="Callout: Double Bent Line 15">
              <a:extLst>
                <a:ext uri="{FF2B5EF4-FFF2-40B4-BE49-F238E27FC236}">
                  <a16:creationId xmlns:a16="http://schemas.microsoft.com/office/drawing/2014/main" id="{CBDA9F89-DC2A-43EA-93BA-7C2EADE58214}"/>
                </a:ext>
              </a:extLst>
            </p:cNvPr>
            <p:cNvSpPr/>
            <p:nvPr/>
          </p:nvSpPr>
          <p:spPr>
            <a:xfrm>
              <a:off x="4968240" y="1639300"/>
              <a:ext cx="1463040" cy="830995"/>
            </a:xfrm>
            <a:prstGeom prst="borderCallout3">
              <a:avLst>
                <a:gd name="adj1" fmla="val 50538"/>
                <a:gd name="adj2" fmla="val -1389"/>
                <a:gd name="adj3" fmla="val 50538"/>
                <a:gd name="adj4" fmla="val -14584"/>
                <a:gd name="adj5" fmla="val 142045"/>
                <a:gd name="adj6" fmla="val -13889"/>
                <a:gd name="adj7" fmla="val 200875"/>
                <a:gd name="adj8" fmla="val 83334"/>
              </a:avLst>
            </a:prstGeom>
            <a:solidFill>
              <a:srgbClr val="FFFFFF"/>
            </a:solidFill>
            <a:ln w="25400" cap="flat">
              <a:solidFill>
                <a:srgbClr val="0070C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Estimated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126M gal/year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i="1" kern="1200" dirty="0">
                  <a:solidFill>
                    <a:srgbClr val="002060"/>
                  </a:solidFill>
                  <a:highlight>
                    <a:srgbClr val="FFFF00"/>
                  </a:highlight>
                  <a:latin typeface="Arial"/>
                  <a:ea typeface="+mn-ea"/>
                  <a:cs typeface="+mn-cs"/>
                </a:rPr>
                <a:t>70% of avgas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Callout: Bent Line 16">
              <a:extLst>
                <a:ext uri="{FF2B5EF4-FFF2-40B4-BE49-F238E27FC236}">
                  <a16:creationId xmlns:a16="http://schemas.microsoft.com/office/drawing/2014/main" id="{F6CECE86-DB4B-4372-84F9-84675AF531D1}"/>
                </a:ext>
              </a:extLst>
            </p:cNvPr>
            <p:cNvSpPr/>
            <p:nvPr/>
          </p:nvSpPr>
          <p:spPr>
            <a:xfrm>
              <a:off x="10591935" y="5492215"/>
              <a:ext cx="1524442" cy="830995"/>
            </a:xfrm>
            <a:prstGeom prst="borderCallout2">
              <a:avLst>
                <a:gd name="adj1" fmla="val 57875"/>
                <a:gd name="adj2" fmla="val -1346"/>
                <a:gd name="adj3" fmla="val 57874"/>
                <a:gd name="adj4" fmla="val -14761"/>
                <a:gd name="adj5" fmla="val -17099"/>
                <a:gd name="adj6" fmla="val -36504"/>
              </a:avLst>
            </a:prstGeom>
            <a:solidFill>
              <a:srgbClr val="FFFFFF"/>
            </a:solidFill>
            <a:ln w="25400" cap="flat">
              <a:solidFill>
                <a:srgbClr val="C0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Estimated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54 </a:t>
              </a:r>
              <a:r>
                <a:rPr kumimoji="0" lang="en-US" sz="16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Mgal</a:t>
              </a:r>
              <a:r>
                <a:rPr kumimoji="0" lang="en-US" sz="160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/year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i="1" kern="1200" dirty="0">
                  <a:solidFill>
                    <a:srgbClr val="002060"/>
                  </a:solidFill>
                  <a:highlight>
                    <a:srgbClr val="FFFF00"/>
                  </a:highlight>
                  <a:latin typeface="Arial"/>
                  <a:ea typeface="+mn-ea"/>
                  <a:cs typeface="+mn-cs"/>
                </a:rPr>
                <a:t>30% of Avgas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30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10F6B-8731-E03E-431D-0865E346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228600"/>
            <a:ext cx="10515600" cy="132556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Unleaded Fuel -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21A3A-D2A6-D0E6-9BE5-10672A31D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353024"/>
            <a:ext cx="7837920" cy="547528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FAA granted STC approval for GAMI's G100UL for vast majority of piston aircraft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GAMI working through commercialization to bring to airports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Swift anticipates unleaded 100R STC approval in 2023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Some lower-compression aircraft can use its 94-octane UL 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Two fuels in testing under the FAA’s PAFI program, and showing promise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Stay informed and engaged at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www.aopa.org/100UL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50CF1-CE4B-12ED-1ACC-96485FA37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834" y="2180019"/>
            <a:ext cx="3230702" cy="4022436"/>
          </a:xfrm>
          <a:prstGeom prst="rect">
            <a:avLst/>
          </a:prstGeom>
          <a:ln w="15875">
            <a:solidFill>
              <a:srgbClr val="0070C0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325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796B649-B3C9-4718-801B-C4D0F84E2E42}"/>
              </a:ext>
            </a:extLst>
          </p:cNvPr>
          <p:cNvSpPr txBox="1">
            <a:spLocks/>
          </p:cNvSpPr>
          <p:nvPr/>
        </p:nvSpPr>
        <p:spPr>
          <a:xfrm>
            <a:off x="838200" y="2280317"/>
            <a:ext cx="5094249" cy="37542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chemeClr val="bg2"/>
                </a:solidFill>
              </a:rPr>
              <a:t>Collaborative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>
                <a:solidFill>
                  <a:schemeClr val="bg2"/>
                </a:solidFill>
              </a:rPr>
              <a:t>FAA/Industry Initiative</a:t>
            </a:r>
          </a:p>
          <a:p>
            <a:r>
              <a:rPr lang="en-US" b="1" dirty="0">
                <a:solidFill>
                  <a:schemeClr val="bg2"/>
                </a:solidFill>
              </a:rPr>
              <a:t>Urgency &amp; Priority</a:t>
            </a:r>
          </a:p>
          <a:p>
            <a:r>
              <a:rPr lang="en-US" b="1" dirty="0">
                <a:solidFill>
                  <a:schemeClr val="bg2"/>
                </a:solidFill>
              </a:rPr>
              <a:t>Chart Our Own Roadmap</a:t>
            </a:r>
          </a:p>
          <a:p>
            <a:r>
              <a:rPr lang="en-US" b="1" dirty="0">
                <a:solidFill>
                  <a:schemeClr val="bg2"/>
                </a:solidFill>
              </a:rPr>
              <a:t>Protect Availability of 100LL</a:t>
            </a:r>
          </a:p>
          <a:p>
            <a:r>
              <a:rPr lang="en-US" b="1" dirty="0">
                <a:solidFill>
                  <a:schemeClr val="bg2"/>
                </a:solidFill>
              </a:rPr>
              <a:t>Minimize Impact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E1E28-146B-4022-93AB-93504BA057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2090" y="1669325"/>
            <a:ext cx="6055113" cy="497625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03632C2-36D7-4434-A39F-FCE42CD928BD}"/>
              </a:ext>
            </a:extLst>
          </p:cNvPr>
          <p:cNvSpPr txBox="1">
            <a:spLocks/>
          </p:cNvSpPr>
          <p:nvPr/>
        </p:nvSpPr>
        <p:spPr>
          <a:xfrm>
            <a:off x="674649" y="66351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2"/>
                </a:solidFill>
                <a:latin typeface="+mn-lt"/>
              </a:rPr>
              <a:t>Fueling the Future:</a:t>
            </a:r>
            <a:br>
              <a:rPr lang="en-US" b="1" dirty="0">
                <a:solidFill>
                  <a:schemeClr val="bg2"/>
                </a:solidFill>
                <a:latin typeface="+mn-lt"/>
              </a:rPr>
            </a:br>
            <a:r>
              <a:rPr lang="en-US" b="1" i="1" dirty="0">
                <a:solidFill>
                  <a:schemeClr val="bg2"/>
                </a:solidFill>
                <a:latin typeface="+mn-lt"/>
              </a:rPr>
              <a:t>Stay Engaged</a:t>
            </a:r>
          </a:p>
        </p:txBody>
      </p:sp>
    </p:spTree>
    <p:extLst>
      <p:ext uri="{BB962C8B-B14F-4D97-AF65-F5344CB8AC3E}">
        <p14:creationId xmlns:p14="http://schemas.microsoft.com/office/powerpoint/2010/main" val="916239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sky, outdoor, plane, grass&#10;&#10;Description automatically generated">
            <a:extLst>
              <a:ext uri="{FF2B5EF4-FFF2-40B4-BE49-F238E27FC236}">
                <a16:creationId xmlns:a16="http://schemas.microsoft.com/office/drawing/2014/main" id="{FAB6BC00-BDB3-1C4F-A610-4FF32FF5C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23"/>
                    </a14:imgEffect>
                    <a14:imgEffect>
                      <a14:saturation sat="42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rcRect r="160" b="37974"/>
          <a:stretch/>
        </p:blipFill>
        <p:spPr>
          <a:xfrm>
            <a:off x="-364299" y="-1542608"/>
            <a:ext cx="9509760" cy="8869680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2FF2F4-9EEF-8848-895A-D069E599BF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9189" y="720725"/>
            <a:ext cx="4027488" cy="1222375"/>
          </a:xfrm>
        </p:spPr>
        <p:txBody>
          <a:bodyPr>
            <a:normAutofit/>
          </a:bodyPr>
          <a:lstStyle/>
          <a:p>
            <a:pPr algn="r"/>
            <a:r>
              <a:rPr lang="en-US" sz="6000" b="1">
                <a:solidFill>
                  <a:srgbClr val="FF9933"/>
                </a:solidFill>
              </a:rPr>
              <a:t>MISSION</a:t>
            </a:r>
            <a:endParaRPr lang="en-US" sz="6000">
              <a:solidFill>
                <a:srgbClr val="FF993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B72E4-B8F0-EA46-8B2D-1DA596BD5FF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557621" y="3233525"/>
            <a:ext cx="3485767" cy="617537"/>
          </a:xfrm>
        </p:spPr>
        <p:txBody>
          <a:bodyPr vert="horz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>
                <a:solidFill>
                  <a:schemeClr val="bg1"/>
                </a:solidFill>
              </a:rPr>
              <a:t>300,000+ MEMBERS FLYING 200,000+   GA AIRCRAFT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23672C8-B53F-AE4E-A458-01D6F8AA4EC5}"/>
              </a:ext>
            </a:extLst>
          </p:cNvPr>
          <p:cNvSpPr txBox="1">
            <a:spLocks/>
          </p:cNvSpPr>
          <p:nvPr/>
        </p:nvSpPr>
        <p:spPr>
          <a:xfrm>
            <a:off x="4818183" y="899744"/>
            <a:ext cx="1078522" cy="401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+mn-lt"/>
              </a:rPr>
              <a:t>OF</a:t>
            </a:r>
            <a:r>
              <a:rPr lang="en-US" sz="3200" b="1">
                <a:latin typeface="+mn-lt"/>
              </a:rPr>
              <a:t> </a:t>
            </a:r>
            <a:endParaRPr lang="en-US" sz="3200">
              <a:latin typeface="+mn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0A3EA07-EB7F-0544-8900-B271E682DAE8}"/>
              </a:ext>
            </a:extLst>
          </p:cNvPr>
          <p:cNvSpPr txBox="1">
            <a:spLocks/>
          </p:cNvSpPr>
          <p:nvPr/>
        </p:nvSpPr>
        <p:spPr>
          <a:xfrm>
            <a:off x="1090246" y="474784"/>
            <a:ext cx="1210409" cy="615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  <a:latin typeface="+mn-lt"/>
              </a:rPr>
              <a:t>THE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925A58C-044D-0142-AA43-6C0CA00245BA}"/>
              </a:ext>
            </a:extLst>
          </p:cNvPr>
          <p:cNvGrpSpPr/>
          <p:nvPr/>
        </p:nvGrpSpPr>
        <p:grpSpPr>
          <a:xfrm>
            <a:off x="2722910" y="2530074"/>
            <a:ext cx="1723773" cy="1158256"/>
            <a:chOff x="2306514" y="4652036"/>
            <a:chExt cx="1723773" cy="1158256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D11110BE-1592-8A43-85A7-386A000FD7E8}"/>
                </a:ext>
              </a:extLst>
            </p:cNvPr>
            <p:cNvSpPr txBox="1">
              <a:spLocks/>
            </p:cNvSpPr>
            <p:nvPr/>
          </p:nvSpPr>
          <p:spPr>
            <a:xfrm>
              <a:off x="2306514" y="4652036"/>
              <a:ext cx="911471" cy="1027795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ts val="3200"/>
                </a:lnSpc>
                <a:spcBef>
                  <a:spcPts val="1200"/>
                </a:spcBef>
                <a:spcAft>
                  <a:spcPts val="600"/>
                </a:spcAft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2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2400" b="0" i="0" kern="1200">
                  <a:solidFill>
                    <a:srgbClr val="383838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5"/>
                </a:buClr>
                <a:buSzPct val="80000"/>
                <a:buFontTx/>
                <a:buNone/>
                <a:defRPr sz="16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4400" dirty="0">
                  <a:solidFill>
                    <a:srgbClr val="FF9900"/>
                  </a:solidFill>
                  <a:latin typeface="Impact"/>
                </a:rPr>
                <a:t>84</a:t>
              </a:r>
              <a:endParaRPr lang="en-US" sz="4400" dirty="0">
                <a:solidFill>
                  <a:srgbClr val="FF990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D3F31D-8E3A-5941-9E35-0BCB571CEDC3}"/>
                </a:ext>
              </a:extLst>
            </p:cNvPr>
            <p:cNvSpPr txBox="1"/>
            <p:nvPr/>
          </p:nvSpPr>
          <p:spPr>
            <a:xfrm>
              <a:off x="2341683" y="5533293"/>
              <a:ext cx="168860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YEARS YOUNG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CA748E-9C6D-8E4C-9B39-B9758A97853F}"/>
              </a:ext>
            </a:extLst>
          </p:cNvPr>
          <p:cNvGrpSpPr/>
          <p:nvPr/>
        </p:nvGrpSpPr>
        <p:grpSpPr>
          <a:xfrm>
            <a:off x="8677501" y="2403646"/>
            <a:ext cx="2986453" cy="1379540"/>
            <a:chOff x="8267701" y="2808530"/>
            <a:chExt cx="2986453" cy="1379540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B0C49670-A793-4446-86E2-6FF3A31810A0}"/>
                </a:ext>
              </a:extLst>
            </p:cNvPr>
            <p:cNvSpPr txBox="1">
              <a:spLocks/>
            </p:cNvSpPr>
            <p:nvPr/>
          </p:nvSpPr>
          <p:spPr>
            <a:xfrm>
              <a:off x="8267701" y="2808530"/>
              <a:ext cx="1852245" cy="48858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ts val="3200"/>
                </a:lnSpc>
                <a:spcBef>
                  <a:spcPts val="1200"/>
                </a:spcBef>
                <a:spcAft>
                  <a:spcPts val="600"/>
                </a:spcAft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2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2400" b="0" i="0" kern="1200">
                  <a:solidFill>
                    <a:srgbClr val="383838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5"/>
                </a:buClr>
                <a:buSzPct val="80000"/>
                <a:buFontTx/>
                <a:buNone/>
                <a:defRPr sz="16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sz="1800">
                  <a:solidFill>
                    <a:schemeClr val="bg1"/>
                  </a:solidFill>
                </a:rPr>
                <a:t>WE ARE A</a:t>
              </a: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8E3582DA-1995-D14A-926D-73081567EC66}"/>
                </a:ext>
              </a:extLst>
            </p:cNvPr>
            <p:cNvSpPr txBox="1">
              <a:spLocks/>
            </p:cNvSpPr>
            <p:nvPr/>
          </p:nvSpPr>
          <p:spPr>
            <a:xfrm>
              <a:off x="8267701" y="3160275"/>
              <a:ext cx="2986453" cy="102779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ts val="3200"/>
                </a:lnSpc>
                <a:spcBef>
                  <a:spcPts val="1200"/>
                </a:spcBef>
                <a:spcAft>
                  <a:spcPts val="600"/>
                </a:spcAft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2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2400" b="0" i="0" kern="1200">
                  <a:solidFill>
                    <a:srgbClr val="383838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5"/>
                </a:buClr>
                <a:buSzPct val="80000"/>
                <a:buFontTx/>
                <a:buNone/>
                <a:defRPr sz="16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200" dirty="0">
                  <a:solidFill>
                    <a:srgbClr val="FF9900"/>
                  </a:solidFill>
                  <a:latin typeface="Impact" panose="020B0806030902050204" pitchFamily="34" charset="0"/>
                </a:rPr>
                <a:t>COMMUNITY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5C542B-5A85-EC4D-B189-D6C7D69ACF00}"/>
              </a:ext>
            </a:extLst>
          </p:cNvPr>
          <p:cNvGrpSpPr/>
          <p:nvPr/>
        </p:nvGrpSpPr>
        <p:grpSpPr>
          <a:xfrm>
            <a:off x="2498699" y="4143766"/>
            <a:ext cx="4985104" cy="1132534"/>
            <a:chOff x="8226688" y="4378569"/>
            <a:chExt cx="3318680" cy="1132534"/>
          </a:xfrm>
        </p:grpSpPr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3C599D75-8107-314F-AC48-4245AD64066D}"/>
                </a:ext>
              </a:extLst>
            </p:cNvPr>
            <p:cNvSpPr txBox="1">
              <a:spLocks/>
            </p:cNvSpPr>
            <p:nvPr/>
          </p:nvSpPr>
          <p:spPr>
            <a:xfrm>
              <a:off x="8294077" y="4378569"/>
              <a:ext cx="3251291" cy="102779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ts val="3200"/>
                </a:lnSpc>
                <a:spcBef>
                  <a:spcPts val="1200"/>
                </a:spcBef>
                <a:spcAft>
                  <a:spcPts val="600"/>
                </a:spcAft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2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2400" b="0" i="0" kern="1200">
                  <a:solidFill>
                    <a:srgbClr val="383838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5"/>
                </a:buClr>
                <a:buSzPct val="80000"/>
                <a:buFontTx/>
                <a:buNone/>
                <a:defRPr sz="16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200" dirty="0">
                  <a:solidFill>
                    <a:srgbClr val="FF9900"/>
                  </a:solidFill>
                  <a:latin typeface="Impact" panose="020B0806030902050204" pitchFamily="34" charset="0"/>
                </a:rPr>
                <a:t>GENERAL AVIATION SAFETY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1C705A0-D9AE-8B47-9F15-207A60C74C84}"/>
                </a:ext>
              </a:extLst>
            </p:cNvPr>
            <p:cNvSpPr txBox="1"/>
            <p:nvPr/>
          </p:nvSpPr>
          <p:spPr>
            <a:xfrm>
              <a:off x="8226688" y="4864772"/>
              <a:ext cx="3207739" cy="646331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t" anchorCtr="0">
              <a:noAutofit/>
            </a:bodyPr>
            <a:lstStyle/>
            <a:p>
              <a:pPr>
                <a:spcAft>
                  <a:spcPts val="1200"/>
                </a:spcAft>
                <a:buClr>
                  <a:schemeClr val="accent5"/>
                </a:buClr>
              </a:pPr>
              <a:r>
                <a:rPr lang="en-US">
                  <a:solidFill>
                    <a:schemeClr val="bg1"/>
                  </a:solidFill>
                  <a:cs typeface="Arial"/>
                </a:rPr>
                <a:t>SAFEST YEAR IN OVER 20 YEARS 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3BDC139-32CA-CC42-9A4D-EAEAEE5131A5}"/>
              </a:ext>
            </a:extLst>
          </p:cNvPr>
          <p:cNvGrpSpPr/>
          <p:nvPr/>
        </p:nvGrpSpPr>
        <p:grpSpPr>
          <a:xfrm>
            <a:off x="10489520" y="1850929"/>
            <a:ext cx="199196" cy="836586"/>
            <a:chOff x="8470231" y="1436338"/>
            <a:chExt cx="445169" cy="101065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EDC23A5-A130-084C-B3AD-831D28391869}"/>
                </a:ext>
              </a:extLst>
            </p:cNvPr>
            <p:cNvCxnSpPr>
              <a:cxnSpLocks/>
            </p:cNvCxnSpPr>
            <p:nvPr/>
          </p:nvCxnSpPr>
          <p:spPr>
            <a:xfrm>
              <a:off x="8470231" y="1443788"/>
              <a:ext cx="445169" cy="0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35402CF-EE47-B148-97F7-BFB4364653A0}"/>
                </a:ext>
              </a:extLst>
            </p:cNvPr>
            <p:cNvCxnSpPr>
              <a:cxnSpLocks/>
            </p:cNvCxnSpPr>
            <p:nvPr/>
          </p:nvCxnSpPr>
          <p:spPr>
            <a:xfrm>
              <a:off x="8899589" y="1436338"/>
              <a:ext cx="0" cy="1010652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54B8C9F-F5CE-6A41-8F64-B18711155700}"/>
              </a:ext>
            </a:extLst>
          </p:cNvPr>
          <p:cNvGrpSpPr/>
          <p:nvPr/>
        </p:nvGrpSpPr>
        <p:grpSpPr>
          <a:xfrm rot="16200000">
            <a:off x="2059068" y="2402298"/>
            <a:ext cx="844906" cy="419029"/>
            <a:chOff x="3030355" y="2050236"/>
            <a:chExt cx="1474268" cy="562342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3242CCD-A124-BD42-8A4F-A819817997BD}"/>
                </a:ext>
              </a:extLst>
            </p:cNvPr>
            <p:cNvCxnSpPr>
              <a:cxnSpLocks/>
            </p:cNvCxnSpPr>
            <p:nvPr/>
          </p:nvCxnSpPr>
          <p:spPr>
            <a:xfrm>
              <a:off x="3030355" y="2057261"/>
              <a:ext cx="1474268" cy="0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BEC7D60-3541-4B40-82D7-3DA3F87AAD44}"/>
                </a:ext>
              </a:extLst>
            </p:cNvPr>
            <p:cNvCxnSpPr>
              <a:cxnSpLocks/>
            </p:cNvCxnSpPr>
            <p:nvPr/>
          </p:nvCxnSpPr>
          <p:spPr>
            <a:xfrm>
              <a:off x="3041650" y="2050236"/>
              <a:ext cx="0" cy="562342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862432B-E2C5-934A-AE08-332F78EEF009}"/>
              </a:ext>
            </a:extLst>
          </p:cNvPr>
          <p:cNvGrpSpPr/>
          <p:nvPr/>
        </p:nvGrpSpPr>
        <p:grpSpPr>
          <a:xfrm>
            <a:off x="1246007" y="1687550"/>
            <a:ext cx="1132729" cy="4207223"/>
            <a:chOff x="1246007" y="1687551"/>
            <a:chExt cx="1132729" cy="2753828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182875B-0D38-B645-8942-A5532AA0DF1C}"/>
                </a:ext>
              </a:extLst>
            </p:cNvPr>
            <p:cNvCxnSpPr>
              <a:cxnSpLocks/>
            </p:cNvCxnSpPr>
            <p:nvPr/>
          </p:nvCxnSpPr>
          <p:spPr>
            <a:xfrm>
              <a:off x="1246007" y="4441379"/>
              <a:ext cx="1132729" cy="0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86E0E45-D01C-0942-9002-C81BBA98313D}"/>
                </a:ext>
              </a:extLst>
            </p:cNvPr>
            <p:cNvCxnSpPr>
              <a:cxnSpLocks/>
            </p:cNvCxnSpPr>
            <p:nvPr/>
          </p:nvCxnSpPr>
          <p:spPr>
            <a:xfrm>
              <a:off x="1257312" y="1687551"/>
              <a:ext cx="0" cy="2753820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A66E60B-272C-5645-8202-A6CE1C527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669" y="326781"/>
            <a:ext cx="1469360" cy="77372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49FB43B-BD76-40E7-87C3-4D2662E34A84}"/>
              </a:ext>
            </a:extLst>
          </p:cNvPr>
          <p:cNvGrpSpPr/>
          <p:nvPr/>
        </p:nvGrpSpPr>
        <p:grpSpPr>
          <a:xfrm flipH="1">
            <a:off x="8298063" y="3008936"/>
            <a:ext cx="254609" cy="1415562"/>
            <a:chOff x="8470231" y="1436338"/>
            <a:chExt cx="445169" cy="101065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AC78CAB-5C7E-4719-951E-B7825EB483E4}"/>
                </a:ext>
              </a:extLst>
            </p:cNvPr>
            <p:cNvCxnSpPr>
              <a:cxnSpLocks/>
            </p:cNvCxnSpPr>
            <p:nvPr/>
          </p:nvCxnSpPr>
          <p:spPr>
            <a:xfrm>
              <a:off x="8470231" y="1443788"/>
              <a:ext cx="445169" cy="0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6E31242-C185-4C56-BCDB-62BBB17CC9DE}"/>
                </a:ext>
              </a:extLst>
            </p:cNvPr>
            <p:cNvCxnSpPr>
              <a:cxnSpLocks/>
            </p:cNvCxnSpPr>
            <p:nvPr/>
          </p:nvCxnSpPr>
          <p:spPr>
            <a:xfrm>
              <a:off x="8899589" y="1436338"/>
              <a:ext cx="0" cy="1010652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E6998520-9F3B-44CF-A74A-91F39827DAE3}"/>
              </a:ext>
            </a:extLst>
          </p:cNvPr>
          <p:cNvSpPr txBox="1">
            <a:spLocks/>
          </p:cNvSpPr>
          <p:nvPr/>
        </p:nvSpPr>
        <p:spPr>
          <a:xfrm>
            <a:off x="8277997" y="4532864"/>
            <a:ext cx="2986453" cy="10277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ts val="3200"/>
              </a:lnSpc>
              <a:spcBef>
                <a:spcPts val="12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Char char="§"/>
              <a:defRPr sz="2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2400" b="0" i="0" kern="1200">
                <a:solidFill>
                  <a:srgbClr val="383838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80000"/>
              <a:buFontTx/>
              <a:buNone/>
              <a:defRPr sz="16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rgbClr val="FF9900"/>
                </a:solidFill>
                <a:latin typeface="Impact" panose="020B0806030902050204" pitchFamily="34" charset="0"/>
              </a:rPr>
              <a:t>AOPA FOUNDATION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A45DF9D-295F-40DE-A87F-20FD0AD22AF8}"/>
              </a:ext>
            </a:extLst>
          </p:cNvPr>
          <p:cNvSpPr txBox="1">
            <a:spLocks/>
          </p:cNvSpPr>
          <p:nvPr/>
        </p:nvSpPr>
        <p:spPr>
          <a:xfrm>
            <a:off x="8137282" y="5039837"/>
            <a:ext cx="3485767" cy="10277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itchFamily="2" charset="2"/>
              <a:buChar char="§"/>
              <a:defRPr sz="2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75000"/>
              <a:buFont typeface="Arial" panose="020B0604020202020204" pitchFamily="34" charset="0"/>
              <a:buChar char="•"/>
              <a:defRPr sz="2400" b="0" i="0" kern="1200">
                <a:solidFill>
                  <a:srgbClr val="383838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80000"/>
              <a:buFontTx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itchFamily="2" charset="2"/>
              <a:buChar char="§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US" sz="1800">
                <a:solidFill>
                  <a:schemeClr val="bg1"/>
                </a:solidFill>
              </a:rPr>
              <a:t>100% FREE H.S. STEM CURRICULUM </a:t>
            </a:r>
          </a:p>
          <a:p>
            <a:pPr marL="0" indent="0">
              <a:lnSpc>
                <a:spcPct val="100000"/>
              </a:lnSpc>
              <a:buFont typeface="Wingdings" pitchFamily="2" charset="2"/>
              <a:buNone/>
            </a:pPr>
            <a:r>
              <a:rPr lang="en-US" sz="1800">
                <a:solidFill>
                  <a:schemeClr val="bg1"/>
                </a:solidFill>
              </a:rPr>
              <a:t>22% FEMALE                       49% MINORITIES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3E56846-FD07-4FBA-AD39-C09FCC5321AD}"/>
              </a:ext>
            </a:extLst>
          </p:cNvPr>
          <p:cNvGrpSpPr/>
          <p:nvPr/>
        </p:nvGrpSpPr>
        <p:grpSpPr>
          <a:xfrm>
            <a:off x="1697792" y="1850930"/>
            <a:ext cx="723810" cy="2530224"/>
            <a:chOff x="1246007" y="1687551"/>
            <a:chExt cx="1132729" cy="275382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6F69E12-CD02-4F9A-A503-673AEC2D7C8C}"/>
                </a:ext>
              </a:extLst>
            </p:cNvPr>
            <p:cNvCxnSpPr>
              <a:cxnSpLocks/>
            </p:cNvCxnSpPr>
            <p:nvPr/>
          </p:nvCxnSpPr>
          <p:spPr>
            <a:xfrm>
              <a:off x="1246007" y="4441379"/>
              <a:ext cx="1132729" cy="0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DB896FD-D039-49B4-B335-9CB345EB0605}"/>
                </a:ext>
              </a:extLst>
            </p:cNvPr>
            <p:cNvCxnSpPr>
              <a:cxnSpLocks/>
            </p:cNvCxnSpPr>
            <p:nvPr/>
          </p:nvCxnSpPr>
          <p:spPr>
            <a:xfrm>
              <a:off x="1257312" y="1687551"/>
              <a:ext cx="0" cy="2753820"/>
            </a:xfrm>
            <a:prstGeom prst="line">
              <a:avLst/>
            </a:prstGeom>
            <a:ln w="19050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666799-D9DD-418E-AA2B-DD6AF9FD83F7}"/>
              </a:ext>
            </a:extLst>
          </p:cNvPr>
          <p:cNvGrpSpPr/>
          <p:nvPr/>
        </p:nvGrpSpPr>
        <p:grpSpPr>
          <a:xfrm>
            <a:off x="2481521" y="5444358"/>
            <a:ext cx="4985104" cy="1027795"/>
            <a:chOff x="8226688" y="4378569"/>
            <a:chExt cx="3318680" cy="1132534"/>
          </a:xfrm>
        </p:grpSpPr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6C9A8AF4-3F72-47D4-97EE-1090493726C9}"/>
                </a:ext>
              </a:extLst>
            </p:cNvPr>
            <p:cNvSpPr txBox="1">
              <a:spLocks/>
            </p:cNvSpPr>
            <p:nvPr/>
          </p:nvSpPr>
          <p:spPr>
            <a:xfrm>
              <a:off x="8294077" y="4378569"/>
              <a:ext cx="3251291" cy="102779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ts val="3200"/>
                </a:lnSpc>
                <a:spcBef>
                  <a:spcPts val="1200"/>
                </a:spcBef>
                <a:spcAft>
                  <a:spcPts val="600"/>
                </a:spcAft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2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75000"/>
                <a:buFont typeface="Arial" panose="020B0604020202020204" pitchFamily="34" charset="0"/>
                <a:buChar char="•"/>
                <a:defRPr sz="2400" b="0" i="0" kern="1200">
                  <a:solidFill>
                    <a:srgbClr val="383838"/>
                  </a:solidFill>
                  <a:latin typeface="Georgia" panose="02040502050405020303" pitchFamily="18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5"/>
                </a:buClr>
                <a:buSzPct val="80000"/>
                <a:buFontTx/>
                <a:buNone/>
                <a:defRPr sz="16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5"/>
                </a:buClr>
                <a:buSzPct val="80000"/>
                <a:buFont typeface="Wingdings" pitchFamily="2" charset="2"/>
                <a:buChar char="§"/>
                <a:defRPr sz="1800" kern="120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200" dirty="0">
                  <a:solidFill>
                    <a:srgbClr val="FF9900"/>
                  </a:solidFill>
                  <a:latin typeface="Impact" panose="020B0806030902050204" pitchFamily="34" charset="0"/>
                </a:rPr>
                <a:t>ADVOCACY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CD8DE-12A6-4ADE-B78A-15829B509482}"/>
                </a:ext>
              </a:extLst>
            </p:cNvPr>
            <p:cNvSpPr txBox="1"/>
            <p:nvPr/>
          </p:nvSpPr>
          <p:spPr>
            <a:xfrm>
              <a:off x="8226688" y="4864772"/>
              <a:ext cx="3207739" cy="646331"/>
            </a:xfrm>
            <a:prstGeom prst="rect">
              <a:avLst/>
            </a:prstGeom>
            <a:noFill/>
          </p:spPr>
          <p:txBody>
            <a:bodyPr vert="horz" wrap="none" rtlCol="0" anchor="t" anchorCtr="0">
              <a:noAutofit/>
            </a:bodyPr>
            <a:lstStyle/>
            <a:p>
              <a:pPr>
                <a:spcAft>
                  <a:spcPts val="1200"/>
                </a:spcAft>
                <a:buClr>
                  <a:schemeClr val="accent5"/>
                </a:buClr>
              </a:pPr>
              <a:r>
                <a:rPr lang="en-US">
                  <a:solidFill>
                    <a:schemeClr val="bg1"/>
                  </a:solidFill>
                  <a:cs typeface="Arial"/>
                </a:rPr>
                <a:t>TRAINING, TECHNICAL SUPPORT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747130F0-15F5-6304-ECB1-F70971EDC181}"/>
              </a:ext>
            </a:extLst>
          </p:cNvPr>
          <p:cNvSpPr txBox="1">
            <a:spLocks/>
          </p:cNvSpPr>
          <p:nvPr/>
        </p:nvSpPr>
        <p:spPr>
          <a:xfrm>
            <a:off x="4548552" y="1134207"/>
            <a:ext cx="3997571" cy="141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chemeClr val="bg1"/>
                </a:solidFill>
              </a:rPr>
              <a:t>AOPA</a:t>
            </a:r>
            <a:r>
              <a:rPr lang="en-US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0037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6A36DD-B69F-44EB-8497-461C6CE57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" y="2258903"/>
            <a:ext cx="4337422" cy="2640690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FEFC90-2814-4DE9-B4E4-C949A21FBE8C}"/>
              </a:ext>
            </a:extLst>
          </p:cNvPr>
          <p:cNvCxnSpPr/>
          <p:nvPr/>
        </p:nvCxnSpPr>
        <p:spPr>
          <a:xfrm>
            <a:off x="6096000" y="983226"/>
            <a:ext cx="0" cy="4621161"/>
          </a:xfrm>
          <a:prstGeom prst="line">
            <a:avLst/>
          </a:prstGeom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998402-FEF8-4DAE-B1F3-4945852700CA}"/>
              </a:ext>
            </a:extLst>
          </p:cNvPr>
          <p:cNvSpPr txBox="1"/>
          <p:nvPr/>
        </p:nvSpPr>
        <p:spPr>
          <a:xfrm>
            <a:off x="6213991" y="1209368"/>
            <a:ext cx="597800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Kyle Lewis 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Regional Manager Government Affairs &amp; Airport Advocacy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kyle.lewis@aopa.org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301-695-2229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C1AAF27-CFC4-7542-8529-4FEBE939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of GA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2390D-EB59-5A4D-BE94-0AE0BDB66AAD}"/>
              </a:ext>
            </a:extLst>
          </p:cNvPr>
          <p:cNvSpPr txBox="1"/>
          <p:nvPr/>
        </p:nvSpPr>
        <p:spPr>
          <a:xfrm>
            <a:off x="686000" y="1507724"/>
            <a:ext cx="6536055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Simply stated, the skies have never been busier. The past few years have shown the advantages and flexibility of GA to individuals and businesses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3DBE1D-F1E6-2C47-A350-D954F63AE1D0}"/>
              </a:ext>
            </a:extLst>
          </p:cNvPr>
          <p:cNvGrpSpPr/>
          <p:nvPr/>
        </p:nvGrpSpPr>
        <p:grpSpPr>
          <a:xfrm>
            <a:off x="853759" y="2551321"/>
            <a:ext cx="11208806" cy="4138721"/>
            <a:chOff x="853759" y="2551321"/>
            <a:chExt cx="11208806" cy="413872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A67552-DE45-6549-88E0-4CAACBA253A5}"/>
                </a:ext>
              </a:extLst>
            </p:cNvPr>
            <p:cNvSpPr txBox="1"/>
            <p:nvPr/>
          </p:nvSpPr>
          <p:spPr>
            <a:xfrm>
              <a:off x="6852495" y="5766712"/>
              <a:ext cx="4478831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A3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GAMA reports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24677"/>
                  </a:solidFill>
                  <a:effectLst/>
                  <a:uLnTx/>
                  <a:uFillTx/>
                  <a:latin typeface="Arial Black" panose="020B0A04020102020204"/>
                  <a:ea typeface="+mn-ea"/>
                  <a:cs typeface="+mn-cs"/>
                </a:rPr>
                <a:t>increases in helicopter and piston deliveries;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A3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try finding a used aircraft for sale!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A1EBFC-F8E9-5A46-AAD1-41DC1E087078}"/>
                </a:ext>
              </a:extLst>
            </p:cNvPr>
            <p:cNvSpPr txBox="1"/>
            <p:nvPr/>
          </p:nvSpPr>
          <p:spPr>
            <a:xfrm>
              <a:off x="853759" y="4042226"/>
              <a:ext cx="36813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A3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Student, Commercial, and Private Pilot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24677"/>
                  </a:solidFill>
                  <a:effectLst/>
                  <a:uLnTx/>
                  <a:uFillTx/>
                  <a:latin typeface="Arial Black" panose="020B0A04020102020204"/>
                  <a:ea typeface="+mn-ea"/>
                  <a:cs typeface="+mn-cs"/>
                </a:rPr>
                <a:t>Certificate numbers have all increased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A3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over the past four years!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6C1EC8-376C-4D47-9D6E-C73D8E13E9BB}"/>
                </a:ext>
              </a:extLst>
            </p:cNvPr>
            <p:cNvSpPr txBox="1"/>
            <p:nvPr/>
          </p:nvSpPr>
          <p:spPr>
            <a:xfrm>
              <a:off x="8737333" y="3950889"/>
              <a:ext cx="3325232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24677"/>
                  </a:solidFill>
                  <a:effectLst/>
                  <a:uLnTx/>
                  <a:uFillTx/>
                  <a:latin typeface="Arial Black" panose="020B0A04020102020204"/>
                  <a:ea typeface="+mn-ea"/>
                  <a:cs typeface="+mn-cs"/>
                </a:rPr>
                <a:t>Flight schools are busy.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A3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AOPA Poll: Nearly 60% of schools say business is stronger than pre-COVID-19 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1EC694-3CC3-DA41-9C61-7F875E706A9F}"/>
                </a:ext>
              </a:extLst>
            </p:cNvPr>
            <p:cNvSpPr txBox="1"/>
            <p:nvPr/>
          </p:nvSpPr>
          <p:spPr>
            <a:xfrm>
              <a:off x="2544753" y="2551321"/>
              <a:ext cx="4538212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24677"/>
                  </a:solidFill>
                  <a:effectLst/>
                  <a:uLnTx/>
                  <a:uFillTx/>
                  <a:latin typeface="Arial Black" panose="020B0A04020102020204"/>
                  <a:ea typeface="+mn-ea"/>
                  <a:cs typeface="+mn-cs"/>
                </a:rPr>
                <a:t>GA operations around the country have exceeded pre-COVID levels.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A3A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Up almost 30% (FAA top 77 airports).  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D8B499-AC69-F14A-848B-F94112B480FC}"/>
              </a:ext>
            </a:extLst>
          </p:cNvPr>
          <p:cNvCxnSpPr>
            <a:cxnSpLocks/>
          </p:cNvCxnSpPr>
          <p:nvPr/>
        </p:nvCxnSpPr>
        <p:spPr>
          <a:xfrm flipH="1">
            <a:off x="7170822" y="2945160"/>
            <a:ext cx="1893768" cy="0"/>
          </a:xfrm>
          <a:prstGeom prst="line">
            <a:avLst/>
          </a:prstGeom>
          <a:ln w="38100">
            <a:solidFill>
              <a:schemeClr val="accent4"/>
            </a:solidFill>
            <a:headEnd type="oval" w="lg" len="lg"/>
            <a:tailEnd type="oval" w="sm" len="sm"/>
          </a:ln>
          <a:effectLst>
            <a:outerShdw blurRad="63500" dist="38100" dir="18900000" algn="bl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1CFDA3B-3C64-724A-908D-5418A643A6CA}"/>
              </a:ext>
            </a:extLst>
          </p:cNvPr>
          <p:cNvCxnSpPr>
            <a:cxnSpLocks/>
          </p:cNvCxnSpPr>
          <p:nvPr/>
        </p:nvCxnSpPr>
        <p:spPr>
          <a:xfrm flipH="1">
            <a:off x="4593657" y="6140918"/>
            <a:ext cx="2047775" cy="0"/>
          </a:xfrm>
          <a:prstGeom prst="line">
            <a:avLst/>
          </a:prstGeom>
          <a:ln w="38100">
            <a:solidFill>
              <a:schemeClr val="accent4"/>
            </a:solidFill>
            <a:headEnd type="oval" w="sm" len="sm"/>
            <a:tailEnd type="oval" w="lg" len="lg"/>
          </a:ln>
          <a:effectLst>
            <a:outerShdw blurRad="63500" dist="38100" dir="18900000" algn="bl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CD01BD-8D78-5242-8354-C23DF7B7C0FC}"/>
              </a:ext>
            </a:extLst>
          </p:cNvPr>
          <p:cNvCxnSpPr>
            <a:cxnSpLocks/>
          </p:cNvCxnSpPr>
          <p:nvPr/>
        </p:nvCxnSpPr>
        <p:spPr>
          <a:xfrm flipH="1">
            <a:off x="7557437" y="4312118"/>
            <a:ext cx="1143801" cy="0"/>
          </a:xfrm>
          <a:prstGeom prst="line">
            <a:avLst/>
          </a:prstGeom>
          <a:ln w="38100">
            <a:solidFill>
              <a:schemeClr val="accent4"/>
            </a:solidFill>
            <a:headEnd type="oval" w="sm" len="sm"/>
            <a:tailEnd type="oval" w="lg" len="lg"/>
          </a:ln>
          <a:effectLst>
            <a:outerShdw blurRad="63500" dist="38100" dir="18900000" algn="bl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1A55873-3906-CB4F-93D0-8BA3269682EB}"/>
              </a:ext>
            </a:extLst>
          </p:cNvPr>
          <p:cNvCxnSpPr>
            <a:cxnSpLocks/>
          </p:cNvCxnSpPr>
          <p:nvPr/>
        </p:nvCxnSpPr>
        <p:spPr>
          <a:xfrm flipH="1">
            <a:off x="4593657" y="4820484"/>
            <a:ext cx="2128317" cy="0"/>
          </a:xfrm>
          <a:prstGeom prst="line">
            <a:avLst/>
          </a:prstGeom>
          <a:ln w="38100">
            <a:solidFill>
              <a:schemeClr val="accent4"/>
            </a:solidFill>
            <a:headEnd type="oval" w="lg" len="lg"/>
            <a:tailEnd type="oval" w="sm" len="sm"/>
          </a:ln>
          <a:effectLst>
            <a:outerShdw blurRad="63500" dist="38100" dir="18900000" algn="bl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32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03913BB-EE22-9044-B650-63B3A8E893D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55" r="55"/>
          <a:stretch/>
        </p:blipFill>
        <p:spPr>
          <a:xfrm>
            <a:off x="843743" y="1017695"/>
            <a:ext cx="4665904" cy="4671035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F6C1CC-03BC-E94F-A237-9FCC44E6A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53913" y="4841338"/>
            <a:ext cx="2796195" cy="10480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STEM Curriculum provided to all schools for all four HS grades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717D02-4528-614B-9F16-83C9C3A7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B1E70-2694-DC49-B809-02A450C6D0D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49F230-AF0E-4043-A3E3-359F935F98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43747" y="2796883"/>
            <a:ext cx="1536617" cy="736734"/>
          </a:xfrm>
        </p:spPr>
        <p:txBody>
          <a:bodyPr/>
          <a:lstStyle/>
          <a:p>
            <a:r>
              <a:rPr lang="en-US" sz="2000"/>
              <a:t>STATES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21115D1-BA47-794F-80DA-2A94D1AB288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02816" y="4645548"/>
            <a:ext cx="2746757" cy="34457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STUDENTS SERVED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27B6E9F-4A8C-8D45-B217-5F36094BA63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858036" y="2758137"/>
            <a:ext cx="2533973" cy="5430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cs typeface="Arial"/>
              </a:rPr>
              <a:t>SCHOOLS</a:t>
            </a:r>
            <a:endParaRPr lang="en-US" sz="2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2CCFEA-BEA7-3942-BC2C-178C50557F93}"/>
              </a:ext>
            </a:extLst>
          </p:cNvPr>
          <p:cNvSpPr txBox="1"/>
          <p:nvPr/>
        </p:nvSpPr>
        <p:spPr>
          <a:xfrm>
            <a:off x="9392950" y="1611825"/>
            <a:ext cx="1241045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C2BEC1-FBA2-8F4F-ADBD-F1B19174D33E}"/>
              </a:ext>
            </a:extLst>
          </p:cNvPr>
          <p:cNvSpPr txBox="1"/>
          <p:nvPr/>
        </p:nvSpPr>
        <p:spPr>
          <a:xfrm>
            <a:off x="9238771" y="3665351"/>
            <a:ext cx="19992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FREE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4C2AAF-9A0D-824B-88DF-F26E3A37AC99}"/>
              </a:ext>
            </a:extLst>
          </p:cNvPr>
          <p:cNvSpPr txBox="1"/>
          <p:nvPr/>
        </p:nvSpPr>
        <p:spPr>
          <a:xfrm>
            <a:off x="4919333" y="3514919"/>
            <a:ext cx="397026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  45,000+</a:t>
            </a: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rgbClr val="002A3A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C8F624-F02D-6D49-9FC1-13B203EC39F9}"/>
              </a:ext>
            </a:extLst>
          </p:cNvPr>
          <p:cNvSpPr txBox="1"/>
          <p:nvPr/>
        </p:nvSpPr>
        <p:spPr>
          <a:xfrm>
            <a:off x="6124946" y="1573079"/>
            <a:ext cx="2374368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400+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F3BA9D-5912-624E-BF3B-04C3D2FE3D6D}"/>
              </a:ext>
            </a:extLst>
          </p:cNvPr>
          <p:cNvCxnSpPr>
            <a:cxnSpLocks/>
          </p:cNvCxnSpPr>
          <p:nvPr/>
        </p:nvCxnSpPr>
        <p:spPr>
          <a:xfrm>
            <a:off x="8809495" y="1177871"/>
            <a:ext cx="0" cy="458749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F7707C-E740-3940-B027-6441F6967B52}"/>
              </a:ext>
            </a:extLst>
          </p:cNvPr>
          <p:cNvCxnSpPr>
            <a:cxnSpLocks/>
          </p:cNvCxnSpPr>
          <p:nvPr/>
        </p:nvCxnSpPr>
        <p:spPr>
          <a:xfrm flipH="1">
            <a:off x="6281980" y="3471620"/>
            <a:ext cx="505503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3532E62-8F10-4168-BB29-3E99121B3DB3}"/>
              </a:ext>
            </a:extLst>
          </p:cNvPr>
          <p:cNvSpPr txBox="1"/>
          <p:nvPr/>
        </p:nvSpPr>
        <p:spPr>
          <a:xfrm rot="10800000" flipV="1">
            <a:off x="5658652" y="5028984"/>
            <a:ext cx="288441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22% female 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A3A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A3A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49% from minority backgrounds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A3A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38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03913BB-EE22-9044-B650-63B3A8E893D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55" r="55"/>
          <a:stretch/>
        </p:blipFill>
        <p:spPr>
          <a:xfrm>
            <a:off x="843743" y="1017695"/>
            <a:ext cx="4665904" cy="4671035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F6C1CC-03BC-E94F-A237-9FCC44E6A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8875" y="3886666"/>
            <a:ext cx="3283125" cy="10480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/>
              <a:t>Marty Indian High School</a:t>
            </a:r>
          </a:p>
          <a:p>
            <a:r>
              <a:rPr lang="en-US" sz="2000" b="1" dirty="0"/>
              <a:t>Marty, SD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717D02-4528-614B-9F16-83C9C3A7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B1E70-2694-DC49-B809-02A450C6D0D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8E8E8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8E8E8"/>
              </a:solidFill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449F230-AF0E-4043-A3E3-359F935F98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765078" y="1991584"/>
            <a:ext cx="3514529" cy="736734"/>
          </a:xfrm>
        </p:spPr>
        <p:txBody>
          <a:bodyPr/>
          <a:lstStyle/>
          <a:p>
            <a:r>
              <a:rPr lang="en-US" sz="2000" b="1" dirty="0"/>
              <a:t>Lake Preston High School</a:t>
            </a:r>
          </a:p>
          <a:p>
            <a:r>
              <a:rPr lang="en-US" sz="2000" b="1" dirty="0"/>
              <a:t>Lake Preston, SD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21115D1-BA47-794F-80DA-2A94D1AB288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932777" y="3859924"/>
            <a:ext cx="2746757" cy="34457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/>
              <a:t>CTE Academy</a:t>
            </a:r>
          </a:p>
          <a:p>
            <a:r>
              <a:rPr lang="en-US" sz="2000" b="1" dirty="0"/>
              <a:t>Sioux Falls, SD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27B6E9F-4A8C-8D45-B217-5F36094BA63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1674" y="1940950"/>
            <a:ext cx="2907900" cy="5430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>
                <a:cs typeface="Arial"/>
              </a:rPr>
              <a:t>Kimball High School</a:t>
            </a:r>
          </a:p>
          <a:p>
            <a:r>
              <a:rPr lang="en-US" sz="2000" b="1" dirty="0">
                <a:cs typeface="Arial"/>
              </a:rPr>
              <a:t>Kimball, SD</a:t>
            </a:r>
            <a:endParaRPr lang="en-US" sz="2000" b="1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F3BA9D-5912-624E-BF3B-04C3D2FE3D6D}"/>
              </a:ext>
            </a:extLst>
          </p:cNvPr>
          <p:cNvCxnSpPr>
            <a:cxnSpLocks/>
          </p:cNvCxnSpPr>
          <p:nvPr/>
        </p:nvCxnSpPr>
        <p:spPr>
          <a:xfrm>
            <a:off x="8809495" y="1177871"/>
            <a:ext cx="0" cy="458749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9F7707C-E740-3940-B027-6441F6967B52}"/>
              </a:ext>
            </a:extLst>
          </p:cNvPr>
          <p:cNvCxnSpPr>
            <a:cxnSpLocks/>
          </p:cNvCxnSpPr>
          <p:nvPr/>
        </p:nvCxnSpPr>
        <p:spPr>
          <a:xfrm flipH="1">
            <a:off x="6281980" y="3471620"/>
            <a:ext cx="5055030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37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90E7A2-EA3D-774A-B33C-563D0874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Performance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8FB50-5A4E-FD4D-BAB4-15F3EC97B4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5800" y="1676734"/>
            <a:ext cx="7486745" cy="4766693"/>
          </a:xfrm>
          <a:prstGeom prst="rect">
            <a:avLst/>
          </a:prstGeom>
          <a:noFill/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8864E7D-AA2A-1644-93DE-1C0D3D955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980" y="322009"/>
            <a:ext cx="4157529" cy="1460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3620C-2076-364F-836D-066BFFA9F882}"/>
              </a:ext>
            </a:extLst>
          </p:cNvPr>
          <p:cNvSpPr txBox="1"/>
          <p:nvPr/>
        </p:nvSpPr>
        <p:spPr>
          <a:xfrm>
            <a:off x="8255777" y="2245816"/>
            <a:ext cx="3642732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4677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2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General aviation has never been safer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23B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4677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2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According to FAA data, general aviation had its safest fiscal year  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23B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4677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23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ASI continues to offer vital content to help keep pilots safe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23B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52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8A162-0AA5-9444-A606-48CA0DA3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5605"/>
            <a:ext cx="10515600" cy="1792014"/>
          </a:xfrm>
        </p:spPr>
        <p:txBody>
          <a:bodyPr>
            <a:normAutofit/>
          </a:bodyPr>
          <a:lstStyle/>
          <a:p>
            <a:r>
              <a:rPr lang="en-US" b="1" dirty="0"/>
              <a:t>2023 AOPA Sweepstakes </a:t>
            </a:r>
            <a:br>
              <a:rPr lang="en-US" b="1" dirty="0"/>
            </a:br>
            <a:r>
              <a:rPr lang="en-US" b="1" dirty="0"/>
              <a:t>Cessna 170B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0292A-6DA4-EE44-8890-315246BA4A37}"/>
              </a:ext>
            </a:extLst>
          </p:cNvPr>
          <p:cNvSpPr txBox="1"/>
          <p:nvPr/>
        </p:nvSpPr>
        <p:spPr>
          <a:xfrm>
            <a:off x="967331" y="5545759"/>
            <a:ext cx="416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project updates and a list of contributors at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www.aopa.org/sweeps</a:t>
            </a:r>
          </a:p>
        </p:txBody>
      </p:sp>
      <p:pic>
        <p:nvPicPr>
          <p:cNvPr id="3" name="Picture 3" descr="A picture containing sky, outdoor, plane, airplane&#10;&#10;Description automatically generated">
            <a:extLst>
              <a:ext uri="{FF2B5EF4-FFF2-40B4-BE49-F238E27FC236}">
                <a16:creationId xmlns:a16="http://schemas.microsoft.com/office/drawing/2014/main" id="{61093379-3D8E-60A1-B13B-3B9424C73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775" y="2060034"/>
            <a:ext cx="7029450" cy="4985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D56267-834C-D7BC-D220-A3E072C17F2D}"/>
              </a:ext>
            </a:extLst>
          </p:cNvPr>
          <p:cNvSpPr txBox="1"/>
          <p:nvPr/>
        </p:nvSpPr>
        <p:spPr>
          <a:xfrm>
            <a:off x="898139" y="2060034"/>
            <a:ext cx="3918705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180 horsepower engine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Big backcountry tires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Modern VFR instrumentation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Lightweight interior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Dramatic, Backcountry paint scheme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pic>
        <p:nvPicPr>
          <p:cNvPr id="11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F2DA40E-C980-01A8-1C37-45A9A1B07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506" y="241909"/>
            <a:ext cx="1266825" cy="800100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2D401AC-928F-4D66-205C-FDD83898EE69}"/>
              </a:ext>
            </a:extLst>
          </p:cNvPr>
          <p:cNvSpPr txBox="1">
            <a:spLocks/>
          </p:cNvSpPr>
          <p:nvPr/>
        </p:nvSpPr>
        <p:spPr>
          <a:xfrm>
            <a:off x="-4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B1E70-2694-DC49-B809-02A450C6D0D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313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679433D-CF79-6489-3A6B-49249DDDE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01" b="15301"/>
          <a:stretch/>
        </p:blipFill>
        <p:spPr>
          <a:xfrm>
            <a:off x="273994" y="2469136"/>
            <a:ext cx="11644011" cy="4222227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657E59-0261-48C6-B9BB-FA71CC5BF549}"/>
              </a:ext>
            </a:extLst>
          </p:cNvPr>
          <p:cNvSpPr txBox="1"/>
          <p:nvPr/>
        </p:nvSpPr>
        <p:spPr>
          <a:xfrm>
            <a:off x="273994" y="273848"/>
            <a:ext cx="7620000" cy="40005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300" b="1" dirty="0">
                <a:solidFill>
                  <a:schemeClr val="bg1">
                    <a:lumMod val="85000"/>
                  </a:schemeClr>
                </a:solidFill>
                <a:cs typeface="Arial" charset="0"/>
              </a:rPr>
              <a:t>AOPA Events – Fly Ins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D42E37-00B6-88E1-8B7A-687DE38B7BA2}"/>
              </a:ext>
            </a:extLst>
          </p:cNvPr>
          <p:cNvSpPr txBox="1"/>
          <p:nvPr/>
        </p:nvSpPr>
        <p:spPr>
          <a:xfrm>
            <a:off x="2724539" y="758695"/>
            <a:ext cx="9815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Co-Existing Events &amp; Aviator Showcases</a:t>
            </a:r>
          </a:p>
          <a:p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85</a:t>
            </a:r>
            <a:r>
              <a:rPr lang="en-US" sz="3200" baseline="30000" dirty="0">
                <a:solidFill>
                  <a:schemeClr val="bg1">
                    <a:lumMod val="85000"/>
                  </a:schemeClr>
                </a:solidFill>
              </a:rPr>
              <a:t>th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Anniversary in 2024</a:t>
            </a:r>
          </a:p>
        </p:txBody>
      </p:sp>
    </p:spTree>
    <p:extLst>
      <p:ext uri="{BB962C8B-B14F-4D97-AF65-F5344CB8AC3E}">
        <p14:creationId xmlns:p14="http://schemas.microsoft.com/office/powerpoint/2010/main" val="3891596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OPA Color Scheme">
      <a:dk1>
        <a:srgbClr val="000000"/>
      </a:dk1>
      <a:lt1>
        <a:srgbClr val="FFFFFF"/>
      </a:lt1>
      <a:dk2>
        <a:srgbClr val="4F504E"/>
      </a:dk2>
      <a:lt2>
        <a:srgbClr val="CDCEC8"/>
      </a:lt2>
      <a:accent1>
        <a:srgbClr val="284E60"/>
      </a:accent1>
      <a:accent2>
        <a:srgbClr val="0095C8"/>
      </a:accent2>
      <a:accent3>
        <a:srgbClr val="164A77"/>
      </a:accent3>
      <a:accent4>
        <a:srgbClr val="979A96"/>
      </a:accent4>
      <a:accent5>
        <a:srgbClr val="005760"/>
      </a:accent5>
      <a:accent6>
        <a:srgbClr val="009CA6"/>
      </a:accent6>
      <a:hlink>
        <a:srgbClr val="0563C1"/>
      </a:hlink>
      <a:folHlink>
        <a:srgbClr val="0095C8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OPA Template_Baker Formal" id="{73FD6AEE-B4BF-D44B-9EB6-ABA8A2D7022C}" vid="{FEA98CB0-59B1-1645-AD8F-90DFA736FD91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1_Office Theme">
  <a:themeElements>
    <a:clrScheme name="AOPA Brand">
      <a:dk1>
        <a:srgbClr val="000000"/>
      </a:dk1>
      <a:lt1>
        <a:srgbClr val="FFFFFF"/>
      </a:lt1>
      <a:dk2>
        <a:srgbClr val="545759"/>
      </a:dk2>
      <a:lt2>
        <a:srgbClr val="E8E8E8"/>
      </a:lt2>
      <a:accent1>
        <a:srgbClr val="002A3A"/>
      </a:accent1>
      <a:accent2>
        <a:srgbClr val="EA5328"/>
      </a:accent2>
      <a:accent3>
        <a:srgbClr val="445469"/>
      </a:accent3>
      <a:accent4>
        <a:srgbClr val="FDB912"/>
      </a:accent4>
      <a:accent5>
        <a:srgbClr val="024677"/>
      </a:accent5>
      <a:accent6>
        <a:srgbClr val="C3D82E"/>
      </a:accent6>
      <a:hlink>
        <a:srgbClr val="00AAE7"/>
      </a:hlink>
      <a:folHlink>
        <a:srgbClr val="91979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59C93C48A11A489B087A9B8E78B34B" ma:contentTypeVersion="4" ma:contentTypeDescription="Create a new document." ma:contentTypeScope="" ma:versionID="6ca9aae252e12dbbd6e4b9f5e3fea500">
  <xsd:schema xmlns:xsd="http://www.w3.org/2001/XMLSchema" xmlns:xs="http://www.w3.org/2001/XMLSchema" xmlns:p="http://schemas.microsoft.com/office/2006/metadata/properties" xmlns:ns2="0f26e073-685c-4003-894b-89051e647ecf" targetNamespace="http://schemas.microsoft.com/office/2006/metadata/properties" ma:root="true" ma:fieldsID="5807a02992fb95c229e4e4df7b8b0818" ns2:_="">
    <xsd:import namespace="0f26e073-685c-4003-894b-89051e647ec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6e073-685c-4003-894b-89051e647ec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2BA789-60D2-4A63-9C79-8BFF8B1FCF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26e073-685c-4003-894b-89051e647e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8244BF-273E-4D34-94EB-E7489D38E5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E60C0A-0BE7-4FA8-8447-17483FD1770F}">
  <ds:schemaRefs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0f26e073-685c-4003-894b-89051e647ecf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40638</TotalTime>
  <Words>1246</Words>
  <Application>Microsoft Office PowerPoint</Application>
  <PresentationFormat>Widescreen</PresentationFormat>
  <Paragraphs>268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Arial</vt:lpstr>
      <vt:lpstr>Arial Black</vt:lpstr>
      <vt:lpstr>Calibri</vt:lpstr>
      <vt:lpstr>Calibri Light</vt:lpstr>
      <vt:lpstr>Corbel</vt:lpstr>
      <vt:lpstr>Droid Serif</vt:lpstr>
      <vt:lpstr>Georgia</vt:lpstr>
      <vt:lpstr>Gill Sans MT</vt:lpstr>
      <vt:lpstr>Impact</vt:lpstr>
      <vt:lpstr>Lucida Fax</vt:lpstr>
      <vt:lpstr>LucidaGrande</vt:lpstr>
      <vt:lpstr>Mission Gothic Regular</vt:lpstr>
      <vt:lpstr>Nexa Bold</vt:lpstr>
      <vt:lpstr>Wingdings</vt:lpstr>
      <vt:lpstr>Office Theme</vt:lpstr>
      <vt:lpstr>Parcel</vt:lpstr>
      <vt:lpstr>1_Office Theme</vt:lpstr>
      <vt:lpstr>2_Office Theme</vt:lpstr>
      <vt:lpstr>Welcome!</vt:lpstr>
      <vt:lpstr>Kyle Lewis</vt:lpstr>
      <vt:lpstr>MISSION</vt:lpstr>
      <vt:lpstr>State of GA</vt:lpstr>
      <vt:lpstr>PowerPoint Presentation</vt:lpstr>
      <vt:lpstr>PowerPoint Presentation</vt:lpstr>
      <vt:lpstr>Safety Performance</vt:lpstr>
      <vt:lpstr>2023 AOPA Sweepstakes  Cessna 170B</vt:lpstr>
      <vt:lpstr>PowerPoint Presentation</vt:lpstr>
      <vt:lpstr>PowerPoint Presentation</vt:lpstr>
      <vt:lpstr>PowerPoint Presentation</vt:lpstr>
      <vt:lpstr>PowerPoint Presentation</vt:lpstr>
      <vt:lpstr>Airports 101</vt:lpstr>
      <vt:lpstr>PowerPoint Presentation</vt:lpstr>
      <vt:lpstr>PowerPoint Presentation</vt:lpstr>
      <vt:lpstr>PowerPoint Presentation</vt:lpstr>
      <vt:lpstr>External Advocacy Issues</vt:lpstr>
      <vt:lpstr>PowerPoint Presentation</vt:lpstr>
      <vt:lpstr>PowerPoint Presentation</vt:lpstr>
      <vt:lpstr>Charting and Airport Diagrams</vt:lpstr>
      <vt:lpstr>X-wind Runway Advocacy</vt:lpstr>
      <vt:lpstr>PowerPoint Presentation</vt:lpstr>
      <vt:lpstr>PowerPoint Presentation</vt:lpstr>
      <vt:lpstr>MDW Class C Redesign</vt:lpstr>
      <vt:lpstr>Getting the Lead Out</vt:lpstr>
      <vt:lpstr>Issues Affecting Continued Availability of 100LL</vt:lpstr>
      <vt:lpstr>PowerPoint Presentation</vt:lpstr>
      <vt:lpstr>Unleaded Fuel - Progress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Lewis, Kyle</dc:creator>
  <cp:lastModifiedBy>Lewis, Kyle</cp:lastModifiedBy>
  <cp:revision>141</cp:revision>
  <dcterms:created xsi:type="dcterms:W3CDTF">2018-10-25T15:19:16Z</dcterms:created>
  <dcterms:modified xsi:type="dcterms:W3CDTF">2023-03-29T16:59:27Z</dcterms:modified>
</cp:coreProperties>
</file>