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3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4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5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6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4" r:id="rId1"/>
    <p:sldMasterId id="2147484268" r:id="rId2"/>
  </p:sldMasterIdLst>
  <p:notesMasterIdLst>
    <p:notesMasterId r:id="rId53"/>
  </p:notesMasterIdLst>
  <p:handoutMasterIdLst>
    <p:handoutMasterId r:id="rId54"/>
  </p:handoutMasterIdLst>
  <p:sldIdLst>
    <p:sldId id="256" r:id="rId3"/>
    <p:sldId id="315" r:id="rId4"/>
    <p:sldId id="356" r:id="rId5"/>
    <p:sldId id="327" r:id="rId6"/>
    <p:sldId id="310" r:id="rId7"/>
    <p:sldId id="342" r:id="rId8"/>
    <p:sldId id="347" r:id="rId9"/>
    <p:sldId id="348" r:id="rId10"/>
    <p:sldId id="355" r:id="rId11"/>
    <p:sldId id="361" r:id="rId12"/>
    <p:sldId id="362" r:id="rId13"/>
    <p:sldId id="316" r:id="rId14"/>
    <p:sldId id="301" r:id="rId15"/>
    <p:sldId id="334" r:id="rId16"/>
    <p:sldId id="372" r:id="rId17"/>
    <p:sldId id="385" r:id="rId18"/>
    <p:sldId id="379" r:id="rId19"/>
    <p:sldId id="380" r:id="rId20"/>
    <p:sldId id="329" r:id="rId21"/>
    <p:sldId id="381" r:id="rId22"/>
    <p:sldId id="330" r:id="rId23"/>
    <p:sldId id="363" r:id="rId24"/>
    <p:sldId id="382" r:id="rId25"/>
    <p:sldId id="383" r:id="rId26"/>
    <p:sldId id="336" r:id="rId27"/>
    <p:sldId id="365" r:id="rId28"/>
    <p:sldId id="386" r:id="rId29"/>
    <p:sldId id="387" r:id="rId30"/>
    <p:sldId id="388" r:id="rId31"/>
    <p:sldId id="400" r:id="rId32"/>
    <p:sldId id="401" r:id="rId33"/>
    <p:sldId id="389" r:id="rId34"/>
    <p:sldId id="402" r:id="rId35"/>
    <p:sldId id="390" r:id="rId36"/>
    <p:sldId id="373" r:id="rId37"/>
    <p:sldId id="391" r:id="rId38"/>
    <p:sldId id="392" r:id="rId39"/>
    <p:sldId id="393" r:id="rId40"/>
    <p:sldId id="394" r:id="rId41"/>
    <p:sldId id="403" r:id="rId42"/>
    <p:sldId id="395" r:id="rId43"/>
    <p:sldId id="405" r:id="rId44"/>
    <p:sldId id="396" r:id="rId45"/>
    <p:sldId id="404" r:id="rId46"/>
    <p:sldId id="397" r:id="rId47"/>
    <p:sldId id="398" r:id="rId48"/>
    <p:sldId id="406" r:id="rId49"/>
    <p:sldId id="407" r:id="rId50"/>
    <p:sldId id="408" r:id="rId51"/>
    <p:sldId id="399" r:id="rId5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chenmaier, Neil" initials="SN" lastIdx="1" clrIdx="0">
    <p:extLst>
      <p:ext uri="{19B8F6BF-5375-455C-9EA6-DF929625EA0E}">
        <p15:presenceInfo xmlns:p15="http://schemas.microsoft.com/office/powerpoint/2012/main" userId="S::Neil.Schochenmaier@state.sd.us::5b37b235-d270-417f-9f23-7307eecebe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DB917"/>
    <a:srgbClr val="2E6A8C"/>
    <a:srgbClr val="741112"/>
    <a:srgbClr val="FFFFFF"/>
    <a:srgbClr val="0000FF"/>
    <a:srgbClr val="FF6600"/>
    <a:srgbClr val="99FF99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83529" autoAdjust="0"/>
  </p:normalViewPr>
  <p:slideViewPr>
    <p:cSldViewPr>
      <p:cViewPr varScale="1">
        <p:scale>
          <a:sx n="78" d="100"/>
          <a:sy n="78" d="100"/>
        </p:scale>
        <p:origin x="7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68" y="-78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E2796-6538-4BF1-9CC8-F4531ECA53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CE72B8-99D3-4EA0-8097-8902EC65A0D0}">
      <dgm:prSet/>
      <dgm:spPr>
        <a:solidFill>
          <a:srgbClr val="2E6A8C"/>
        </a:solidFill>
        <a:ln>
          <a:solidFill>
            <a:srgbClr val="2E6A8C"/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Present Current Proposal</a:t>
          </a:r>
        </a:p>
      </dgm:t>
    </dgm:pt>
    <dgm:pt modelId="{C84E8E52-78E2-48A4-9462-DF2A99CAFEB4}" type="parTrans" cxnId="{BBF90EA4-D5E1-4AA7-BC1F-D20527A050AF}">
      <dgm:prSet/>
      <dgm:spPr/>
      <dgm:t>
        <a:bodyPr/>
        <a:lstStyle/>
        <a:p>
          <a:endParaRPr lang="en-US"/>
        </a:p>
      </dgm:t>
    </dgm:pt>
    <dgm:pt modelId="{CF141CF6-BC34-4DE0-B57C-5DBA89B318DC}" type="sibTrans" cxnId="{BBF90EA4-D5E1-4AA7-BC1F-D20527A050AF}">
      <dgm:prSet/>
      <dgm:spPr/>
      <dgm:t>
        <a:bodyPr/>
        <a:lstStyle/>
        <a:p>
          <a:endParaRPr lang="en-US"/>
        </a:p>
      </dgm:t>
    </dgm:pt>
    <dgm:pt modelId="{0305AB48-B65A-4485-AE5B-6AC5B3F40991}">
      <dgm:prSet/>
      <dgm:spPr>
        <a:solidFill>
          <a:srgbClr val="2E6A8C"/>
        </a:solidFill>
        <a:ln>
          <a:solidFill>
            <a:srgbClr val="2E6A8C"/>
          </a:solidFill>
        </a:ln>
      </dgm:spPr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Discuss Comments Received</a:t>
          </a:r>
        </a:p>
      </dgm:t>
    </dgm:pt>
    <dgm:pt modelId="{689ED209-2B95-4664-BD56-38AE0EC272AB}" type="parTrans" cxnId="{F52A70BE-46E1-482F-887E-A1B6DA1A9113}">
      <dgm:prSet/>
      <dgm:spPr/>
      <dgm:t>
        <a:bodyPr/>
        <a:lstStyle/>
        <a:p>
          <a:endParaRPr lang="en-US"/>
        </a:p>
      </dgm:t>
    </dgm:pt>
    <dgm:pt modelId="{9F62DEF2-E344-4A9F-A0B3-87A5BC9B45A9}" type="sibTrans" cxnId="{F52A70BE-46E1-482F-887E-A1B6DA1A9113}">
      <dgm:prSet/>
      <dgm:spPr/>
      <dgm:t>
        <a:bodyPr/>
        <a:lstStyle/>
        <a:p>
          <a:endParaRPr lang="en-US"/>
        </a:p>
      </dgm:t>
    </dgm:pt>
    <dgm:pt modelId="{719AD21B-FED1-45AA-A731-64DFBDE8E316}">
      <dgm:prSet/>
      <dgm:spPr>
        <a:solidFill>
          <a:srgbClr val="2E6A8C"/>
        </a:solidFill>
        <a:ln>
          <a:solidFill>
            <a:srgbClr val="2E6A8C"/>
          </a:solidFill>
        </a:ln>
      </dgm:spPr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Gather Additional Comments</a:t>
          </a:r>
        </a:p>
      </dgm:t>
    </dgm:pt>
    <dgm:pt modelId="{201EAE94-6B51-4728-85C4-E1E003A443CE}" type="parTrans" cxnId="{1E8158B3-56DB-4E08-AB12-32F63D582079}">
      <dgm:prSet/>
      <dgm:spPr/>
      <dgm:t>
        <a:bodyPr/>
        <a:lstStyle/>
        <a:p>
          <a:endParaRPr lang="en-US"/>
        </a:p>
      </dgm:t>
    </dgm:pt>
    <dgm:pt modelId="{982AB308-2F9A-46DC-B4A9-3C8DBEB4DB6E}" type="sibTrans" cxnId="{1E8158B3-56DB-4E08-AB12-32F63D582079}">
      <dgm:prSet/>
      <dgm:spPr/>
      <dgm:t>
        <a:bodyPr/>
        <a:lstStyle/>
        <a:p>
          <a:endParaRPr lang="en-US"/>
        </a:p>
      </dgm:t>
    </dgm:pt>
    <dgm:pt modelId="{7115E22E-4BDB-4C27-8341-F290047CE07C}" type="pres">
      <dgm:prSet presAssocID="{2F8E2796-6538-4BF1-9CC8-F4531ECA5311}" presName="linear" presStyleCnt="0">
        <dgm:presLayoutVars>
          <dgm:dir/>
          <dgm:animLvl val="lvl"/>
          <dgm:resizeHandles val="exact"/>
        </dgm:presLayoutVars>
      </dgm:prSet>
      <dgm:spPr/>
    </dgm:pt>
    <dgm:pt modelId="{B9E8DD40-830D-4EA3-9A42-4C54EE100B82}" type="pres">
      <dgm:prSet presAssocID="{39CE72B8-99D3-4EA0-8097-8902EC65A0D0}" presName="parentLin" presStyleCnt="0"/>
      <dgm:spPr/>
    </dgm:pt>
    <dgm:pt modelId="{7EF7AC0F-4228-481C-99EF-C2EF0E5FC004}" type="pres">
      <dgm:prSet presAssocID="{39CE72B8-99D3-4EA0-8097-8902EC65A0D0}" presName="parentLeftMargin" presStyleLbl="node1" presStyleIdx="0" presStyleCnt="3"/>
      <dgm:spPr/>
    </dgm:pt>
    <dgm:pt modelId="{D5F01131-7CBC-429D-B7B5-7F4AD87E1B43}" type="pres">
      <dgm:prSet presAssocID="{39CE72B8-99D3-4EA0-8097-8902EC65A0D0}" presName="parentText" presStyleLbl="node1" presStyleIdx="0" presStyleCnt="3" custScaleY="91105">
        <dgm:presLayoutVars>
          <dgm:chMax val="0"/>
          <dgm:bulletEnabled val="1"/>
        </dgm:presLayoutVars>
      </dgm:prSet>
      <dgm:spPr/>
    </dgm:pt>
    <dgm:pt modelId="{5A458DF4-F8E6-4692-86C5-B92F06ABB5F3}" type="pres">
      <dgm:prSet presAssocID="{39CE72B8-99D3-4EA0-8097-8902EC65A0D0}" presName="negativeSpace" presStyleCnt="0"/>
      <dgm:spPr/>
    </dgm:pt>
    <dgm:pt modelId="{5EDA0091-4925-4F4C-911D-8A27B63FA010}" type="pres">
      <dgm:prSet presAssocID="{39CE72B8-99D3-4EA0-8097-8902EC65A0D0}" presName="childText" presStyleLbl="conFgAcc1" presStyleIdx="0" presStyleCnt="3" custScaleY="90714">
        <dgm:presLayoutVars>
          <dgm:bulletEnabled val="1"/>
        </dgm:presLayoutVars>
      </dgm:prSet>
      <dgm:spPr>
        <a:noFill/>
        <a:ln>
          <a:solidFill>
            <a:srgbClr val="2E6A8C"/>
          </a:solidFill>
        </a:ln>
      </dgm:spPr>
    </dgm:pt>
    <dgm:pt modelId="{009206AA-C4A4-4993-BEC0-64BEE6B5AA46}" type="pres">
      <dgm:prSet presAssocID="{CF141CF6-BC34-4DE0-B57C-5DBA89B318DC}" presName="spaceBetweenRectangles" presStyleCnt="0"/>
      <dgm:spPr/>
    </dgm:pt>
    <dgm:pt modelId="{E2B8AC2B-D4D8-4994-A2F2-DC301CCC65E7}" type="pres">
      <dgm:prSet presAssocID="{0305AB48-B65A-4485-AE5B-6AC5B3F40991}" presName="parentLin" presStyleCnt="0"/>
      <dgm:spPr/>
    </dgm:pt>
    <dgm:pt modelId="{DBC0183F-CE61-4E70-BDDA-A954A2B2949F}" type="pres">
      <dgm:prSet presAssocID="{0305AB48-B65A-4485-AE5B-6AC5B3F40991}" presName="parentLeftMargin" presStyleLbl="node1" presStyleIdx="0" presStyleCnt="3"/>
      <dgm:spPr/>
    </dgm:pt>
    <dgm:pt modelId="{D8B2C631-640D-4079-8A29-B73D71609CB1}" type="pres">
      <dgm:prSet presAssocID="{0305AB48-B65A-4485-AE5B-6AC5B3F40991}" presName="parentText" presStyleLbl="node1" presStyleIdx="1" presStyleCnt="3" custScaleY="100215">
        <dgm:presLayoutVars>
          <dgm:chMax val="0"/>
          <dgm:bulletEnabled val="1"/>
        </dgm:presLayoutVars>
      </dgm:prSet>
      <dgm:spPr/>
    </dgm:pt>
    <dgm:pt modelId="{103F4CA3-2279-428A-8140-2BEE25DC82BF}" type="pres">
      <dgm:prSet presAssocID="{0305AB48-B65A-4485-AE5B-6AC5B3F40991}" presName="negativeSpace" presStyleCnt="0"/>
      <dgm:spPr/>
    </dgm:pt>
    <dgm:pt modelId="{8C292F7E-CA1F-4F77-96D8-A19D09E41417}" type="pres">
      <dgm:prSet presAssocID="{0305AB48-B65A-4485-AE5B-6AC5B3F40991}" presName="childText" presStyleLbl="conFgAcc1" presStyleIdx="1" presStyleCnt="3" custScaleY="90714">
        <dgm:presLayoutVars>
          <dgm:bulletEnabled val="1"/>
        </dgm:presLayoutVars>
      </dgm:prSet>
      <dgm:spPr>
        <a:noFill/>
        <a:ln>
          <a:solidFill>
            <a:srgbClr val="2E6A8C"/>
          </a:solidFill>
        </a:ln>
      </dgm:spPr>
    </dgm:pt>
    <dgm:pt modelId="{644EF268-ACED-4892-ABB3-463A72254946}" type="pres">
      <dgm:prSet presAssocID="{9F62DEF2-E344-4A9F-A0B3-87A5BC9B45A9}" presName="spaceBetweenRectangles" presStyleCnt="0"/>
      <dgm:spPr/>
    </dgm:pt>
    <dgm:pt modelId="{A87178B5-80E4-4CF6-9AE5-5053ABAC4BFF}" type="pres">
      <dgm:prSet presAssocID="{719AD21B-FED1-45AA-A731-64DFBDE8E316}" presName="parentLin" presStyleCnt="0"/>
      <dgm:spPr/>
    </dgm:pt>
    <dgm:pt modelId="{FE047192-6979-4419-A78C-136FC0D398FE}" type="pres">
      <dgm:prSet presAssocID="{719AD21B-FED1-45AA-A731-64DFBDE8E316}" presName="parentLeftMargin" presStyleLbl="node1" presStyleIdx="1" presStyleCnt="3" custScaleY="100215"/>
      <dgm:spPr/>
    </dgm:pt>
    <dgm:pt modelId="{E614A104-6715-4895-85ED-099A5981DBB1}" type="pres">
      <dgm:prSet presAssocID="{719AD21B-FED1-45AA-A731-64DFBDE8E31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5FAEC5D-CC81-45C3-A524-4BDDEEF6B4A9}" type="pres">
      <dgm:prSet presAssocID="{719AD21B-FED1-45AA-A731-64DFBDE8E316}" presName="negativeSpace" presStyleCnt="0"/>
      <dgm:spPr/>
    </dgm:pt>
    <dgm:pt modelId="{19353FEC-A5E2-4DB4-B886-4402A54B192D}" type="pres">
      <dgm:prSet presAssocID="{719AD21B-FED1-45AA-A731-64DFBDE8E31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C286204-37D9-4EC3-BA83-CCECC2F93B14}" type="presOf" srcId="{0305AB48-B65A-4485-AE5B-6AC5B3F40991}" destId="{DBC0183F-CE61-4E70-BDDA-A954A2B2949F}" srcOrd="0" destOrd="0" presId="urn:microsoft.com/office/officeart/2005/8/layout/list1"/>
    <dgm:cxn modelId="{1448ED0B-7851-4DD7-8C40-25DBA6971025}" type="presOf" srcId="{719AD21B-FED1-45AA-A731-64DFBDE8E316}" destId="{FE047192-6979-4419-A78C-136FC0D398FE}" srcOrd="0" destOrd="0" presId="urn:microsoft.com/office/officeart/2005/8/layout/list1"/>
    <dgm:cxn modelId="{F1F17469-361E-486E-BF14-6449F630AA30}" type="presOf" srcId="{39CE72B8-99D3-4EA0-8097-8902EC65A0D0}" destId="{7EF7AC0F-4228-481C-99EF-C2EF0E5FC004}" srcOrd="0" destOrd="0" presId="urn:microsoft.com/office/officeart/2005/8/layout/list1"/>
    <dgm:cxn modelId="{BBF90EA4-D5E1-4AA7-BC1F-D20527A050AF}" srcId="{2F8E2796-6538-4BF1-9CC8-F4531ECA5311}" destId="{39CE72B8-99D3-4EA0-8097-8902EC65A0D0}" srcOrd="0" destOrd="0" parTransId="{C84E8E52-78E2-48A4-9462-DF2A99CAFEB4}" sibTransId="{CF141CF6-BC34-4DE0-B57C-5DBA89B318DC}"/>
    <dgm:cxn modelId="{1E8158B3-56DB-4E08-AB12-32F63D582079}" srcId="{2F8E2796-6538-4BF1-9CC8-F4531ECA5311}" destId="{719AD21B-FED1-45AA-A731-64DFBDE8E316}" srcOrd="2" destOrd="0" parTransId="{201EAE94-6B51-4728-85C4-E1E003A443CE}" sibTransId="{982AB308-2F9A-46DC-B4A9-3C8DBEB4DB6E}"/>
    <dgm:cxn modelId="{5C6A21B7-5C1A-49CB-9873-88078F032B7D}" type="presOf" srcId="{2F8E2796-6538-4BF1-9CC8-F4531ECA5311}" destId="{7115E22E-4BDB-4C27-8341-F290047CE07C}" srcOrd="0" destOrd="0" presId="urn:microsoft.com/office/officeart/2005/8/layout/list1"/>
    <dgm:cxn modelId="{F52A70BE-46E1-482F-887E-A1B6DA1A9113}" srcId="{2F8E2796-6538-4BF1-9CC8-F4531ECA5311}" destId="{0305AB48-B65A-4485-AE5B-6AC5B3F40991}" srcOrd="1" destOrd="0" parTransId="{689ED209-2B95-4664-BD56-38AE0EC272AB}" sibTransId="{9F62DEF2-E344-4A9F-A0B3-87A5BC9B45A9}"/>
    <dgm:cxn modelId="{9A028DCF-BAF8-41F8-8198-1AFD8EF3754D}" type="presOf" srcId="{0305AB48-B65A-4485-AE5B-6AC5B3F40991}" destId="{D8B2C631-640D-4079-8A29-B73D71609CB1}" srcOrd="1" destOrd="0" presId="urn:microsoft.com/office/officeart/2005/8/layout/list1"/>
    <dgm:cxn modelId="{601EB2E3-C433-453F-8BD8-9DAC6B6430E4}" type="presOf" srcId="{719AD21B-FED1-45AA-A731-64DFBDE8E316}" destId="{E614A104-6715-4895-85ED-099A5981DBB1}" srcOrd="1" destOrd="0" presId="urn:microsoft.com/office/officeart/2005/8/layout/list1"/>
    <dgm:cxn modelId="{AC14B9FC-CBD0-4173-B65E-A25124139EA6}" type="presOf" srcId="{39CE72B8-99D3-4EA0-8097-8902EC65A0D0}" destId="{D5F01131-7CBC-429D-B7B5-7F4AD87E1B43}" srcOrd="1" destOrd="0" presId="urn:microsoft.com/office/officeart/2005/8/layout/list1"/>
    <dgm:cxn modelId="{4D46AD32-F409-406F-B941-B7C81E819EC8}" type="presParOf" srcId="{7115E22E-4BDB-4C27-8341-F290047CE07C}" destId="{B9E8DD40-830D-4EA3-9A42-4C54EE100B82}" srcOrd="0" destOrd="0" presId="urn:microsoft.com/office/officeart/2005/8/layout/list1"/>
    <dgm:cxn modelId="{A7C8D43B-3034-4AFA-B91F-738D329409C2}" type="presParOf" srcId="{B9E8DD40-830D-4EA3-9A42-4C54EE100B82}" destId="{7EF7AC0F-4228-481C-99EF-C2EF0E5FC004}" srcOrd="0" destOrd="0" presId="urn:microsoft.com/office/officeart/2005/8/layout/list1"/>
    <dgm:cxn modelId="{BFBE2D22-2D50-459F-B79C-EE0D827FFFC6}" type="presParOf" srcId="{B9E8DD40-830D-4EA3-9A42-4C54EE100B82}" destId="{D5F01131-7CBC-429D-B7B5-7F4AD87E1B43}" srcOrd="1" destOrd="0" presId="urn:microsoft.com/office/officeart/2005/8/layout/list1"/>
    <dgm:cxn modelId="{67663877-AEC3-45F3-A509-E303E17C9824}" type="presParOf" srcId="{7115E22E-4BDB-4C27-8341-F290047CE07C}" destId="{5A458DF4-F8E6-4692-86C5-B92F06ABB5F3}" srcOrd="1" destOrd="0" presId="urn:microsoft.com/office/officeart/2005/8/layout/list1"/>
    <dgm:cxn modelId="{1D685537-DF66-4488-95F2-08B7020C02BA}" type="presParOf" srcId="{7115E22E-4BDB-4C27-8341-F290047CE07C}" destId="{5EDA0091-4925-4F4C-911D-8A27B63FA010}" srcOrd="2" destOrd="0" presId="urn:microsoft.com/office/officeart/2005/8/layout/list1"/>
    <dgm:cxn modelId="{B1900057-3C95-4244-A43F-FD3141797DCD}" type="presParOf" srcId="{7115E22E-4BDB-4C27-8341-F290047CE07C}" destId="{009206AA-C4A4-4993-BEC0-64BEE6B5AA46}" srcOrd="3" destOrd="0" presId="urn:microsoft.com/office/officeart/2005/8/layout/list1"/>
    <dgm:cxn modelId="{993FF096-72F8-47F0-843F-7FE3B788261F}" type="presParOf" srcId="{7115E22E-4BDB-4C27-8341-F290047CE07C}" destId="{E2B8AC2B-D4D8-4994-A2F2-DC301CCC65E7}" srcOrd="4" destOrd="0" presId="urn:microsoft.com/office/officeart/2005/8/layout/list1"/>
    <dgm:cxn modelId="{5BC54DE3-A2BF-4309-9072-E7C176F16AB1}" type="presParOf" srcId="{E2B8AC2B-D4D8-4994-A2F2-DC301CCC65E7}" destId="{DBC0183F-CE61-4E70-BDDA-A954A2B2949F}" srcOrd="0" destOrd="0" presId="urn:microsoft.com/office/officeart/2005/8/layout/list1"/>
    <dgm:cxn modelId="{026A9CF8-AFE3-4A9D-BD3C-5A74E3128770}" type="presParOf" srcId="{E2B8AC2B-D4D8-4994-A2F2-DC301CCC65E7}" destId="{D8B2C631-640D-4079-8A29-B73D71609CB1}" srcOrd="1" destOrd="0" presId="urn:microsoft.com/office/officeart/2005/8/layout/list1"/>
    <dgm:cxn modelId="{55EF817C-760B-4C55-98B0-1CCC57AD4D92}" type="presParOf" srcId="{7115E22E-4BDB-4C27-8341-F290047CE07C}" destId="{103F4CA3-2279-428A-8140-2BEE25DC82BF}" srcOrd="5" destOrd="0" presId="urn:microsoft.com/office/officeart/2005/8/layout/list1"/>
    <dgm:cxn modelId="{DFCE03FD-7DA4-4E2D-B854-5E927B4E384B}" type="presParOf" srcId="{7115E22E-4BDB-4C27-8341-F290047CE07C}" destId="{8C292F7E-CA1F-4F77-96D8-A19D09E41417}" srcOrd="6" destOrd="0" presId="urn:microsoft.com/office/officeart/2005/8/layout/list1"/>
    <dgm:cxn modelId="{23D4549A-05CA-4D10-ABE9-2A79D5777FFF}" type="presParOf" srcId="{7115E22E-4BDB-4C27-8341-F290047CE07C}" destId="{644EF268-ACED-4892-ABB3-463A72254946}" srcOrd="7" destOrd="0" presId="urn:microsoft.com/office/officeart/2005/8/layout/list1"/>
    <dgm:cxn modelId="{9B281A61-F95A-4493-BD11-9669AA25BFE5}" type="presParOf" srcId="{7115E22E-4BDB-4C27-8341-F290047CE07C}" destId="{A87178B5-80E4-4CF6-9AE5-5053ABAC4BFF}" srcOrd="8" destOrd="0" presId="urn:microsoft.com/office/officeart/2005/8/layout/list1"/>
    <dgm:cxn modelId="{7C5DC131-415E-4B87-95D7-E0490854522D}" type="presParOf" srcId="{A87178B5-80E4-4CF6-9AE5-5053ABAC4BFF}" destId="{FE047192-6979-4419-A78C-136FC0D398FE}" srcOrd="0" destOrd="0" presId="urn:microsoft.com/office/officeart/2005/8/layout/list1"/>
    <dgm:cxn modelId="{7B2D4ED4-58B0-4A20-9ADE-B67FA8EC600C}" type="presParOf" srcId="{A87178B5-80E4-4CF6-9AE5-5053ABAC4BFF}" destId="{E614A104-6715-4895-85ED-099A5981DBB1}" srcOrd="1" destOrd="0" presId="urn:microsoft.com/office/officeart/2005/8/layout/list1"/>
    <dgm:cxn modelId="{BCAFD719-F6F5-4495-A9BE-23B9035543C0}" type="presParOf" srcId="{7115E22E-4BDB-4C27-8341-F290047CE07C}" destId="{35FAEC5D-CC81-45C3-A524-4BDDEEF6B4A9}" srcOrd="9" destOrd="0" presId="urn:microsoft.com/office/officeart/2005/8/layout/list1"/>
    <dgm:cxn modelId="{191721C6-4808-4FB0-AB60-C9D1A6F4B7A8}" type="presParOf" srcId="{7115E22E-4BDB-4C27-8341-F290047CE07C}" destId="{19353FEC-A5E2-4DB4-B886-4402A54B19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8E999-F357-4430-8CBB-09161BE45C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46F4A8-3B1B-4D38-953C-D0DC5590FEFC}">
      <dgm:prSet custT="1"/>
      <dgm:spPr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Improve Safety</a:t>
          </a:r>
        </a:p>
      </dgm:t>
    </dgm:pt>
    <dgm:pt modelId="{BA83FAD8-AE63-494F-8E92-1FFAAA65F478}" type="parTrans" cxnId="{BCA1941B-148D-4509-A9DA-2013EE6B5206}">
      <dgm:prSet/>
      <dgm:spPr/>
      <dgm:t>
        <a:bodyPr/>
        <a:lstStyle/>
        <a:p>
          <a:endParaRPr lang="en-US">
            <a:solidFill>
              <a:srgbClr val="2E6A8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37F27-012C-4E9C-A27C-2EFD1E1F643C}" type="sibTrans" cxnId="{BCA1941B-148D-4509-A9DA-2013EE6B5206}">
      <dgm:prSet/>
      <dgm:spPr/>
      <dgm:t>
        <a:bodyPr/>
        <a:lstStyle/>
        <a:p>
          <a:endParaRPr lang="en-US">
            <a:solidFill>
              <a:srgbClr val="2E6A8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3A0CA6-0B95-4D46-8102-F6FC34B8DDCF}">
      <dgm:prSet custT="1"/>
      <dgm:spPr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Poor Pavement Condition</a:t>
          </a:r>
        </a:p>
      </dgm:t>
    </dgm:pt>
    <dgm:pt modelId="{43BA081B-8E84-42B5-BC64-11725D100459}" type="parTrans" cxnId="{66C0705D-F568-4541-93D1-926F49066E18}">
      <dgm:prSet/>
      <dgm:spPr/>
      <dgm:t>
        <a:bodyPr/>
        <a:lstStyle/>
        <a:p>
          <a:endParaRPr lang="en-US">
            <a:solidFill>
              <a:srgbClr val="2E6A8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F0CCDC-948B-46DB-B47A-9F2109269FD4}" type="sibTrans" cxnId="{66C0705D-F568-4541-93D1-926F49066E18}">
      <dgm:prSet/>
      <dgm:spPr/>
      <dgm:t>
        <a:bodyPr/>
        <a:lstStyle/>
        <a:p>
          <a:endParaRPr lang="en-US">
            <a:solidFill>
              <a:srgbClr val="2E6A8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AE091C-7CCD-49B5-9F56-48964E2A2975}">
      <dgm:prSet custT="1"/>
      <dgm:spPr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Improve Drainage</a:t>
          </a:r>
        </a:p>
      </dgm:t>
    </dgm:pt>
    <dgm:pt modelId="{146E3FE5-CDC0-43F3-A838-52D4C90E6F9C}" type="parTrans" cxnId="{7C6038BD-66D5-4C59-A34D-771220A1D2CA}">
      <dgm:prSet/>
      <dgm:spPr/>
      <dgm:t>
        <a:bodyPr/>
        <a:lstStyle/>
        <a:p>
          <a:endParaRPr lang="en-US">
            <a:solidFill>
              <a:srgbClr val="2E6A8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DF748-29A7-4E45-87B8-3F6882F5E099}" type="sibTrans" cxnId="{7C6038BD-66D5-4C59-A34D-771220A1D2CA}">
      <dgm:prSet/>
      <dgm:spPr/>
      <dgm:t>
        <a:bodyPr/>
        <a:lstStyle/>
        <a:p>
          <a:endParaRPr lang="en-US">
            <a:solidFill>
              <a:srgbClr val="2E6A8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E53215-A21E-41DF-9CBD-EEFE7DEB280B}">
      <dgm:prSet custT="1"/>
      <dgm:spPr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Need Pedestrian /ADA Facilities</a:t>
          </a:r>
        </a:p>
      </dgm:t>
    </dgm:pt>
    <dgm:pt modelId="{2AF02EE4-4A22-4D45-92A8-606A3E6C2843}" type="sibTrans" cxnId="{FCC378C1-76BB-4314-B0E4-14C1AC01535A}">
      <dgm:prSet/>
      <dgm:spPr/>
      <dgm:t>
        <a:bodyPr/>
        <a:lstStyle/>
        <a:p>
          <a:endParaRPr lang="en-US">
            <a:solidFill>
              <a:srgbClr val="2E6A8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8C7EA4-943B-468E-BBED-EDFF516A2249}" type="parTrans" cxnId="{FCC378C1-76BB-4314-B0E4-14C1AC01535A}">
      <dgm:prSet/>
      <dgm:spPr/>
      <dgm:t>
        <a:bodyPr/>
        <a:lstStyle/>
        <a:p>
          <a:endParaRPr lang="en-US">
            <a:solidFill>
              <a:srgbClr val="2E6A8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DF1E74-5FF1-474A-A497-69A5B95CACBD}" type="pres">
      <dgm:prSet presAssocID="{FE38E999-F357-4430-8CBB-09161BE45CCE}" presName="linear" presStyleCnt="0">
        <dgm:presLayoutVars>
          <dgm:dir/>
          <dgm:animLvl val="lvl"/>
          <dgm:resizeHandles val="exact"/>
        </dgm:presLayoutVars>
      </dgm:prSet>
      <dgm:spPr/>
    </dgm:pt>
    <dgm:pt modelId="{D4C704F0-7064-40CF-B568-7226B5116562}" type="pres">
      <dgm:prSet presAssocID="{0546F4A8-3B1B-4D38-953C-D0DC5590FEFC}" presName="parentLin" presStyleCnt="0"/>
      <dgm:spPr/>
    </dgm:pt>
    <dgm:pt modelId="{2C321202-17C5-48F0-89E1-78ACC986B5C6}" type="pres">
      <dgm:prSet presAssocID="{0546F4A8-3B1B-4D38-953C-D0DC5590FEFC}" presName="parentLeftMargin" presStyleLbl="node1" presStyleIdx="0" presStyleCnt="4"/>
      <dgm:spPr/>
    </dgm:pt>
    <dgm:pt modelId="{C1621F69-AD5B-46D1-8C1C-241FDF21299A}" type="pres">
      <dgm:prSet presAssocID="{0546F4A8-3B1B-4D38-953C-D0DC5590FEFC}" presName="parentText" presStyleLbl="node1" presStyleIdx="0" presStyleCnt="4">
        <dgm:presLayoutVars>
          <dgm:chMax val="0"/>
          <dgm:bulletEnabled val="1"/>
        </dgm:presLayoutVars>
      </dgm:prSet>
      <dgm:spPr>
        <a:xfrm>
          <a:off x="411480" y="60161"/>
          <a:ext cx="5760720" cy="413280"/>
        </a:xfrm>
        <a:prstGeom prst="roundRect">
          <a:avLst/>
        </a:prstGeom>
      </dgm:spPr>
    </dgm:pt>
    <dgm:pt modelId="{35B4A0B6-7CB7-478E-AC8B-1CB2A94718C0}" type="pres">
      <dgm:prSet presAssocID="{0546F4A8-3B1B-4D38-953C-D0DC5590FEFC}" presName="negativeSpace" presStyleCnt="0"/>
      <dgm:spPr/>
    </dgm:pt>
    <dgm:pt modelId="{F0A7EF89-84B7-4AD8-9BF4-DC09701C9C18}" type="pres">
      <dgm:prSet presAssocID="{0546F4A8-3B1B-4D38-953C-D0DC5590FEFC}" presName="childText" presStyleLbl="conFgAcc1" presStyleIdx="0" presStyleCnt="4">
        <dgm:presLayoutVars>
          <dgm:bulletEnabled val="1"/>
        </dgm:presLayoutVars>
      </dgm:prSet>
      <dgm:spPr>
        <a:xfrm>
          <a:off x="0" y="266801"/>
          <a:ext cx="8229600" cy="3528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gm:spPr>
    </dgm:pt>
    <dgm:pt modelId="{8B7FBCAA-05A2-474F-9C1F-0E62CFC90984}" type="pres">
      <dgm:prSet presAssocID="{3CC37F27-012C-4E9C-A27C-2EFD1E1F643C}" presName="spaceBetweenRectangles" presStyleCnt="0"/>
      <dgm:spPr/>
    </dgm:pt>
    <dgm:pt modelId="{6E732930-3794-40D0-9285-85F7FAE4D034}" type="pres">
      <dgm:prSet presAssocID="{E63A0CA6-0B95-4D46-8102-F6FC34B8DDCF}" presName="parentLin" presStyleCnt="0"/>
      <dgm:spPr/>
    </dgm:pt>
    <dgm:pt modelId="{6DC8C818-3AC3-4E5B-9494-C7496F23120D}" type="pres">
      <dgm:prSet presAssocID="{E63A0CA6-0B95-4D46-8102-F6FC34B8DDCF}" presName="parentLeftMargin" presStyleLbl="node1" presStyleIdx="0" presStyleCnt="4"/>
      <dgm:spPr/>
    </dgm:pt>
    <dgm:pt modelId="{92A3B12F-D82E-4128-A2B9-C7DE4D2CBD8A}" type="pres">
      <dgm:prSet presAssocID="{E63A0CA6-0B95-4D46-8102-F6FC34B8DDCF}" presName="parentText" presStyleLbl="node1" presStyleIdx="1" presStyleCnt="4">
        <dgm:presLayoutVars>
          <dgm:chMax val="0"/>
          <dgm:bulletEnabled val="1"/>
        </dgm:presLayoutVars>
      </dgm:prSet>
      <dgm:spPr>
        <a:xfrm>
          <a:off x="411480" y="695201"/>
          <a:ext cx="5760720" cy="413280"/>
        </a:xfrm>
        <a:prstGeom prst="roundRect">
          <a:avLst/>
        </a:prstGeom>
      </dgm:spPr>
    </dgm:pt>
    <dgm:pt modelId="{3A75D080-CC62-4D66-A49B-4DB9F2E4E324}" type="pres">
      <dgm:prSet presAssocID="{E63A0CA6-0B95-4D46-8102-F6FC34B8DDCF}" presName="negativeSpace" presStyleCnt="0"/>
      <dgm:spPr/>
    </dgm:pt>
    <dgm:pt modelId="{1277993C-1BC0-4EAF-ADF8-8FEB820B5A16}" type="pres">
      <dgm:prSet presAssocID="{E63A0CA6-0B95-4D46-8102-F6FC34B8DDCF}" presName="childText" presStyleLbl="conFgAcc1" presStyleIdx="1" presStyleCnt="4">
        <dgm:presLayoutVars>
          <dgm:bulletEnabled val="1"/>
        </dgm:presLayoutVars>
      </dgm:prSet>
      <dgm:spPr>
        <a:xfrm>
          <a:off x="0" y="901842"/>
          <a:ext cx="8229600" cy="3528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gm:spPr>
    </dgm:pt>
    <dgm:pt modelId="{9AF5A056-30D0-424C-A062-3DBF7C548929}" type="pres">
      <dgm:prSet presAssocID="{14F0CCDC-948B-46DB-B47A-9F2109269FD4}" presName="spaceBetweenRectangles" presStyleCnt="0"/>
      <dgm:spPr/>
    </dgm:pt>
    <dgm:pt modelId="{69C24E79-D9A4-41C4-A44B-76A11744427F}" type="pres">
      <dgm:prSet presAssocID="{79AE091C-7CCD-49B5-9F56-48964E2A2975}" presName="parentLin" presStyleCnt="0"/>
      <dgm:spPr/>
    </dgm:pt>
    <dgm:pt modelId="{9FA55458-0B81-4D05-B529-A02530FFA82E}" type="pres">
      <dgm:prSet presAssocID="{79AE091C-7CCD-49B5-9F56-48964E2A2975}" presName="parentLeftMargin" presStyleLbl="node1" presStyleIdx="1" presStyleCnt="4"/>
      <dgm:spPr/>
    </dgm:pt>
    <dgm:pt modelId="{05EE5F40-B0AF-4027-A3F5-3AACD8D4AE09}" type="pres">
      <dgm:prSet presAssocID="{79AE091C-7CCD-49B5-9F56-48964E2A2975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411480" y="1330242"/>
          <a:ext cx="5760720" cy="413280"/>
        </a:xfrm>
        <a:prstGeom prst="roundRect">
          <a:avLst/>
        </a:prstGeom>
      </dgm:spPr>
    </dgm:pt>
    <dgm:pt modelId="{B552FAA0-29BE-47D9-A7DD-424245F6CA36}" type="pres">
      <dgm:prSet presAssocID="{79AE091C-7CCD-49B5-9F56-48964E2A2975}" presName="negativeSpace" presStyleCnt="0"/>
      <dgm:spPr/>
    </dgm:pt>
    <dgm:pt modelId="{99595964-5994-45C4-A92C-20171530CCF4}" type="pres">
      <dgm:prSet presAssocID="{79AE091C-7CCD-49B5-9F56-48964E2A2975}" presName="childText" presStyleLbl="conFgAcc1" presStyleIdx="2" presStyleCnt="4">
        <dgm:presLayoutVars>
          <dgm:bulletEnabled val="1"/>
        </dgm:presLayoutVars>
      </dgm:prSet>
      <dgm:spPr>
        <a:xfrm>
          <a:off x="0" y="1536882"/>
          <a:ext cx="8229600" cy="3528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gm:spPr>
    </dgm:pt>
    <dgm:pt modelId="{2BF58A41-FE1F-4D36-A019-5A3018F5E985}" type="pres">
      <dgm:prSet presAssocID="{CCADF748-29A7-4E45-87B8-3F6882F5E099}" presName="spaceBetweenRectangles" presStyleCnt="0"/>
      <dgm:spPr/>
    </dgm:pt>
    <dgm:pt modelId="{3738FF2C-EAFF-49A3-97CE-8E3DCC6D46EF}" type="pres">
      <dgm:prSet presAssocID="{7FE53215-A21E-41DF-9CBD-EEFE7DEB280B}" presName="parentLin" presStyleCnt="0"/>
      <dgm:spPr/>
    </dgm:pt>
    <dgm:pt modelId="{9ED56ED4-4A79-4266-BF78-090C16821037}" type="pres">
      <dgm:prSet presAssocID="{7FE53215-A21E-41DF-9CBD-EEFE7DEB280B}" presName="parentLeftMargin" presStyleLbl="node1" presStyleIdx="2" presStyleCnt="4"/>
      <dgm:spPr/>
    </dgm:pt>
    <dgm:pt modelId="{E98F0437-A221-4251-A8A6-BB38FA1690EF}" type="pres">
      <dgm:prSet presAssocID="{7FE53215-A21E-41DF-9CBD-EEFE7DEB280B}" presName="parentText" presStyleLbl="node1" presStyleIdx="3" presStyleCnt="4">
        <dgm:presLayoutVars>
          <dgm:chMax val="0"/>
          <dgm:bulletEnabled val="1"/>
        </dgm:presLayoutVars>
      </dgm:prSet>
      <dgm:spPr>
        <a:xfrm>
          <a:off x="411480" y="1965282"/>
          <a:ext cx="5760720" cy="413280"/>
        </a:xfrm>
        <a:prstGeom prst="roundRect">
          <a:avLst/>
        </a:prstGeom>
      </dgm:spPr>
    </dgm:pt>
    <dgm:pt modelId="{3A081B2B-A37F-4334-AA70-761B9D8A3521}" type="pres">
      <dgm:prSet presAssocID="{7FE53215-A21E-41DF-9CBD-EEFE7DEB280B}" presName="negativeSpace" presStyleCnt="0"/>
      <dgm:spPr/>
    </dgm:pt>
    <dgm:pt modelId="{6CCB44B1-20C8-4BF4-B903-5406B619AFB5}" type="pres">
      <dgm:prSet presAssocID="{7FE53215-A21E-41DF-9CBD-EEFE7DEB280B}" presName="childText" presStyleLbl="conFgAcc1" presStyleIdx="3" presStyleCnt="4">
        <dgm:presLayoutVars>
          <dgm:bulletEnabled val="1"/>
        </dgm:presLayoutVars>
      </dgm:prSet>
      <dgm:spPr>
        <a:xfrm>
          <a:off x="0" y="2171922"/>
          <a:ext cx="8229600" cy="3528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gm:spPr>
    </dgm:pt>
  </dgm:ptLst>
  <dgm:cxnLst>
    <dgm:cxn modelId="{C404BF0D-3582-4E5A-8496-EA6A65CB0C8E}" type="presOf" srcId="{FE38E999-F357-4430-8CBB-09161BE45CCE}" destId="{8BDF1E74-5FF1-474A-A497-69A5B95CACBD}" srcOrd="0" destOrd="0" presId="urn:microsoft.com/office/officeart/2005/8/layout/list1"/>
    <dgm:cxn modelId="{BCA1941B-148D-4509-A9DA-2013EE6B5206}" srcId="{FE38E999-F357-4430-8CBB-09161BE45CCE}" destId="{0546F4A8-3B1B-4D38-953C-D0DC5590FEFC}" srcOrd="0" destOrd="0" parTransId="{BA83FAD8-AE63-494F-8E92-1FFAAA65F478}" sibTransId="{3CC37F27-012C-4E9C-A27C-2EFD1E1F643C}"/>
    <dgm:cxn modelId="{BDE64A30-8965-4A3B-8126-B5566B2BBC04}" type="presOf" srcId="{E63A0CA6-0B95-4D46-8102-F6FC34B8DDCF}" destId="{6DC8C818-3AC3-4E5B-9494-C7496F23120D}" srcOrd="0" destOrd="0" presId="urn:microsoft.com/office/officeart/2005/8/layout/list1"/>
    <dgm:cxn modelId="{66C0705D-F568-4541-93D1-926F49066E18}" srcId="{FE38E999-F357-4430-8CBB-09161BE45CCE}" destId="{E63A0CA6-0B95-4D46-8102-F6FC34B8DDCF}" srcOrd="1" destOrd="0" parTransId="{43BA081B-8E84-42B5-BC64-11725D100459}" sibTransId="{14F0CCDC-948B-46DB-B47A-9F2109269FD4}"/>
    <dgm:cxn modelId="{CB6D056E-CEFB-4487-A4F3-4AE37687AA4F}" type="presOf" srcId="{7FE53215-A21E-41DF-9CBD-EEFE7DEB280B}" destId="{9ED56ED4-4A79-4266-BF78-090C16821037}" srcOrd="0" destOrd="0" presId="urn:microsoft.com/office/officeart/2005/8/layout/list1"/>
    <dgm:cxn modelId="{B941AD54-E517-4698-921E-FBF86553C146}" type="presOf" srcId="{0546F4A8-3B1B-4D38-953C-D0DC5590FEFC}" destId="{C1621F69-AD5B-46D1-8C1C-241FDF21299A}" srcOrd="1" destOrd="0" presId="urn:microsoft.com/office/officeart/2005/8/layout/list1"/>
    <dgm:cxn modelId="{5999F394-74C6-461E-BB8A-8547B10D43AA}" type="presOf" srcId="{79AE091C-7CCD-49B5-9F56-48964E2A2975}" destId="{9FA55458-0B81-4D05-B529-A02530FFA82E}" srcOrd="0" destOrd="0" presId="urn:microsoft.com/office/officeart/2005/8/layout/list1"/>
    <dgm:cxn modelId="{F5AF2298-2590-4916-BEB9-8E539E68FAA9}" type="presOf" srcId="{79AE091C-7CCD-49B5-9F56-48964E2A2975}" destId="{05EE5F40-B0AF-4027-A3F5-3AACD8D4AE09}" srcOrd="1" destOrd="0" presId="urn:microsoft.com/office/officeart/2005/8/layout/list1"/>
    <dgm:cxn modelId="{7C6038BD-66D5-4C59-A34D-771220A1D2CA}" srcId="{FE38E999-F357-4430-8CBB-09161BE45CCE}" destId="{79AE091C-7CCD-49B5-9F56-48964E2A2975}" srcOrd="2" destOrd="0" parTransId="{146E3FE5-CDC0-43F3-A838-52D4C90E6F9C}" sibTransId="{CCADF748-29A7-4E45-87B8-3F6882F5E099}"/>
    <dgm:cxn modelId="{A28788BE-9283-4B2E-9055-A9CBA56BEDA0}" type="presOf" srcId="{E63A0CA6-0B95-4D46-8102-F6FC34B8DDCF}" destId="{92A3B12F-D82E-4128-A2B9-C7DE4D2CBD8A}" srcOrd="1" destOrd="0" presId="urn:microsoft.com/office/officeart/2005/8/layout/list1"/>
    <dgm:cxn modelId="{FCC378C1-76BB-4314-B0E4-14C1AC01535A}" srcId="{FE38E999-F357-4430-8CBB-09161BE45CCE}" destId="{7FE53215-A21E-41DF-9CBD-EEFE7DEB280B}" srcOrd="3" destOrd="0" parTransId="{AD8C7EA4-943B-468E-BBED-EDFF516A2249}" sibTransId="{2AF02EE4-4A22-4D45-92A8-606A3E6C2843}"/>
    <dgm:cxn modelId="{42EA05D2-D71E-4916-B378-14B5968127BF}" type="presOf" srcId="{7FE53215-A21E-41DF-9CBD-EEFE7DEB280B}" destId="{E98F0437-A221-4251-A8A6-BB38FA1690EF}" srcOrd="1" destOrd="0" presId="urn:microsoft.com/office/officeart/2005/8/layout/list1"/>
    <dgm:cxn modelId="{DC5829F5-DA98-4621-ACD3-B8FA550B3DDF}" type="presOf" srcId="{0546F4A8-3B1B-4D38-953C-D0DC5590FEFC}" destId="{2C321202-17C5-48F0-89E1-78ACC986B5C6}" srcOrd="0" destOrd="0" presId="urn:microsoft.com/office/officeart/2005/8/layout/list1"/>
    <dgm:cxn modelId="{17D662B3-E0DB-464E-84A3-18A73CBCCED3}" type="presParOf" srcId="{8BDF1E74-5FF1-474A-A497-69A5B95CACBD}" destId="{D4C704F0-7064-40CF-B568-7226B5116562}" srcOrd="0" destOrd="0" presId="urn:microsoft.com/office/officeart/2005/8/layout/list1"/>
    <dgm:cxn modelId="{7586FA73-1443-4AB9-9DD0-1D073794EE32}" type="presParOf" srcId="{D4C704F0-7064-40CF-B568-7226B5116562}" destId="{2C321202-17C5-48F0-89E1-78ACC986B5C6}" srcOrd="0" destOrd="0" presId="urn:microsoft.com/office/officeart/2005/8/layout/list1"/>
    <dgm:cxn modelId="{03AF6BD0-2436-40B8-816D-01B4B7BDB632}" type="presParOf" srcId="{D4C704F0-7064-40CF-B568-7226B5116562}" destId="{C1621F69-AD5B-46D1-8C1C-241FDF21299A}" srcOrd="1" destOrd="0" presId="urn:microsoft.com/office/officeart/2005/8/layout/list1"/>
    <dgm:cxn modelId="{DB266A28-4592-45EB-826C-A64356737412}" type="presParOf" srcId="{8BDF1E74-5FF1-474A-A497-69A5B95CACBD}" destId="{35B4A0B6-7CB7-478E-AC8B-1CB2A94718C0}" srcOrd="1" destOrd="0" presId="urn:microsoft.com/office/officeart/2005/8/layout/list1"/>
    <dgm:cxn modelId="{E70CF472-B736-4E33-91F6-FB6A0817C6FF}" type="presParOf" srcId="{8BDF1E74-5FF1-474A-A497-69A5B95CACBD}" destId="{F0A7EF89-84B7-4AD8-9BF4-DC09701C9C18}" srcOrd="2" destOrd="0" presId="urn:microsoft.com/office/officeart/2005/8/layout/list1"/>
    <dgm:cxn modelId="{C2DBFBE1-A6F8-489D-B087-E0C2CE5695B9}" type="presParOf" srcId="{8BDF1E74-5FF1-474A-A497-69A5B95CACBD}" destId="{8B7FBCAA-05A2-474F-9C1F-0E62CFC90984}" srcOrd="3" destOrd="0" presId="urn:microsoft.com/office/officeart/2005/8/layout/list1"/>
    <dgm:cxn modelId="{4AD0284C-11C2-4652-A377-5DCA93F2C7AE}" type="presParOf" srcId="{8BDF1E74-5FF1-474A-A497-69A5B95CACBD}" destId="{6E732930-3794-40D0-9285-85F7FAE4D034}" srcOrd="4" destOrd="0" presId="urn:microsoft.com/office/officeart/2005/8/layout/list1"/>
    <dgm:cxn modelId="{C09FD456-FA83-4E80-8A22-52D74187DA69}" type="presParOf" srcId="{6E732930-3794-40D0-9285-85F7FAE4D034}" destId="{6DC8C818-3AC3-4E5B-9494-C7496F23120D}" srcOrd="0" destOrd="0" presId="urn:microsoft.com/office/officeart/2005/8/layout/list1"/>
    <dgm:cxn modelId="{77E887E1-ABE5-4DB4-8A26-30D1545F8556}" type="presParOf" srcId="{6E732930-3794-40D0-9285-85F7FAE4D034}" destId="{92A3B12F-D82E-4128-A2B9-C7DE4D2CBD8A}" srcOrd="1" destOrd="0" presId="urn:microsoft.com/office/officeart/2005/8/layout/list1"/>
    <dgm:cxn modelId="{12C64C21-63D0-4CB6-911F-B9A0A726B0D8}" type="presParOf" srcId="{8BDF1E74-5FF1-474A-A497-69A5B95CACBD}" destId="{3A75D080-CC62-4D66-A49B-4DB9F2E4E324}" srcOrd="5" destOrd="0" presId="urn:microsoft.com/office/officeart/2005/8/layout/list1"/>
    <dgm:cxn modelId="{C4042A93-EB38-4850-B337-AFA07DEBDF7A}" type="presParOf" srcId="{8BDF1E74-5FF1-474A-A497-69A5B95CACBD}" destId="{1277993C-1BC0-4EAF-ADF8-8FEB820B5A16}" srcOrd="6" destOrd="0" presId="urn:microsoft.com/office/officeart/2005/8/layout/list1"/>
    <dgm:cxn modelId="{45C0CA18-7363-451B-A04D-AE804131145D}" type="presParOf" srcId="{8BDF1E74-5FF1-474A-A497-69A5B95CACBD}" destId="{9AF5A056-30D0-424C-A062-3DBF7C548929}" srcOrd="7" destOrd="0" presId="urn:microsoft.com/office/officeart/2005/8/layout/list1"/>
    <dgm:cxn modelId="{BDEEB74B-30C7-413B-8060-B705D7FB1E32}" type="presParOf" srcId="{8BDF1E74-5FF1-474A-A497-69A5B95CACBD}" destId="{69C24E79-D9A4-41C4-A44B-76A11744427F}" srcOrd="8" destOrd="0" presId="urn:microsoft.com/office/officeart/2005/8/layout/list1"/>
    <dgm:cxn modelId="{A82BBCC1-99AA-477F-B652-C4328DDC6EC7}" type="presParOf" srcId="{69C24E79-D9A4-41C4-A44B-76A11744427F}" destId="{9FA55458-0B81-4D05-B529-A02530FFA82E}" srcOrd="0" destOrd="0" presId="urn:microsoft.com/office/officeart/2005/8/layout/list1"/>
    <dgm:cxn modelId="{9D69B261-C499-42A9-B4BF-49C8BE094C02}" type="presParOf" srcId="{69C24E79-D9A4-41C4-A44B-76A11744427F}" destId="{05EE5F40-B0AF-4027-A3F5-3AACD8D4AE09}" srcOrd="1" destOrd="0" presId="urn:microsoft.com/office/officeart/2005/8/layout/list1"/>
    <dgm:cxn modelId="{268165C4-2367-4456-9374-C914BF9EEA4F}" type="presParOf" srcId="{8BDF1E74-5FF1-474A-A497-69A5B95CACBD}" destId="{B552FAA0-29BE-47D9-A7DD-424245F6CA36}" srcOrd="9" destOrd="0" presId="urn:microsoft.com/office/officeart/2005/8/layout/list1"/>
    <dgm:cxn modelId="{456B3D5B-2270-4FDA-86BA-34F0FAF58272}" type="presParOf" srcId="{8BDF1E74-5FF1-474A-A497-69A5B95CACBD}" destId="{99595964-5994-45C4-A92C-20171530CCF4}" srcOrd="10" destOrd="0" presId="urn:microsoft.com/office/officeart/2005/8/layout/list1"/>
    <dgm:cxn modelId="{AFBE4748-C1D5-43F8-9C91-70A94B3827A9}" type="presParOf" srcId="{8BDF1E74-5FF1-474A-A497-69A5B95CACBD}" destId="{2BF58A41-FE1F-4D36-A019-5A3018F5E985}" srcOrd="11" destOrd="0" presId="urn:microsoft.com/office/officeart/2005/8/layout/list1"/>
    <dgm:cxn modelId="{262B198C-34DF-498C-AD3B-069FA2A25B2A}" type="presParOf" srcId="{8BDF1E74-5FF1-474A-A497-69A5B95CACBD}" destId="{3738FF2C-EAFF-49A3-97CE-8E3DCC6D46EF}" srcOrd="12" destOrd="0" presId="urn:microsoft.com/office/officeart/2005/8/layout/list1"/>
    <dgm:cxn modelId="{91BEA795-5805-4270-9C4E-FAB75696E6E2}" type="presParOf" srcId="{3738FF2C-EAFF-49A3-97CE-8E3DCC6D46EF}" destId="{9ED56ED4-4A79-4266-BF78-090C16821037}" srcOrd="0" destOrd="0" presId="urn:microsoft.com/office/officeart/2005/8/layout/list1"/>
    <dgm:cxn modelId="{13B41CBE-D284-4525-9F66-8A965EFD282F}" type="presParOf" srcId="{3738FF2C-EAFF-49A3-97CE-8E3DCC6D46EF}" destId="{E98F0437-A221-4251-A8A6-BB38FA1690EF}" srcOrd="1" destOrd="0" presId="urn:microsoft.com/office/officeart/2005/8/layout/list1"/>
    <dgm:cxn modelId="{362ADF21-C079-405B-AC87-FF50D175F496}" type="presParOf" srcId="{8BDF1E74-5FF1-474A-A497-69A5B95CACBD}" destId="{3A081B2B-A37F-4334-AA70-761B9D8A3521}" srcOrd="13" destOrd="0" presId="urn:microsoft.com/office/officeart/2005/8/layout/list1"/>
    <dgm:cxn modelId="{EC963B25-96FD-480A-8132-B62A7E1C9A4F}" type="presParOf" srcId="{8BDF1E74-5FF1-474A-A497-69A5B95CACBD}" destId="{6CCB44B1-20C8-4BF4-B903-5406B619AF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0CBD20-ADC5-4F84-B304-D335A2B3105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6F50B7-7333-4C1E-A282-5478B5622814}">
      <dgm:prSet custT="1"/>
      <dgm:spPr>
        <a:solidFill>
          <a:srgbClr val="2E6A8C"/>
        </a:solidFill>
        <a:ln>
          <a:solidFill>
            <a:srgbClr val="2E6A8C"/>
          </a:solidFill>
        </a:ln>
      </dgm:spPr>
      <dgm:t>
        <a:bodyPr lIns="0" tIns="0" rIns="0" bIns="0" anchor="ctr"/>
        <a:lstStyle/>
        <a:p>
          <a:pPr algn="ctr">
            <a:lnSpc>
              <a:spcPct val="90000"/>
            </a:lnSpc>
            <a:spcAft>
              <a:spcPts val="900"/>
            </a:spcAft>
          </a:pPr>
          <a:r>
            <a:rPr lang="en-US" sz="2400" b="1" u="sng" dirty="0">
              <a:latin typeface="Calibri" panose="020F0502020204030204" pitchFamily="34" charset="0"/>
              <a:cs typeface="Calibri" panose="020F0502020204030204" pitchFamily="34" charset="0"/>
            </a:rPr>
            <a:t>2 Years</a:t>
          </a:r>
        </a:p>
        <a:p>
          <a:pPr algn="l">
            <a:lnSpc>
              <a:spcPct val="90000"/>
            </a:lnSpc>
            <a:spcAft>
              <a:spcPts val="1200"/>
            </a:spcAft>
          </a:pP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Year 1 – Main St to East End of Project</a:t>
          </a:r>
        </a:p>
        <a:p>
          <a:pPr algn="l">
            <a:lnSpc>
              <a:spcPct val="90000"/>
            </a:lnSpc>
            <a:spcAft>
              <a:spcPts val="900"/>
            </a:spcAft>
          </a:pP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Year 2 – West End of Project to Main St 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30B9EA-BF40-4BCF-A2EA-4949F6AC3338}" type="parTrans" cxnId="{B1BDE472-94AC-42B7-BADB-CE91F737222A}">
      <dgm:prSet/>
      <dgm:spPr/>
      <dgm:t>
        <a:bodyPr/>
        <a:lstStyle/>
        <a:p>
          <a:endParaRPr lang="en-US"/>
        </a:p>
      </dgm:t>
    </dgm:pt>
    <dgm:pt modelId="{383B761C-EF6B-4B0A-AC20-CE350712F667}" type="sibTrans" cxnId="{B1BDE472-94AC-42B7-BADB-CE91F737222A}">
      <dgm:prSet/>
      <dgm:spPr/>
      <dgm:t>
        <a:bodyPr/>
        <a:lstStyle/>
        <a:p>
          <a:endParaRPr lang="en-US"/>
        </a:p>
      </dgm:t>
    </dgm:pt>
    <dgm:pt modelId="{BB6ECAB6-1D0A-40FB-A4C1-D6DA14A44507}">
      <dgm:prSet custT="1"/>
      <dgm:spPr>
        <a:solidFill>
          <a:srgbClr val="2E6A8C"/>
        </a:solidFill>
        <a:ln>
          <a:noFill/>
        </a:ln>
      </dgm:spPr>
      <dgm:t>
        <a:bodyPr lIns="0" tIns="0" rIns="0" bIns="0" anchor="ctr"/>
        <a:lstStyle/>
        <a:p>
          <a:pPr algn="l">
            <a:spcAft>
              <a:spcPts val="1200"/>
            </a:spcAft>
          </a:pP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Open to Traffic</a:t>
          </a:r>
        </a:p>
        <a:p>
          <a:pPr algn="l">
            <a:spcAft>
              <a:spcPts val="1200"/>
            </a:spcAft>
          </a:pP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Phased Construction</a:t>
          </a:r>
        </a:p>
        <a:p>
          <a:pPr algn="l">
            <a:spcAft>
              <a:spcPts val="900"/>
            </a:spcAft>
          </a:pP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Business Location Signs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D7EE70-23E0-4677-AC1F-A46FCACC0460}" type="parTrans" cxnId="{B93E109E-8AF8-474B-992F-39CEB5E47430}">
      <dgm:prSet/>
      <dgm:spPr/>
      <dgm:t>
        <a:bodyPr/>
        <a:lstStyle/>
        <a:p>
          <a:endParaRPr lang="en-US"/>
        </a:p>
      </dgm:t>
    </dgm:pt>
    <dgm:pt modelId="{8805E629-27A5-40B6-B1D2-84607DEF7343}" type="sibTrans" cxnId="{B93E109E-8AF8-474B-992F-39CEB5E47430}">
      <dgm:prSet/>
      <dgm:spPr/>
      <dgm:t>
        <a:bodyPr/>
        <a:lstStyle/>
        <a:p>
          <a:endParaRPr lang="en-US"/>
        </a:p>
      </dgm:t>
    </dgm:pt>
    <dgm:pt modelId="{40392E5B-889B-4F15-8E3B-34E085BC9B69}" type="pres">
      <dgm:prSet presAssocID="{B90CBD20-ADC5-4F84-B304-D335A2B31058}" presName="CompostProcess" presStyleCnt="0">
        <dgm:presLayoutVars>
          <dgm:dir/>
          <dgm:resizeHandles val="exact"/>
        </dgm:presLayoutVars>
      </dgm:prSet>
      <dgm:spPr/>
    </dgm:pt>
    <dgm:pt modelId="{0967853D-A391-4C9E-9203-6F9D107FCA5D}" type="pres">
      <dgm:prSet presAssocID="{B90CBD20-ADC5-4F84-B304-D335A2B31058}" presName="arrow" presStyleLbl="bgShp" presStyleIdx="0" presStyleCnt="1" custScaleX="105882"/>
      <dgm:spPr>
        <a:solidFill>
          <a:srgbClr val="FDB917">
            <a:alpha val="70000"/>
          </a:srgbClr>
        </a:solidFill>
      </dgm:spPr>
    </dgm:pt>
    <dgm:pt modelId="{F1485698-19A7-4DBE-85B5-1FAE56127D78}" type="pres">
      <dgm:prSet presAssocID="{B90CBD20-ADC5-4F84-B304-D335A2B31058}" presName="linearProcess" presStyleCnt="0"/>
      <dgm:spPr/>
    </dgm:pt>
    <dgm:pt modelId="{97CC7B74-9304-4AC3-971B-F4507FBED58D}" type="pres">
      <dgm:prSet presAssocID="{646F50B7-7333-4C1E-A282-5478B5622814}" presName="textNode" presStyleLbl="node1" presStyleIdx="0" presStyleCnt="2" custScaleX="111790" custScaleY="125000">
        <dgm:presLayoutVars>
          <dgm:bulletEnabled val="1"/>
        </dgm:presLayoutVars>
      </dgm:prSet>
      <dgm:spPr/>
    </dgm:pt>
    <dgm:pt modelId="{CF848B73-F66C-47B3-BC60-0F5C0656B71A}" type="pres">
      <dgm:prSet presAssocID="{383B761C-EF6B-4B0A-AC20-CE350712F667}" presName="sibTrans" presStyleCnt="0"/>
      <dgm:spPr/>
    </dgm:pt>
    <dgm:pt modelId="{D34E6997-BB60-4428-B881-B23A1EB27B88}" type="pres">
      <dgm:prSet presAssocID="{BB6ECAB6-1D0A-40FB-A4C1-D6DA14A44507}" presName="textNode" presStyleLbl="node1" presStyleIdx="1" presStyleCnt="2" custScaleX="111833" custScaleY="125000">
        <dgm:presLayoutVars>
          <dgm:bulletEnabled val="1"/>
        </dgm:presLayoutVars>
      </dgm:prSet>
      <dgm:spPr/>
    </dgm:pt>
  </dgm:ptLst>
  <dgm:cxnLst>
    <dgm:cxn modelId="{B1BDE472-94AC-42B7-BADB-CE91F737222A}" srcId="{B90CBD20-ADC5-4F84-B304-D335A2B31058}" destId="{646F50B7-7333-4C1E-A282-5478B5622814}" srcOrd="0" destOrd="0" parTransId="{5130B9EA-BF40-4BCF-A2EA-4949F6AC3338}" sibTransId="{383B761C-EF6B-4B0A-AC20-CE350712F667}"/>
    <dgm:cxn modelId="{5BFB368C-6BF7-4207-BA5B-E62BEA972E62}" type="presOf" srcId="{BB6ECAB6-1D0A-40FB-A4C1-D6DA14A44507}" destId="{D34E6997-BB60-4428-B881-B23A1EB27B88}" srcOrd="0" destOrd="0" presId="urn:microsoft.com/office/officeart/2005/8/layout/hProcess9"/>
    <dgm:cxn modelId="{B93E109E-8AF8-474B-992F-39CEB5E47430}" srcId="{B90CBD20-ADC5-4F84-B304-D335A2B31058}" destId="{BB6ECAB6-1D0A-40FB-A4C1-D6DA14A44507}" srcOrd="1" destOrd="0" parTransId="{A2D7EE70-23E0-4677-AC1F-A46FCACC0460}" sibTransId="{8805E629-27A5-40B6-B1D2-84607DEF7343}"/>
    <dgm:cxn modelId="{F6F174A6-C36A-46A2-8E40-A56499C28A85}" type="presOf" srcId="{646F50B7-7333-4C1E-A282-5478B5622814}" destId="{97CC7B74-9304-4AC3-971B-F4507FBED58D}" srcOrd="0" destOrd="0" presId="urn:microsoft.com/office/officeart/2005/8/layout/hProcess9"/>
    <dgm:cxn modelId="{D0DF8EB5-E503-43C9-8DB7-03418184392C}" type="presOf" srcId="{B90CBD20-ADC5-4F84-B304-D335A2B31058}" destId="{40392E5B-889B-4F15-8E3B-34E085BC9B69}" srcOrd="0" destOrd="0" presId="urn:microsoft.com/office/officeart/2005/8/layout/hProcess9"/>
    <dgm:cxn modelId="{68FB7830-4B4B-43E0-9D90-CC24144EA56A}" type="presParOf" srcId="{40392E5B-889B-4F15-8E3B-34E085BC9B69}" destId="{0967853D-A391-4C9E-9203-6F9D107FCA5D}" srcOrd="0" destOrd="0" presId="urn:microsoft.com/office/officeart/2005/8/layout/hProcess9"/>
    <dgm:cxn modelId="{754DAC49-0FC1-4D55-AD9B-17652DBDAB9E}" type="presParOf" srcId="{40392E5B-889B-4F15-8E3B-34E085BC9B69}" destId="{F1485698-19A7-4DBE-85B5-1FAE56127D78}" srcOrd="1" destOrd="0" presId="urn:microsoft.com/office/officeart/2005/8/layout/hProcess9"/>
    <dgm:cxn modelId="{A7605083-6891-47CD-9A35-D621C94ABAB5}" type="presParOf" srcId="{F1485698-19A7-4DBE-85B5-1FAE56127D78}" destId="{97CC7B74-9304-4AC3-971B-F4507FBED58D}" srcOrd="0" destOrd="0" presId="urn:microsoft.com/office/officeart/2005/8/layout/hProcess9"/>
    <dgm:cxn modelId="{D26A4500-DC41-4C52-B08E-2416557B5823}" type="presParOf" srcId="{F1485698-19A7-4DBE-85B5-1FAE56127D78}" destId="{CF848B73-F66C-47B3-BC60-0F5C0656B71A}" srcOrd="1" destOrd="0" presId="urn:microsoft.com/office/officeart/2005/8/layout/hProcess9"/>
    <dgm:cxn modelId="{67075517-D2FC-4040-8688-C702F887E8C9}" type="presParOf" srcId="{F1485698-19A7-4DBE-85B5-1FAE56127D78}" destId="{D34E6997-BB60-4428-B881-B23A1EB27B8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EBE682-4BF4-4879-BECB-7F4DD5CCF3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6D770-4983-4808-82E9-A6959BD74341}">
      <dgm:prSet custT="1"/>
      <dgm:spPr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tabLst>
              <a:tab pos="2743200" algn="l"/>
            </a:tabLst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All crash types:	</a:t>
          </a:r>
          <a:r>
            <a:rPr lang="en-US" sz="3200" b="1" kern="1200" dirty="0">
              <a:solidFill>
                <a:srgbClr val="FDB91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31%</a:t>
          </a:r>
          <a:r>
            <a:rPr lang="en-US" sz="27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reduction</a:t>
          </a:r>
        </a:p>
      </dgm:t>
    </dgm:pt>
    <dgm:pt modelId="{C6476766-C97D-4FFC-B2A4-BFD651889071}" type="parTrans" cxnId="{30888A71-E8B5-47C0-83A7-A1527E205473}">
      <dgm:prSet/>
      <dgm:spPr/>
      <dgm:t>
        <a:bodyPr/>
        <a:lstStyle/>
        <a:p>
          <a:endParaRPr lang="en-US"/>
        </a:p>
      </dgm:t>
    </dgm:pt>
    <dgm:pt modelId="{F0303B93-759B-40E7-AC0E-2D0CC3BA40CF}" type="sibTrans" cxnId="{30888A71-E8B5-47C0-83A7-A1527E205473}">
      <dgm:prSet/>
      <dgm:spPr/>
      <dgm:t>
        <a:bodyPr/>
        <a:lstStyle/>
        <a:p>
          <a:endParaRPr lang="en-US"/>
        </a:p>
      </dgm:t>
    </dgm:pt>
    <dgm:pt modelId="{3228B1BF-7300-4308-A33F-EC4E43366859}">
      <dgm:prSet custT="1"/>
      <dgm:spPr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tabLst>
              <a:tab pos="2743200" algn="l"/>
            </a:tabLst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Fatal/Injury:	</a:t>
          </a:r>
          <a:r>
            <a:rPr lang="en-US" sz="3200" b="1" kern="1200" dirty="0">
              <a:solidFill>
                <a:srgbClr val="FDB91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37% </a:t>
          </a: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reduction</a:t>
          </a:r>
        </a:p>
      </dgm:t>
    </dgm:pt>
    <dgm:pt modelId="{0256C39E-68A9-494D-A310-D850C004B2CA}" type="parTrans" cxnId="{19B60BC2-AC24-4231-9A9A-711E649B205C}">
      <dgm:prSet/>
      <dgm:spPr/>
      <dgm:t>
        <a:bodyPr/>
        <a:lstStyle/>
        <a:p>
          <a:endParaRPr lang="en-US"/>
        </a:p>
      </dgm:t>
    </dgm:pt>
    <dgm:pt modelId="{BED04E40-D00D-4F4B-ACCD-0FA2161C3855}" type="sibTrans" cxnId="{19B60BC2-AC24-4231-9A9A-711E649B205C}">
      <dgm:prSet/>
      <dgm:spPr/>
      <dgm:t>
        <a:bodyPr/>
        <a:lstStyle/>
        <a:p>
          <a:endParaRPr lang="en-US"/>
        </a:p>
      </dgm:t>
    </dgm:pt>
    <dgm:pt modelId="{3A7BA812-BBD2-451B-AD09-EC924DB9F924}">
      <dgm:prSet custT="1"/>
      <dgm:spPr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743200" algn="l"/>
            </a:tabLst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Property Damage:	</a:t>
          </a:r>
          <a:r>
            <a:rPr lang="en-US" sz="3200" b="1" kern="1200" dirty="0">
              <a:solidFill>
                <a:srgbClr val="FDB91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28% </a:t>
          </a: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reduction</a:t>
          </a:r>
        </a:p>
      </dgm:t>
    </dgm:pt>
    <dgm:pt modelId="{D4ADD06F-E11D-4B16-9CBD-3A4FACFF0CB3}" type="parTrans" cxnId="{72E495E8-38FA-4490-828D-E769ABF7DD0A}">
      <dgm:prSet/>
      <dgm:spPr/>
      <dgm:t>
        <a:bodyPr/>
        <a:lstStyle/>
        <a:p>
          <a:endParaRPr lang="en-US"/>
        </a:p>
      </dgm:t>
    </dgm:pt>
    <dgm:pt modelId="{D8F5B4CA-0CCB-4188-A349-0BF6E241C809}" type="sibTrans" cxnId="{72E495E8-38FA-4490-828D-E769ABF7DD0A}">
      <dgm:prSet/>
      <dgm:spPr/>
      <dgm:t>
        <a:bodyPr/>
        <a:lstStyle/>
        <a:p>
          <a:endParaRPr lang="en-US"/>
        </a:p>
      </dgm:t>
    </dgm:pt>
    <dgm:pt modelId="{567922BA-6404-47D9-BDBD-A17F6B0A2126}" type="pres">
      <dgm:prSet presAssocID="{E8EBE682-4BF4-4879-BECB-7F4DD5CCF39B}" presName="linear" presStyleCnt="0">
        <dgm:presLayoutVars>
          <dgm:dir/>
          <dgm:animLvl val="lvl"/>
          <dgm:resizeHandles val="exact"/>
        </dgm:presLayoutVars>
      </dgm:prSet>
      <dgm:spPr/>
    </dgm:pt>
    <dgm:pt modelId="{B590CF25-850E-43E9-93F5-C3A5B44AA207}" type="pres">
      <dgm:prSet presAssocID="{1A76D770-4983-4808-82E9-A6959BD74341}" presName="parentLin" presStyleCnt="0"/>
      <dgm:spPr/>
    </dgm:pt>
    <dgm:pt modelId="{8BE82F1C-6E46-47B8-A252-2415A2FE4152}" type="pres">
      <dgm:prSet presAssocID="{1A76D770-4983-4808-82E9-A6959BD74341}" presName="parentLeftMargin" presStyleLbl="node1" presStyleIdx="0" presStyleCnt="3"/>
      <dgm:spPr/>
    </dgm:pt>
    <dgm:pt modelId="{A0EC5624-86B4-48FD-BF20-C57C0577E27F}" type="pres">
      <dgm:prSet presAssocID="{1A76D770-4983-4808-82E9-A6959BD74341}" presName="parentText" presStyleLbl="node1" presStyleIdx="0" presStyleCnt="3">
        <dgm:presLayoutVars>
          <dgm:chMax val="0"/>
          <dgm:bulletEnabled val="1"/>
        </dgm:presLayoutVars>
      </dgm:prSet>
      <dgm:spPr>
        <a:xfrm>
          <a:off x="411480" y="207370"/>
          <a:ext cx="5760720" cy="678960"/>
        </a:xfrm>
        <a:prstGeom prst="roundRect">
          <a:avLst/>
        </a:prstGeom>
      </dgm:spPr>
    </dgm:pt>
    <dgm:pt modelId="{B090B3F4-2C21-4D61-939E-45359D28FF63}" type="pres">
      <dgm:prSet presAssocID="{1A76D770-4983-4808-82E9-A6959BD74341}" presName="negativeSpace" presStyleCnt="0"/>
      <dgm:spPr/>
    </dgm:pt>
    <dgm:pt modelId="{51988981-E4C9-4220-8CAF-D9D0BB3E1CEC}" type="pres">
      <dgm:prSet presAssocID="{1A76D770-4983-4808-82E9-A6959BD74341}" presName="childText" presStyleLbl="conFgAcc1" presStyleIdx="0" presStyleCnt="3">
        <dgm:presLayoutVars>
          <dgm:bulletEnabled val="1"/>
        </dgm:presLayoutVars>
      </dgm:prSet>
      <dgm:spPr>
        <a:xfrm>
          <a:off x="0" y="395110"/>
          <a:ext cx="8229600" cy="6552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gm:spPr>
    </dgm:pt>
    <dgm:pt modelId="{51E1B665-08B1-4FEC-80D9-E2D754715FAE}" type="pres">
      <dgm:prSet presAssocID="{F0303B93-759B-40E7-AC0E-2D0CC3BA40CF}" presName="spaceBetweenRectangles" presStyleCnt="0"/>
      <dgm:spPr/>
    </dgm:pt>
    <dgm:pt modelId="{8608D0FB-1ED2-4D11-82F0-5587E0407FFE}" type="pres">
      <dgm:prSet presAssocID="{3228B1BF-7300-4308-A33F-EC4E43366859}" presName="parentLin" presStyleCnt="0"/>
      <dgm:spPr/>
    </dgm:pt>
    <dgm:pt modelId="{693DEA3A-C4FE-45E4-8DD0-E514BBA10A2F}" type="pres">
      <dgm:prSet presAssocID="{3228B1BF-7300-4308-A33F-EC4E43366859}" presName="parentLeftMargin" presStyleLbl="node1" presStyleIdx="0" presStyleCnt="3"/>
      <dgm:spPr/>
    </dgm:pt>
    <dgm:pt modelId="{C61427DC-68B6-4608-B3BD-E62C863718C3}" type="pres">
      <dgm:prSet presAssocID="{3228B1BF-7300-4308-A33F-EC4E43366859}" presName="parentText" presStyleLbl="node1" presStyleIdx="1" presStyleCnt="3">
        <dgm:presLayoutVars>
          <dgm:chMax val="0"/>
          <dgm:bulletEnabled val="1"/>
        </dgm:presLayoutVars>
      </dgm:prSet>
      <dgm:spPr>
        <a:xfrm>
          <a:off x="411480" y="1190710"/>
          <a:ext cx="5760720" cy="767520"/>
        </a:xfrm>
        <a:prstGeom prst="roundRect">
          <a:avLst/>
        </a:prstGeom>
      </dgm:spPr>
    </dgm:pt>
    <dgm:pt modelId="{8A8FC0B9-EFDA-485F-AADE-0897F5ECC157}" type="pres">
      <dgm:prSet presAssocID="{3228B1BF-7300-4308-A33F-EC4E43366859}" presName="negativeSpace" presStyleCnt="0"/>
      <dgm:spPr/>
    </dgm:pt>
    <dgm:pt modelId="{0ED8A58A-7C64-4DC3-9C71-C9E9D24243BC}" type="pres">
      <dgm:prSet presAssocID="{3228B1BF-7300-4308-A33F-EC4E43366859}" presName="childText" presStyleLbl="conFgAcc1" presStyleIdx="1" presStyleCnt="3">
        <dgm:presLayoutVars>
          <dgm:bulletEnabled val="1"/>
        </dgm:presLayoutVars>
      </dgm:prSet>
      <dgm:spPr>
        <a:xfrm>
          <a:off x="0" y="1574470"/>
          <a:ext cx="8229600" cy="6552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gm:spPr>
    </dgm:pt>
    <dgm:pt modelId="{834D468C-E90C-4625-A0CB-595493AEE8D4}" type="pres">
      <dgm:prSet presAssocID="{BED04E40-D00D-4F4B-ACCD-0FA2161C3855}" presName="spaceBetweenRectangles" presStyleCnt="0"/>
      <dgm:spPr/>
    </dgm:pt>
    <dgm:pt modelId="{DA93536E-22B7-4653-9762-FCD9B203ED71}" type="pres">
      <dgm:prSet presAssocID="{3A7BA812-BBD2-451B-AD09-EC924DB9F924}" presName="parentLin" presStyleCnt="0"/>
      <dgm:spPr/>
    </dgm:pt>
    <dgm:pt modelId="{2A07DC09-A914-469F-AD94-0F2F2C06E2FB}" type="pres">
      <dgm:prSet presAssocID="{3A7BA812-BBD2-451B-AD09-EC924DB9F924}" presName="parentLeftMargin" presStyleLbl="node1" presStyleIdx="1" presStyleCnt="3"/>
      <dgm:spPr/>
    </dgm:pt>
    <dgm:pt modelId="{7252143C-F4C9-4570-A349-2BE93682B2CA}" type="pres">
      <dgm:prSet presAssocID="{3A7BA812-BBD2-451B-AD09-EC924DB9F924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411480" y="2370070"/>
          <a:ext cx="5760720" cy="767520"/>
        </a:xfrm>
        <a:prstGeom prst="roundRect">
          <a:avLst/>
        </a:prstGeom>
      </dgm:spPr>
    </dgm:pt>
    <dgm:pt modelId="{DC1B5DA9-701E-4CE5-88D0-97450A8F40E0}" type="pres">
      <dgm:prSet presAssocID="{3A7BA812-BBD2-451B-AD09-EC924DB9F924}" presName="negativeSpace" presStyleCnt="0"/>
      <dgm:spPr/>
    </dgm:pt>
    <dgm:pt modelId="{A43F1DDD-50B3-41C5-8555-7C43F404529A}" type="pres">
      <dgm:prSet presAssocID="{3A7BA812-BBD2-451B-AD09-EC924DB9F924}" presName="childText" presStyleLbl="conFgAcc1" presStyleIdx="2" presStyleCnt="3">
        <dgm:presLayoutVars>
          <dgm:bulletEnabled val="1"/>
        </dgm:presLayoutVars>
      </dgm:prSet>
      <dgm:spPr>
        <a:xfrm>
          <a:off x="0" y="2753830"/>
          <a:ext cx="8229600" cy="6552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gm:spPr>
    </dgm:pt>
  </dgm:ptLst>
  <dgm:cxnLst>
    <dgm:cxn modelId="{DCB7B400-0109-4659-9335-C9525A4B94DA}" type="presOf" srcId="{3A7BA812-BBD2-451B-AD09-EC924DB9F924}" destId="{2A07DC09-A914-469F-AD94-0F2F2C06E2FB}" srcOrd="0" destOrd="0" presId="urn:microsoft.com/office/officeart/2005/8/layout/list1"/>
    <dgm:cxn modelId="{1C909036-F55E-4B35-A763-7B71852C8A97}" type="presOf" srcId="{3228B1BF-7300-4308-A33F-EC4E43366859}" destId="{C61427DC-68B6-4608-B3BD-E62C863718C3}" srcOrd="1" destOrd="0" presId="urn:microsoft.com/office/officeart/2005/8/layout/list1"/>
    <dgm:cxn modelId="{30888A71-E8B5-47C0-83A7-A1527E205473}" srcId="{E8EBE682-4BF4-4879-BECB-7F4DD5CCF39B}" destId="{1A76D770-4983-4808-82E9-A6959BD74341}" srcOrd="0" destOrd="0" parTransId="{C6476766-C97D-4FFC-B2A4-BFD651889071}" sibTransId="{F0303B93-759B-40E7-AC0E-2D0CC3BA40CF}"/>
    <dgm:cxn modelId="{A2371257-BFA7-451E-9471-317E42A68D51}" type="presOf" srcId="{3228B1BF-7300-4308-A33F-EC4E43366859}" destId="{693DEA3A-C4FE-45E4-8DD0-E514BBA10A2F}" srcOrd="0" destOrd="0" presId="urn:microsoft.com/office/officeart/2005/8/layout/list1"/>
    <dgm:cxn modelId="{04C03B77-A344-402E-B0C8-3D85B74B0674}" type="presOf" srcId="{1A76D770-4983-4808-82E9-A6959BD74341}" destId="{8BE82F1C-6E46-47B8-A252-2415A2FE4152}" srcOrd="0" destOrd="0" presId="urn:microsoft.com/office/officeart/2005/8/layout/list1"/>
    <dgm:cxn modelId="{38B90B94-22AD-4D5E-8124-0401782887F5}" type="presOf" srcId="{E8EBE682-4BF4-4879-BECB-7F4DD5CCF39B}" destId="{567922BA-6404-47D9-BDBD-A17F6B0A2126}" srcOrd="0" destOrd="0" presId="urn:microsoft.com/office/officeart/2005/8/layout/list1"/>
    <dgm:cxn modelId="{19B60BC2-AC24-4231-9A9A-711E649B205C}" srcId="{E8EBE682-4BF4-4879-BECB-7F4DD5CCF39B}" destId="{3228B1BF-7300-4308-A33F-EC4E43366859}" srcOrd="1" destOrd="0" parTransId="{0256C39E-68A9-494D-A310-D850C004B2CA}" sibTransId="{BED04E40-D00D-4F4B-ACCD-0FA2161C3855}"/>
    <dgm:cxn modelId="{48E99ADF-38CD-4E35-90A9-73BB736FC5DA}" type="presOf" srcId="{3A7BA812-BBD2-451B-AD09-EC924DB9F924}" destId="{7252143C-F4C9-4570-A349-2BE93682B2CA}" srcOrd="1" destOrd="0" presId="urn:microsoft.com/office/officeart/2005/8/layout/list1"/>
    <dgm:cxn modelId="{72E495E8-38FA-4490-828D-E769ABF7DD0A}" srcId="{E8EBE682-4BF4-4879-BECB-7F4DD5CCF39B}" destId="{3A7BA812-BBD2-451B-AD09-EC924DB9F924}" srcOrd="2" destOrd="0" parTransId="{D4ADD06F-E11D-4B16-9CBD-3A4FACFF0CB3}" sibTransId="{D8F5B4CA-0CCB-4188-A349-0BF6E241C809}"/>
    <dgm:cxn modelId="{65872BEC-E570-4C5C-8EA5-5A6F9DB4E87F}" type="presOf" srcId="{1A76D770-4983-4808-82E9-A6959BD74341}" destId="{A0EC5624-86B4-48FD-BF20-C57C0577E27F}" srcOrd="1" destOrd="0" presId="urn:microsoft.com/office/officeart/2005/8/layout/list1"/>
    <dgm:cxn modelId="{D194A5E3-A62B-42EE-A470-90914DD1247D}" type="presParOf" srcId="{567922BA-6404-47D9-BDBD-A17F6B0A2126}" destId="{B590CF25-850E-43E9-93F5-C3A5B44AA207}" srcOrd="0" destOrd="0" presId="urn:microsoft.com/office/officeart/2005/8/layout/list1"/>
    <dgm:cxn modelId="{869AAE8F-A55B-4471-ADF6-42C96EB204FD}" type="presParOf" srcId="{B590CF25-850E-43E9-93F5-C3A5B44AA207}" destId="{8BE82F1C-6E46-47B8-A252-2415A2FE4152}" srcOrd="0" destOrd="0" presId="urn:microsoft.com/office/officeart/2005/8/layout/list1"/>
    <dgm:cxn modelId="{2683FE36-6EE6-45B3-B2A9-0236A395E056}" type="presParOf" srcId="{B590CF25-850E-43E9-93F5-C3A5B44AA207}" destId="{A0EC5624-86B4-48FD-BF20-C57C0577E27F}" srcOrd="1" destOrd="0" presId="urn:microsoft.com/office/officeart/2005/8/layout/list1"/>
    <dgm:cxn modelId="{371AEF73-BC5F-4A18-A265-AAD0ED0F07C5}" type="presParOf" srcId="{567922BA-6404-47D9-BDBD-A17F6B0A2126}" destId="{B090B3F4-2C21-4D61-939E-45359D28FF63}" srcOrd="1" destOrd="0" presId="urn:microsoft.com/office/officeart/2005/8/layout/list1"/>
    <dgm:cxn modelId="{22C665D8-0C58-45E4-9BB8-E0038EA9B39C}" type="presParOf" srcId="{567922BA-6404-47D9-BDBD-A17F6B0A2126}" destId="{51988981-E4C9-4220-8CAF-D9D0BB3E1CEC}" srcOrd="2" destOrd="0" presId="urn:microsoft.com/office/officeart/2005/8/layout/list1"/>
    <dgm:cxn modelId="{14495199-C5D6-4AA6-BFCE-49323E9EF018}" type="presParOf" srcId="{567922BA-6404-47D9-BDBD-A17F6B0A2126}" destId="{51E1B665-08B1-4FEC-80D9-E2D754715FAE}" srcOrd="3" destOrd="0" presId="urn:microsoft.com/office/officeart/2005/8/layout/list1"/>
    <dgm:cxn modelId="{338DC565-E1BA-4D22-88C7-7DAE7DC9AD95}" type="presParOf" srcId="{567922BA-6404-47D9-BDBD-A17F6B0A2126}" destId="{8608D0FB-1ED2-4D11-82F0-5587E0407FFE}" srcOrd="4" destOrd="0" presId="urn:microsoft.com/office/officeart/2005/8/layout/list1"/>
    <dgm:cxn modelId="{703C8E37-2FDD-42EE-A298-1745777A104B}" type="presParOf" srcId="{8608D0FB-1ED2-4D11-82F0-5587E0407FFE}" destId="{693DEA3A-C4FE-45E4-8DD0-E514BBA10A2F}" srcOrd="0" destOrd="0" presId="urn:microsoft.com/office/officeart/2005/8/layout/list1"/>
    <dgm:cxn modelId="{61A53297-64CA-499A-B4FC-E6CCF4DDA52C}" type="presParOf" srcId="{8608D0FB-1ED2-4D11-82F0-5587E0407FFE}" destId="{C61427DC-68B6-4608-B3BD-E62C863718C3}" srcOrd="1" destOrd="0" presId="urn:microsoft.com/office/officeart/2005/8/layout/list1"/>
    <dgm:cxn modelId="{652B4506-26DB-4226-9105-48E94BF0E4A0}" type="presParOf" srcId="{567922BA-6404-47D9-BDBD-A17F6B0A2126}" destId="{8A8FC0B9-EFDA-485F-AADE-0897F5ECC157}" srcOrd="5" destOrd="0" presId="urn:microsoft.com/office/officeart/2005/8/layout/list1"/>
    <dgm:cxn modelId="{5DA7BB39-B5C7-4AE2-9478-7728CB1FB8C5}" type="presParOf" srcId="{567922BA-6404-47D9-BDBD-A17F6B0A2126}" destId="{0ED8A58A-7C64-4DC3-9C71-C9E9D24243BC}" srcOrd="6" destOrd="0" presId="urn:microsoft.com/office/officeart/2005/8/layout/list1"/>
    <dgm:cxn modelId="{345CB6F9-B65B-4346-A636-BAA7C2408E97}" type="presParOf" srcId="{567922BA-6404-47D9-BDBD-A17F6B0A2126}" destId="{834D468C-E90C-4625-A0CB-595493AEE8D4}" srcOrd="7" destOrd="0" presId="urn:microsoft.com/office/officeart/2005/8/layout/list1"/>
    <dgm:cxn modelId="{5AE676F7-367A-4A9F-BF21-5D577540E3E4}" type="presParOf" srcId="{567922BA-6404-47D9-BDBD-A17F6B0A2126}" destId="{DA93536E-22B7-4653-9762-FCD9B203ED71}" srcOrd="8" destOrd="0" presId="urn:microsoft.com/office/officeart/2005/8/layout/list1"/>
    <dgm:cxn modelId="{E32AAB9C-11B9-4C7C-8DA4-912D73C389E8}" type="presParOf" srcId="{DA93536E-22B7-4653-9762-FCD9B203ED71}" destId="{2A07DC09-A914-469F-AD94-0F2F2C06E2FB}" srcOrd="0" destOrd="0" presId="urn:microsoft.com/office/officeart/2005/8/layout/list1"/>
    <dgm:cxn modelId="{10D28853-C408-4F7A-B697-751A7CB7CCBA}" type="presParOf" srcId="{DA93536E-22B7-4653-9762-FCD9B203ED71}" destId="{7252143C-F4C9-4570-A349-2BE93682B2CA}" srcOrd="1" destOrd="0" presId="urn:microsoft.com/office/officeart/2005/8/layout/list1"/>
    <dgm:cxn modelId="{1E54F4E8-00C7-46EE-82B0-A6B65B02B483}" type="presParOf" srcId="{567922BA-6404-47D9-BDBD-A17F6B0A2126}" destId="{DC1B5DA9-701E-4CE5-88D0-97450A8F40E0}" srcOrd="9" destOrd="0" presId="urn:microsoft.com/office/officeart/2005/8/layout/list1"/>
    <dgm:cxn modelId="{BF7EDB51-662A-4CF8-85A4-2949B255A318}" type="presParOf" srcId="{567922BA-6404-47D9-BDBD-A17F6B0A2126}" destId="{A43F1DDD-50B3-41C5-8555-7C43F4045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A0091-4925-4F4C-911D-8A27B63FA010}">
      <dsp:nvSpPr>
        <dsp:cNvPr id="0" name=""/>
        <dsp:cNvSpPr/>
      </dsp:nvSpPr>
      <dsp:spPr>
        <a:xfrm>
          <a:off x="0" y="419982"/>
          <a:ext cx="8229600" cy="777237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01131-7CBC-429D-B7B5-7F4AD87E1B43}">
      <dsp:nvSpPr>
        <dsp:cNvPr id="0" name=""/>
        <dsp:cNvSpPr/>
      </dsp:nvSpPr>
      <dsp:spPr>
        <a:xfrm>
          <a:off x="411480" y="7419"/>
          <a:ext cx="5760720" cy="914402"/>
        </a:xfrm>
        <a:prstGeom prst="roundRect">
          <a:avLst/>
        </a:prstGeom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" panose="020F0502020204030204" pitchFamily="34" charset="0"/>
              <a:cs typeface="Calibri" panose="020F0502020204030204" pitchFamily="34" charset="0"/>
            </a:rPr>
            <a:t>Present Current Proposal</a:t>
          </a:r>
        </a:p>
      </dsp:txBody>
      <dsp:txXfrm>
        <a:off x="456117" y="52056"/>
        <a:ext cx="5671446" cy="825128"/>
      </dsp:txXfrm>
    </dsp:sp>
    <dsp:sp modelId="{8C292F7E-CA1F-4F77-96D8-A19D09E41417}">
      <dsp:nvSpPr>
        <dsp:cNvPr id="0" name=""/>
        <dsp:cNvSpPr/>
      </dsp:nvSpPr>
      <dsp:spPr>
        <a:xfrm>
          <a:off x="0" y="1884817"/>
          <a:ext cx="8229600" cy="777237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2C631-640D-4079-8A29-B73D71609CB1}">
      <dsp:nvSpPr>
        <dsp:cNvPr id="0" name=""/>
        <dsp:cNvSpPr/>
      </dsp:nvSpPr>
      <dsp:spPr>
        <a:xfrm>
          <a:off x="411480" y="1380819"/>
          <a:ext cx="5760720" cy="1005837"/>
        </a:xfrm>
        <a:prstGeom prst="roundRect">
          <a:avLst/>
        </a:prstGeom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" panose="020F0502020204030204" pitchFamily="34" charset="0"/>
              <a:cs typeface="Calibri" panose="020F0502020204030204" pitchFamily="34" charset="0"/>
            </a:rPr>
            <a:t>Discuss Comments Received</a:t>
          </a:r>
        </a:p>
      </dsp:txBody>
      <dsp:txXfrm>
        <a:off x="460581" y="1429920"/>
        <a:ext cx="5662518" cy="907635"/>
      </dsp:txXfrm>
    </dsp:sp>
    <dsp:sp modelId="{19353FEC-A5E2-4DB4-B886-4402A54B192D}">
      <dsp:nvSpPr>
        <dsp:cNvPr id="0" name=""/>
        <dsp:cNvSpPr/>
      </dsp:nvSpPr>
      <dsp:spPr>
        <a:xfrm>
          <a:off x="0" y="3347495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4A104-6715-4895-85ED-099A5981DBB1}">
      <dsp:nvSpPr>
        <dsp:cNvPr id="0" name=""/>
        <dsp:cNvSpPr/>
      </dsp:nvSpPr>
      <dsp:spPr>
        <a:xfrm>
          <a:off x="411480" y="2845655"/>
          <a:ext cx="5760720" cy="1003680"/>
        </a:xfrm>
        <a:prstGeom prst="roundRect">
          <a:avLst/>
        </a:prstGeom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" panose="020F0502020204030204" pitchFamily="34" charset="0"/>
              <a:cs typeface="Calibri" panose="020F0502020204030204" pitchFamily="34" charset="0"/>
            </a:rPr>
            <a:t>Gather Additional Comments</a:t>
          </a:r>
        </a:p>
      </dsp:txBody>
      <dsp:txXfrm>
        <a:off x="460476" y="2894651"/>
        <a:ext cx="56627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7EF89-84B7-4AD8-9BF4-DC09701C9C18}">
      <dsp:nvSpPr>
        <dsp:cNvPr id="0" name=""/>
        <dsp:cNvSpPr/>
      </dsp:nvSpPr>
      <dsp:spPr>
        <a:xfrm>
          <a:off x="0" y="372420"/>
          <a:ext cx="8229600" cy="5796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21F69-AD5B-46D1-8C1C-241FDF21299A}">
      <dsp:nvSpPr>
        <dsp:cNvPr id="0" name=""/>
        <dsp:cNvSpPr/>
      </dsp:nvSpPr>
      <dsp:spPr>
        <a:xfrm>
          <a:off x="411480" y="32939"/>
          <a:ext cx="5760720" cy="678960"/>
        </a:xfrm>
        <a:prstGeom prst="roundRect">
          <a:avLst/>
        </a:prstGeom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Improve Safety</a:t>
          </a:r>
        </a:p>
      </dsp:txBody>
      <dsp:txXfrm>
        <a:off x="444624" y="66083"/>
        <a:ext cx="5694432" cy="612672"/>
      </dsp:txXfrm>
    </dsp:sp>
    <dsp:sp modelId="{1277993C-1BC0-4EAF-ADF8-8FEB820B5A16}">
      <dsp:nvSpPr>
        <dsp:cNvPr id="0" name=""/>
        <dsp:cNvSpPr/>
      </dsp:nvSpPr>
      <dsp:spPr>
        <a:xfrm>
          <a:off x="0" y="1415700"/>
          <a:ext cx="8229600" cy="5796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3B12F-D82E-4128-A2B9-C7DE4D2CBD8A}">
      <dsp:nvSpPr>
        <dsp:cNvPr id="0" name=""/>
        <dsp:cNvSpPr/>
      </dsp:nvSpPr>
      <dsp:spPr>
        <a:xfrm>
          <a:off x="411480" y="1076219"/>
          <a:ext cx="5760720" cy="678960"/>
        </a:xfrm>
        <a:prstGeom prst="roundRect">
          <a:avLst/>
        </a:prstGeom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Poor Pavement Condition</a:t>
          </a:r>
        </a:p>
      </dsp:txBody>
      <dsp:txXfrm>
        <a:off x="444624" y="1109363"/>
        <a:ext cx="5694432" cy="612672"/>
      </dsp:txXfrm>
    </dsp:sp>
    <dsp:sp modelId="{99595964-5994-45C4-A92C-20171530CCF4}">
      <dsp:nvSpPr>
        <dsp:cNvPr id="0" name=""/>
        <dsp:cNvSpPr/>
      </dsp:nvSpPr>
      <dsp:spPr>
        <a:xfrm>
          <a:off x="0" y="2458980"/>
          <a:ext cx="8229600" cy="5796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E5F40-B0AF-4027-A3F5-3AACD8D4AE09}">
      <dsp:nvSpPr>
        <dsp:cNvPr id="0" name=""/>
        <dsp:cNvSpPr/>
      </dsp:nvSpPr>
      <dsp:spPr>
        <a:xfrm>
          <a:off x="411480" y="2119500"/>
          <a:ext cx="5760720" cy="678960"/>
        </a:xfrm>
        <a:prstGeom prst="roundRect">
          <a:avLst/>
        </a:prstGeom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Improve Drainage</a:t>
          </a:r>
        </a:p>
      </dsp:txBody>
      <dsp:txXfrm>
        <a:off x="444624" y="2152644"/>
        <a:ext cx="5694432" cy="612672"/>
      </dsp:txXfrm>
    </dsp:sp>
    <dsp:sp modelId="{6CCB44B1-20C8-4BF4-B903-5406B619AFB5}">
      <dsp:nvSpPr>
        <dsp:cNvPr id="0" name=""/>
        <dsp:cNvSpPr/>
      </dsp:nvSpPr>
      <dsp:spPr>
        <a:xfrm>
          <a:off x="0" y="3502260"/>
          <a:ext cx="8229600" cy="5796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F0437-A221-4251-A8A6-BB38FA1690EF}">
      <dsp:nvSpPr>
        <dsp:cNvPr id="0" name=""/>
        <dsp:cNvSpPr/>
      </dsp:nvSpPr>
      <dsp:spPr>
        <a:xfrm>
          <a:off x="411480" y="3162780"/>
          <a:ext cx="5760720" cy="678960"/>
        </a:xfrm>
        <a:prstGeom prst="roundRect">
          <a:avLst/>
        </a:prstGeom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Need Pedestrian /ADA Facilities</a:t>
          </a:r>
        </a:p>
      </dsp:txBody>
      <dsp:txXfrm>
        <a:off x="444624" y="3195924"/>
        <a:ext cx="5694432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7853D-A391-4C9E-9203-6F9D107FCA5D}">
      <dsp:nvSpPr>
        <dsp:cNvPr id="0" name=""/>
        <dsp:cNvSpPr/>
      </dsp:nvSpPr>
      <dsp:spPr>
        <a:xfrm>
          <a:off x="457213" y="0"/>
          <a:ext cx="8229572" cy="4937760"/>
        </a:xfrm>
        <a:prstGeom prst="rightArrow">
          <a:avLst/>
        </a:prstGeom>
        <a:solidFill>
          <a:srgbClr val="FDB917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C7B74-9304-4AC3-971B-F4507FBED58D}">
      <dsp:nvSpPr>
        <dsp:cNvPr id="0" name=""/>
        <dsp:cNvSpPr/>
      </dsp:nvSpPr>
      <dsp:spPr>
        <a:xfrm>
          <a:off x="1052535" y="1234439"/>
          <a:ext cx="3290231" cy="2468880"/>
        </a:xfrm>
        <a:prstGeom prst="roundRect">
          <a:avLst/>
        </a:prstGeom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900"/>
            </a:spcAft>
            <a:buNone/>
          </a:pPr>
          <a:r>
            <a:rPr lang="en-US" sz="24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2 Years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Year 1 – Main St to East End of Project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9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Year 2 – West End of Project to Main St 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73056" y="1354960"/>
        <a:ext cx="3049189" cy="2227838"/>
      </dsp:txXfrm>
    </dsp:sp>
    <dsp:sp modelId="{D34E6997-BB60-4428-B881-B23A1EB27B88}">
      <dsp:nvSpPr>
        <dsp:cNvPr id="0" name=""/>
        <dsp:cNvSpPr/>
      </dsp:nvSpPr>
      <dsp:spPr>
        <a:xfrm>
          <a:off x="4799967" y="1234439"/>
          <a:ext cx="3291496" cy="2468880"/>
        </a:xfrm>
        <a:prstGeom prst="roundRect">
          <a:avLst/>
        </a:prstGeom>
        <a:solidFill>
          <a:srgbClr val="2E6A8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Open to Traffic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Phased Construction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9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Business Location Signs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20488" y="1354960"/>
        <a:ext cx="3050454" cy="22278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88981-E4C9-4220-8CAF-D9D0BB3E1CEC}">
      <dsp:nvSpPr>
        <dsp:cNvPr id="0" name=""/>
        <dsp:cNvSpPr/>
      </dsp:nvSpPr>
      <dsp:spPr>
        <a:xfrm>
          <a:off x="0" y="489419"/>
          <a:ext cx="8229600" cy="7812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C5624-86B4-48FD-BF20-C57C0577E27F}">
      <dsp:nvSpPr>
        <dsp:cNvPr id="0" name=""/>
        <dsp:cNvSpPr/>
      </dsp:nvSpPr>
      <dsp:spPr>
        <a:xfrm>
          <a:off x="411480" y="31859"/>
          <a:ext cx="5760720" cy="915120"/>
        </a:xfrm>
        <a:prstGeom prst="roundRect">
          <a:avLst/>
        </a:prstGeom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tabLst>
              <a:tab pos="2743200" algn="l"/>
            </a:tabLst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All crash types:	</a:t>
          </a:r>
          <a:r>
            <a:rPr lang="en-US" sz="3200" b="1" kern="1200" dirty="0">
              <a:solidFill>
                <a:srgbClr val="FDB91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31%</a:t>
          </a:r>
          <a:r>
            <a:rPr lang="en-US" sz="27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reduction</a:t>
          </a:r>
        </a:p>
      </dsp:txBody>
      <dsp:txXfrm>
        <a:off x="456152" y="76531"/>
        <a:ext cx="5671376" cy="825776"/>
      </dsp:txXfrm>
    </dsp:sp>
    <dsp:sp modelId="{0ED8A58A-7C64-4DC3-9C71-C9E9D24243BC}">
      <dsp:nvSpPr>
        <dsp:cNvPr id="0" name=""/>
        <dsp:cNvSpPr/>
      </dsp:nvSpPr>
      <dsp:spPr>
        <a:xfrm>
          <a:off x="0" y="1895579"/>
          <a:ext cx="8229600" cy="7812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427DC-68B6-4608-B3BD-E62C863718C3}">
      <dsp:nvSpPr>
        <dsp:cNvPr id="0" name=""/>
        <dsp:cNvSpPr/>
      </dsp:nvSpPr>
      <dsp:spPr>
        <a:xfrm>
          <a:off x="411480" y="1438019"/>
          <a:ext cx="5760720" cy="915120"/>
        </a:xfrm>
        <a:prstGeom prst="roundRect">
          <a:avLst/>
        </a:prstGeom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tabLst>
              <a:tab pos="2743200" algn="l"/>
            </a:tabLst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Fatal/Injury:	</a:t>
          </a:r>
          <a:r>
            <a:rPr lang="en-US" sz="3200" b="1" kern="1200" dirty="0">
              <a:solidFill>
                <a:srgbClr val="FDB91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37% </a:t>
          </a: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reduction</a:t>
          </a:r>
        </a:p>
      </dsp:txBody>
      <dsp:txXfrm>
        <a:off x="456152" y="1482691"/>
        <a:ext cx="5671376" cy="825776"/>
      </dsp:txXfrm>
    </dsp:sp>
    <dsp:sp modelId="{A43F1DDD-50B3-41C5-8555-7C43F404529A}">
      <dsp:nvSpPr>
        <dsp:cNvPr id="0" name=""/>
        <dsp:cNvSpPr/>
      </dsp:nvSpPr>
      <dsp:spPr>
        <a:xfrm>
          <a:off x="0" y="3301740"/>
          <a:ext cx="8229600" cy="781200"/>
        </a:xfrm>
        <a:prstGeom prst="rect">
          <a:avLst/>
        </a:prstGeom>
        <a:noFill/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2143C-F4C9-4570-A349-2BE93682B2CA}">
      <dsp:nvSpPr>
        <dsp:cNvPr id="0" name=""/>
        <dsp:cNvSpPr/>
      </dsp:nvSpPr>
      <dsp:spPr>
        <a:xfrm>
          <a:off x="411480" y="2844180"/>
          <a:ext cx="5760720" cy="915120"/>
        </a:xfrm>
        <a:prstGeom prst="roundRect">
          <a:avLst/>
        </a:prstGeom>
        <a:solidFill>
          <a:srgbClr val="2E6A8C"/>
        </a:solidFill>
        <a:ln w="25400" cap="flat" cmpd="sng" algn="ctr">
          <a:solidFill>
            <a:srgbClr val="2E6A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743200" algn="l"/>
            </a:tabLst>
          </a:pP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Property Damage:	</a:t>
          </a:r>
          <a:r>
            <a:rPr lang="en-US" sz="3200" b="1" kern="1200" dirty="0">
              <a:solidFill>
                <a:srgbClr val="FDB91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28% </a:t>
          </a:r>
          <a:r>
            <a:rPr lang="en-US" sz="26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reduction</a:t>
          </a:r>
        </a:p>
      </dsp:txBody>
      <dsp:txXfrm>
        <a:off x="456152" y="2888852"/>
        <a:ext cx="567137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9" rIns="92556" bIns="46279" numCol="1" anchor="t" anchorCtr="0" compatLnSpc="1">
            <a:prstTxWarp prst="textNoShape">
              <a:avLst/>
            </a:prstTxWarp>
          </a:bodyPr>
          <a:lstStyle>
            <a:lvl1pPr defTabSz="925715" eaLnBrk="1" hangingPunct="1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1" y="0"/>
            <a:ext cx="303847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9" rIns="92556" bIns="46279" numCol="1" anchor="t" anchorCtr="0" compatLnSpc="1">
            <a:prstTxWarp prst="textNoShape">
              <a:avLst/>
            </a:prstTxWarp>
          </a:bodyPr>
          <a:lstStyle>
            <a:lvl1pPr algn="r" defTabSz="925715" eaLnBrk="1" hangingPunct="1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4"/>
            <a:ext cx="303847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9" rIns="92556" bIns="46279" numCol="1" anchor="b" anchorCtr="0" compatLnSpc="1">
            <a:prstTxWarp prst="textNoShape">
              <a:avLst/>
            </a:prstTxWarp>
          </a:bodyPr>
          <a:lstStyle>
            <a:lvl1pPr defTabSz="925715" eaLnBrk="1" hangingPunct="1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1" y="8831264"/>
            <a:ext cx="303847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9" rIns="92556" bIns="46279" numCol="1" anchor="b" anchorCtr="0" compatLnSpc="1">
            <a:prstTxWarp prst="textNoShape">
              <a:avLst/>
            </a:prstTxWarp>
          </a:bodyPr>
          <a:lstStyle>
            <a:lvl1pPr algn="r" defTabSz="925715" eaLnBrk="1" hangingPunct="1">
              <a:defRPr sz="1100">
                <a:cs typeface="+mn-cs"/>
              </a:defRPr>
            </a:lvl1pPr>
          </a:lstStyle>
          <a:p>
            <a:pPr>
              <a:defRPr/>
            </a:pPr>
            <a:fld id="{3DFC3360-A495-4CFB-9650-C30891EC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854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9" rIns="92556" bIns="46279" numCol="1" anchor="t" anchorCtr="0" compatLnSpc="1">
            <a:prstTxWarp prst="textNoShape">
              <a:avLst/>
            </a:prstTxWarp>
          </a:bodyPr>
          <a:lstStyle>
            <a:lvl1pPr defTabSz="925715" eaLnBrk="1" hangingPunct="1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1" y="0"/>
            <a:ext cx="303847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9" rIns="92556" bIns="46279" numCol="1" anchor="t" anchorCtr="0" compatLnSpc="1">
            <a:prstTxWarp prst="textNoShape">
              <a:avLst/>
            </a:prstTxWarp>
          </a:bodyPr>
          <a:lstStyle>
            <a:lvl1pPr algn="r" defTabSz="925715" eaLnBrk="1" hangingPunct="1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9" y="4416429"/>
            <a:ext cx="5607050" cy="418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9" rIns="92556" bIns="462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4"/>
            <a:ext cx="303847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9" rIns="92556" bIns="46279" numCol="1" anchor="b" anchorCtr="0" compatLnSpc="1">
            <a:prstTxWarp prst="textNoShape">
              <a:avLst/>
            </a:prstTxWarp>
          </a:bodyPr>
          <a:lstStyle>
            <a:lvl1pPr defTabSz="925715" eaLnBrk="1" hangingPunct="1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1" y="8831264"/>
            <a:ext cx="303847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56" tIns="46279" rIns="92556" bIns="46279" numCol="1" anchor="b" anchorCtr="0" compatLnSpc="1">
            <a:prstTxWarp prst="textNoShape">
              <a:avLst/>
            </a:prstTxWarp>
          </a:bodyPr>
          <a:lstStyle>
            <a:lvl1pPr algn="r" defTabSz="925715" eaLnBrk="1" hangingPunct="1">
              <a:defRPr sz="1100">
                <a:cs typeface="+mn-cs"/>
              </a:defRPr>
            </a:lvl1pPr>
          </a:lstStyle>
          <a:p>
            <a:pPr>
              <a:defRPr/>
            </a:pPr>
            <a:fld id="{0CD48D23-72E0-4A59-8897-9D85C5BC5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20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9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088719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8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57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84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aseline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baseline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3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aseline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baseline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464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68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46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81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41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36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85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78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4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61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46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16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65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922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286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21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292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54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2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293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aseline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baseline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412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182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776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428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60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405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7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96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561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7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ctr" anchorCtr="1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1" kern="1200" cap="none" baseline="0" dirty="0">
                <a:ln w="6350">
                  <a:noFill/>
                </a:ln>
                <a:solidFill>
                  <a:srgbClr val="74111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8D98B-AC8B-43BC-A5F6-FB06496C7B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A048F-AFE3-436C-A2F1-206F926AB4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4DF02-4D42-4126-90AE-BA2E83EEDE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AD7FD-D163-4336-9CB2-960E18FB9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4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37A6-C75B-4C57-8062-494FBB552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4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50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505 w 5740"/>
                <a:gd name="T7" fmla="*/ 0 h 4316"/>
                <a:gd name="T8" fmla="*/ 6505 w 5740"/>
                <a:gd name="T9" fmla="*/ 0 h 4316"/>
                <a:gd name="T10" fmla="*/ 650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4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49 w 382"/>
                  <a:gd name="T19" fmla="*/ 96 h 96"/>
                  <a:gd name="T20" fmla="*/ 303 w 382"/>
                  <a:gd name="T21" fmla="*/ 90 h 96"/>
                  <a:gd name="T22" fmla="*/ 351 w 382"/>
                  <a:gd name="T23" fmla="*/ 84 h 96"/>
                  <a:gd name="T24" fmla="*/ 392 w 382"/>
                  <a:gd name="T25" fmla="*/ 66 h 96"/>
                  <a:gd name="T26" fmla="*/ 422 w 382"/>
                  <a:gd name="T27" fmla="*/ 42 h 96"/>
                  <a:gd name="T28" fmla="*/ 416 w 382"/>
                  <a:gd name="T29" fmla="*/ 42 h 96"/>
                  <a:gd name="T30" fmla="*/ 386 w 382"/>
                  <a:gd name="T31" fmla="*/ 66 h 96"/>
                  <a:gd name="T32" fmla="*/ 345 w 382"/>
                  <a:gd name="T33" fmla="*/ 78 h 96"/>
                  <a:gd name="T34" fmla="*/ 303 w 382"/>
                  <a:gd name="T35" fmla="*/ 90 h 96"/>
                  <a:gd name="T36" fmla="*/ 249 w 382"/>
                  <a:gd name="T37" fmla="*/ 96 h 96"/>
                  <a:gd name="T38" fmla="*/ 24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59 w 185"/>
                  <a:gd name="T5" fmla="*/ 36 h 210"/>
                  <a:gd name="T6" fmla="*/ 195 w 185"/>
                  <a:gd name="T7" fmla="*/ 72 h 210"/>
                  <a:gd name="T8" fmla="*/ 201 w 185"/>
                  <a:gd name="T9" fmla="*/ 90 h 210"/>
                  <a:gd name="T10" fmla="*/ 207 w 185"/>
                  <a:gd name="T11" fmla="*/ 114 h 210"/>
                  <a:gd name="T12" fmla="*/ 201 w 185"/>
                  <a:gd name="T13" fmla="*/ 138 h 210"/>
                  <a:gd name="T14" fmla="*/ 189 w 185"/>
                  <a:gd name="T15" fmla="*/ 162 h 210"/>
                  <a:gd name="T16" fmla="*/ 159 w 185"/>
                  <a:gd name="T17" fmla="*/ 180 h 210"/>
                  <a:gd name="T18" fmla="*/ 90 w 185"/>
                  <a:gd name="T19" fmla="*/ 198 h 210"/>
                  <a:gd name="T20" fmla="*/ 136 w 185"/>
                  <a:gd name="T21" fmla="*/ 210 h 210"/>
                  <a:gd name="T22" fmla="*/ 171 w 185"/>
                  <a:gd name="T23" fmla="*/ 192 h 210"/>
                  <a:gd name="T24" fmla="*/ 201 w 185"/>
                  <a:gd name="T25" fmla="*/ 168 h 210"/>
                  <a:gd name="T26" fmla="*/ 219 w 185"/>
                  <a:gd name="T27" fmla="*/ 144 h 210"/>
                  <a:gd name="T28" fmla="*/ 225 w 185"/>
                  <a:gd name="T29" fmla="*/ 114 h 210"/>
                  <a:gd name="T30" fmla="*/ 219 w 185"/>
                  <a:gd name="T31" fmla="*/ 90 h 210"/>
                  <a:gd name="T32" fmla="*/ 213 w 185"/>
                  <a:gd name="T33" fmla="*/ 66 h 210"/>
                  <a:gd name="T34" fmla="*/ 195 w 185"/>
                  <a:gd name="T35" fmla="*/ 48 h 210"/>
                  <a:gd name="T36" fmla="*/ 17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</p:grpSp>
        </p:grpSp>
      </p:grpSp>
      <p:sp>
        <p:nvSpPr>
          <p:cNvPr id="269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69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35B2-E80E-4A1D-A71D-E40F9F6717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643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3F3A6-B32D-4F65-9FA8-5A0F7A0ED7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9339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155F-6633-464C-BA94-E9BD207D19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448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C0B5-F4F4-4977-BDED-9B4807D5C6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815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5B79-2B21-43B3-B07F-7D92BDF675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466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E43-1E30-4102-8863-C802DDC860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786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D8562-D21E-4601-BF8C-54484F529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18C41-2085-4A8D-81A4-C80CC60AAB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50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2AD2A-5FFA-4D8D-9509-B52361516C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3279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BE220-C238-4968-9795-FC29AC69D7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651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3678-DDFC-4010-AF59-56FDE4DE3F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378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2538-FCF5-43C1-AB2A-D648F112FF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693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8D580-49E4-4102-AEEB-7BF06C655E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58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CD934-46AB-4C05-AC2E-61EDC1B630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984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ctr" anchorCtr="1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1" kern="1200" cap="none" baseline="0" dirty="0">
                <a:ln w="6350">
                  <a:noFill/>
                </a:ln>
                <a:solidFill>
                  <a:srgbClr val="74111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F072924-A126-44BC-BA0A-64DE0FC052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6321E-C799-4E8C-B07A-396FCFE463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5D391-CD35-4A1E-A4A9-63540AFF3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FF05A-5F71-45D0-BD74-7A8CA2785D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1281B-D8D4-4DBC-B903-2A2C149E3A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C7031-4FFC-4771-8C4A-A4C4F580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0F338-859C-472E-BBE0-47884D2D2E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>
            <a:extLst>
              <a:ext uri="{FF2B5EF4-FFF2-40B4-BE49-F238E27FC236}">
                <a16:creationId xmlns:a16="http://schemas.microsoft.com/office/drawing/2014/main" id="{EA9A380C-E0E8-47CD-99C6-43FE5E90A5A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r="24880"/>
          <a:stretch/>
        </p:blipFill>
        <p:spPr>
          <a:xfrm>
            <a:off x="9" y="-1"/>
            <a:ext cx="9143991" cy="685800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C8E2044-21A7-4BFC-960A-F98EC860A5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0C40EAE-E2B5-45BF-95BF-C564D53706F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800" b="1" kern="1200" cap="none" baseline="0">
          <a:ln w="6350">
            <a:noFill/>
          </a:ln>
          <a:solidFill>
            <a:srgbClr val="741112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50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505 w 5740"/>
                <a:gd name="T7" fmla="*/ 0 h 4316"/>
                <a:gd name="T8" fmla="*/ 6505 w 5740"/>
                <a:gd name="T9" fmla="*/ 0 h 4316"/>
                <a:gd name="T10" fmla="*/ 650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68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8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68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4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49 w 382"/>
                  <a:gd name="T19" fmla="*/ 96 h 96"/>
                  <a:gd name="T20" fmla="*/ 303 w 382"/>
                  <a:gd name="T21" fmla="*/ 90 h 96"/>
                  <a:gd name="T22" fmla="*/ 351 w 382"/>
                  <a:gd name="T23" fmla="*/ 84 h 96"/>
                  <a:gd name="T24" fmla="*/ 392 w 382"/>
                  <a:gd name="T25" fmla="*/ 66 h 96"/>
                  <a:gd name="T26" fmla="*/ 422 w 382"/>
                  <a:gd name="T27" fmla="*/ 42 h 96"/>
                  <a:gd name="T28" fmla="*/ 416 w 382"/>
                  <a:gd name="T29" fmla="*/ 42 h 96"/>
                  <a:gd name="T30" fmla="*/ 386 w 382"/>
                  <a:gd name="T31" fmla="*/ 66 h 96"/>
                  <a:gd name="T32" fmla="*/ 345 w 382"/>
                  <a:gd name="T33" fmla="*/ 78 h 96"/>
                  <a:gd name="T34" fmla="*/ 303 w 382"/>
                  <a:gd name="T35" fmla="*/ 90 h 96"/>
                  <a:gd name="T36" fmla="*/ 249 w 382"/>
                  <a:gd name="T37" fmla="*/ 96 h 96"/>
                  <a:gd name="T38" fmla="*/ 24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59 w 185"/>
                  <a:gd name="T5" fmla="*/ 36 h 210"/>
                  <a:gd name="T6" fmla="*/ 195 w 185"/>
                  <a:gd name="T7" fmla="*/ 72 h 210"/>
                  <a:gd name="T8" fmla="*/ 201 w 185"/>
                  <a:gd name="T9" fmla="*/ 90 h 210"/>
                  <a:gd name="T10" fmla="*/ 207 w 185"/>
                  <a:gd name="T11" fmla="*/ 114 h 210"/>
                  <a:gd name="T12" fmla="*/ 201 w 185"/>
                  <a:gd name="T13" fmla="*/ 138 h 210"/>
                  <a:gd name="T14" fmla="*/ 189 w 185"/>
                  <a:gd name="T15" fmla="*/ 162 h 210"/>
                  <a:gd name="T16" fmla="*/ 159 w 185"/>
                  <a:gd name="T17" fmla="*/ 180 h 210"/>
                  <a:gd name="T18" fmla="*/ 90 w 185"/>
                  <a:gd name="T19" fmla="*/ 198 h 210"/>
                  <a:gd name="T20" fmla="*/ 136 w 185"/>
                  <a:gd name="T21" fmla="*/ 210 h 210"/>
                  <a:gd name="T22" fmla="*/ 171 w 185"/>
                  <a:gd name="T23" fmla="*/ 192 h 210"/>
                  <a:gd name="T24" fmla="*/ 201 w 185"/>
                  <a:gd name="T25" fmla="*/ 168 h 210"/>
                  <a:gd name="T26" fmla="*/ 219 w 185"/>
                  <a:gd name="T27" fmla="*/ 144 h 210"/>
                  <a:gd name="T28" fmla="*/ 225 w 185"/>
                  <a:gd name="T29" fmla="*/ 114 h 210"/>
                  <a:gd name="T30" fmla="*/ 219 w 185"/>
                  <a:gd name="T31" fmla="*/ 90 h 210"/>
                  <a:gd name="T32" fmla="*/ 213 w 185"/>
                  <a:gd name="T33" fmla="*/ 66 h 210"/>
                  <a:gd name="T34" fmla="*/ 195 w 185"/>
                  <a:gd name="T35" fmla="*/ 48 h 210"/>
                  <a:gd name="T36" fmla="*/ 17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</p:grpSp>
        </p:grpSp>
      </p:grpSp>
      <p:sp>
        <p:nvSpPr>
          <p:cNvPr id="268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8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8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8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8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3751281-6C0C-4DF8-AC73-E90EC64B1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2761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pn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hyperlink" Target="https://dot.sd.gov/projects-studies/projects/public-meeting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hyperlink" Target="https://dot.sd.gov/projects-studies/projects/public-meeting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4572000"/>
            <a:ext cx="8229600" cy="1828800"/>
          </a:xfrm>
        </p:spPr>
        <p:txBody>
          <a:bodyPr anchor="b">
            <a:noAutofit/>
          </a:bodyPr>
          <a:lstStyle/>
          <a:p>
            <a:pPr marL="137160" lvl="0" indent="0" algn="ctr" eaLnBrk="0" hangingPunct="0">
              <a:spcBef>
                <a:spcPts val="0"/>
              </a:spcBef>
              <a:buClrTx/>
              <a:buSzTx/>
              <a:buNone/>
            </a:pPr>
            <a:r>
              <a:rPr lang="en-US" sz="24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Jay Peppel, PE</a:t>
            </a:r>
          </a:p>
          <a:p>
            <a:pPr marL="137160" lvl="0" indent="0" algn="ctr" eaLnBrk="0" hangingPunct="0">
              <a:spcBef>
                <a:spcPts val="0"/>
              </a:spcBef>
              <a:buClrTx/>
              <a:buSzTx/>
              <a:buNone/>
            </a:pPr>
            <a:r>
              <a:rPr lang="en-US" sz="24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Engineer</a:t>
            </a:r>
          </a:p>
          <a:p>
            <a:pPr marL="137160" lvl="0" indent="0" algn="ctr" eaLnBrk="0" hangingPunct="0">
              <a:spcBef>
                <a:spcPts val="0"/>
              </a:spcBef>
              <a:buClrTx/>
              <a:buSzTx/>
              <a:buNone/>
            </a:pPr>
            <a:endParaRPr lang="en-US" sz="2400" b="1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lvl="0" indent="0" algn="ctr" eaLnBrk="0" hangingPunct="0">
              <a:spcBef>
                <a:spcPts val="0"/>
              </a:spcBef>
              <a:buClrTx/>
              <a:buSzTx/>
              <a:buNone/>
            </a:pPr>
            <a:r>
              <a:rPr lang="en-US" sz="2400" b="1" dirty="0">
                <a:solidFill>
                  <a:srgbClr val="FDB9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4, 2021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800708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b="1" dirty="0">
                <a:ln w="6350">
                  <a:noFill/>
                </a:ln>
                <a:solidFill>
                  <a:srgbClr val="2E6A8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NH 0046(69)288  PCN 05JN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b="1" dirty="0">
                <a:ln w="6350">
                  <a:noFill/>
                </a:ln>
                <a:solidFill>
                  <a:srgbClr val="2E6A8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SD Highway 46 in Wagner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altLang="en-US" b="1" dirty="0">
              <a:ln w="6350">
                <a:noFill/>
              </a:ln>
              <a:solidFill>
                <a:srgbClr val="2E6A8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ln w="6350">
                  <a:noFill/>
                </a:ln>
                <a:solidFill>
                  <a:srgbClr val="2E6A8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March 24, 2020 (Virtual)</a:t>
            </a:r>
            <a:br>
              <a:rPr lang="en-US" b="1" dirty="0">
                <a:ln w="6350">
                  <a:noFill/>
                </a:ln>
                <a:solidFill>
                  <a:srgbClr val="2E6A8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b="1" dirty="0">
                <a:ln w="6350">
                  <a:noFill/>
                </a:ln>
                <a:solidFill>
                  <a:srgbClr val="2E6A8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August 13, 2020 (National Guard Armory)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ln w="6350">
                  <a:noFill/>
                </a:ln>
                <a:solidFill>
                  <a:srgbClr val="2E6A8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July 19, 2021 (City Council Chambers)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b="1" dirty="0">
              <a:solidFill>
                <a:srgbClr val="2E6A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ts val="1800"/>
              </a:spcBef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Public Meeting</a:t>
            </a:r>
            <a:endParaRPr lang="en-US" altLang="en-US" sz="4800" kern="0" dirty="0">
              <a:solidFill>
                <a:srgbClr val="74111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advTm="1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5FDB-11F9-4EEC-B284-4BBE616C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12 Milbank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D5E8CB-3A6F-4E40-A080-625DABBFB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914" y="1600200"/>
            <a:ext cx="69161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6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0D87-6FCE-4410-9F4E-347B75CB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12 Milbank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454CB8-2968-424F-BBCE-F4E808A14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809" y="1600200"/>
            <a:ext cx="69523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2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DE2267D-A9BB-4772-A6FF-BEEDCEB5C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138508"/>
              </p:ext>
            </p:extLst>
          </p:nvPr>
        </p:nvGraphicFramePr>
        <p:xfrm>
          <a:off x="0" y="1143000"/>
          <a:ext cx="91440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Construction Duration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B2CCD-3AF8-4C01-9A8C-318CDC038B96}"/>
              </a:ext>
            </a:extLst>
          </p:cNvPr>
          <p:cNvSpPr txBox="1"/>
          <p:nvPr/>
        </p:nvSpPr>
        <p:spPr>
          <a:xfrm>
            <a:off x="914400" y="1188720"/>
            <a:ext cx="457200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E6A8C"/>
                </a:solidFill>
              </a:rPr>
              <a:t>2.1 Mile Project Length</a:t>
            </a:r>
          </a:p>
        </p:txBody>
      </p:sp>
    </p:spTree>
    <p:extLst>
      <p:ext uri="{BB962C8B-B14F-4D97-AF65-F5344CB8AC3E}">
        <p14:creationId xmlns:p14="http://schemas.microsoft.com/office/powerpoint/2010/main" val="235092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C814D02-EDD2-463A-BD9A-ADDCFDA8403B}"/>
              </a:ext>
            </a:extLst>
          </p:cNvPr>
          <p:cNvGrpSpPr/>
          <p:nvPr/>
        </p:nvGrpSpPr>
        <p:grpSpPr>
          <a:xfrm>
            <a:off x="685806" y="5257800"/>
            <a:ext cx="5943600" cy="1197864"/>
            <a:chOff x="685806" y="5486400"/>
            <a:chExt cx="7315200" cy="119786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F9FAB5-4EFF-47BA-A1F9-387588B21174}"/>
                </a:ext>
              </a:extLst>
            </p:cNvPr>
            <p:cNvSpPr/>
            <p:nvPr/>
          </p:nvSpPr>
          <p:spPr>
            <a:xfrm>
              <a:off x="685806" y="5486400"/>
              <a:ext cx="7315200" cy="1197864"/>
            </a:xfrm>
            <a:prstGeom prst="roundRect">
              <a:avLst/>
            </a:prstGeom>
            <a:solidFill>
              <a:srgbClr val="741112"/>
            </a:solidFill>
            <a:ln>
              <a:solidFill>
                <a:srgbClr val="FDB9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40A26-96CC-4466-B821-18122DABEA00}"/>
                </a:ext>
              </a:extLst>
            </p:cNvPr>
            <p:cNvSpPr txBox="1"/>
            <p:nvPr/>
          </p:nvSpPr>
          <p:spPr>
            <a:xfrm>
              <a:off x="685806" y="5623666"/>
              <a:ext cx="73152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17475"/>
              <a:r>
                <a:rPr lang="en-US" i="0" dirty="0">
                  <a:effectLst/>
                  <a:latin typeface="Arial" panose="020B0604020202020204" pitchFamily="34" charset="0"/>
                </a:rPr>
                <a:t>FHWA Strategic Objective #1: Save lives by expanding the use of data-driven, systemic safety management approaches and by increasing the adoption of proven safety solutions by all road owners.</a:t>
              </a:r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CA004BD-F7BB-4E3D-B7A3-678600AFCA97}"/>
              </a:ext>
            </a:extLst>
          </p:cNvPr>
          <p:cNvGrpSpPr/>
          <p:nvPr/>
        </p:nvGrpSpPr>
        <p:grpSpPr>
          <a:xfrm>
            <a:off x="685806" y="1143000"/>
            <a:ext cx="7763238" cy="3894186"/>
            <a:chOff x="685806" y="1564584"/>
            <a:chExt cx="7763238" cy="389418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C797B01-4AF1-4D40-BAF0-9A1BCF1A1D10}"/>
                </a:ext>
              </a:extLst>
            </p:cNvPr>
            <p:cNvSpPr/>
            <p:nvPr/>
          </p:nvSpPr>
          <p:spPr>
            <a:xfrm>
              <a:off x="685806" y="1564584"/>
              <a:ext cx="3648069" cy="2723206"/>
            </a:xfrm>
            <a:custGeom>
              <a:avLst/>
              <a:gdLst>
                <a:gd name="connsiteX0" fmla="*/ 217856 w 3648069"/>
                <a:gd name="connsiteY0" fmla="*/ 0 h 2723206"/>
                <a:gd name="connsiteX1" fmla="*/ 3430213 w 3648069"/>
                <a:gd name="connsiteY1" fmla="*/ 0 h 2723206"/>
                <a:gd name="connsiteX2" fmla="*/ 3648069 w 3648069"/>
                <a:gd name="connsiteY2" fmla="*/ 217856 h 2723206"/>
                <a:gd name="connsiteX3" fmla="*/ 3648069 w 3648069"/>
                <a:gd name="connsiteY3" fmla="*/ 2723206 h 2723206"/>
                <a:gd name="connsiteX4" fmla="*/ 3648069 w 3648069"/>
                <a:gd name="connsiteY4" fmla="*/ 2723206 h 2723206"/>
                <a:gd name="connsiteX5" fmla="*/ 0 w 3648069"/>
                <a:gd name="connsiteY5" fmla="*/ 2723206 h 2723206"/>
                <a:gd name="connsiteX6" fmla="*/ 0 w 3648069"/>
                <a:gd name="connsiteY6" fmla="*/ 2723206 h 2723206"/>
                <a:gd name="connsiteX7" fmla="*/ 0 w 3648069"/>
                <a:gd name="connsiteY7" fmla="*/ 217856 h 2723206"/>
                <a:gd name="connsiteX8" fmla="*/ 217856 w 3648069"/>
                <a:gd name="connsiteY8" fmla="*/ 0 h 272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8069" h="2723206">
                  <a:moveTo>
                    <a:pt x="217856" y="0"/>
                  </a:moveTo>
                  <a:lnTo>
                    <a:pt x="3430213" y="0"/>
                  </a:lnTo>
                  <a:cubicBezTo>
                    <a:pt x="3550532" y="0"/>
                    <a:pt x="3648069" y="97537"/>
                    <a:pt x="3648069" y="217856"/>
                  </a:cubicBezTo>
                  <a:lnTo>
                    <a:pt x="3648069" y="2723206"/>
                  </a:lnTo>
                  <a:lnTo>
                    <a:pt x="3648069" y="2723206"/>
                  </a:lnTo>
                  <a:lnTo>
                    <a:pt x="0" y="2723206"/>
                  </a:lnTo>
                  <a:lnTo>
                    <a:pt x="0" y="2723206"/>
                  </a:lnTo>
                  <a:lnTo>
                    <a:pt x="0" y="217856"/>
                  </a:lnTo>
                  <a:cubicBezTo>
                    <a:pt x="0" y="97537"/>
                    <a:pt x="97537" y="0"/>
                    <a:pt x="217856" y="0"/>
                  </a:cubicBezTo>
                  <a:close/>
                </a:path>
              </a:pathLst>
            </a:custGeom>
            <a:solidFill>
              <a:srgbClr val="FDB917">
                <a:alpha val="90000"/>
              </a:srgbClr>
            </a:solidFill>
            <a:ln>
              <a:solidFill>
                <a:srgbClr val="74111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288" tIns="155248" rIns="94288" bIns="3048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None/>
              </a:pPr>
              <a:r>
                <a:rPr lang="en-US" sz="2400" kern="1200" dirty="0">
                  <a:solidFill>
                    <a:srgbClr val="74111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 Reported Crashes </a:t>
              </a:r>
            </a:p>
            <a:p>
              <a:pPr marL="457200" lvl="2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US" sz="2400" kern="1200" dirty="0">
                  <a:solidFill>
                    <a:srgbClr val="74111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Intersection Crashes</a:t>
              </a:r>
            </a:p>
            <a:p>
              <a:pPr marL="457200" lvl="2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US" sz="2400" kern="1200" dirty="0">
                  <a:solidFill>
                    <a:srgbClr val="74111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Rear End Crashes</a:t>
              </a:r>
            </a:p>
            <a:p>
              <a:pPr marL="457200" lvl="2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US" sz="2400" kern="1200" dirty="0">
                  <a:solidFill>
                    <a:srgbClr val="74111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Side Swipe Crashes</a:t>
              </a:r>
            </a:p>
            <a:p>
              <a:pPr marL="457200" lvl="2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US" sz="2400" kern="1200" dirty="0">
                  <a:solidFill>
                    <a:srgbClr val="74111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Other types Crashes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None/>
              </a:pPr>
              <a:r>
                <a:rPr lang="en-US" sz="2400" kern="1200" dirty="0">
                  <a:solidFill>
                    <a:srgbClr val="74111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 Fatalities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None/>
              </a:pPr>
              <a:r>
                <a:rPr lang="en-US" sz="2400" kern="1200" dirty="0">
                  <a:solidFill>
                    <a:srgbClr val="74111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involved injuries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635ADF2-C413-4204-976F-D440A751464C}"/>
                </a:ext>
              </a:extLst>
            </p:cNvPr>
            <p:cNvSpPr/>
            <p:nvPr/>
          </p:nvSpPr>
          <p:spPr>
            <a:xfrm>
              <a:off x="685806" y="4287791"/>
              <a:ext cx="3648069" cy="1170979"/>
            </a:xfrm>
            <a:custGeom>
              <a:avLst/>
              <a:gdLst>
                <a:gd name="connsiteX0" fmla="*/ 0 w 3648069"/>
                <a:gd name="connsiteY0" fmla="*/ 0 h 1170979"/>
                <a:gd name="connsiteX1" fmla="*/ 3648069 w 3648069"/>
                <a:gd name="connsiteY1" fmla="*/ 0 h 1170979"/>
                <a:gd name="connsiteX2" fmla="*/ 3648069 w 3648069"/>
                <a:gd name="connsiteY2" fmla="*/ 1170979 h 1170979"/>
                <a:gd name="connsiteX3" fmla="*/ 0 w 3648069"/>
                <a:gd name="connsiteY3" fmla="*/ 1170979 h 1170979"/>
                <a:gd name="connsiteX4" fmla="*/ 0 w 3648069"/>
                <a:gd name="connsiteY4" fmla="*/ 0 h 117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8069" h="1170979">
                  <a:moveTo>
                    <a:pt x="0" y="0"/>
                  </a:moveTo>
                  <a:lnTo>
                    <a:pt x="3648069" y="0"/>
                  </a:lnTo>
                  <a:lnTo>
                    <a:pt x="3648069" y="1170979"/>
                  </a:lnTo>
                  <a:lnTo>
                    <a:pt x="0" y="1170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6A8C"/>
            </a:solidFill>
            <a:ln>
              <a:solidFill>
                <a:srgbClr val="2E6A8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70" tIns="0" rIns="100584" bIns="0" numCol="1" spcCol="1270" anchor="ctr" anchorCtr="0">
              <a:noAutofit/>
            </a:bodyPr>
            <a:lstStyle/>
            <a:p>
              <a:pPr marL="0" lvl="0" indent="0" algn="ctr" defTabSz="1200150"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7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5 Year Period</a:t>
              </a:r>
            </a:p>
            <a:p>
              <a:pPr marL="0" lvl="0" indent="0" algn="ctr" defTabSz="1200150"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7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2016 to 2020</a:t>
              </a:r>
              <a:endParaRPr lang="en-US" sz="27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0BD7D-4EE5-44DF-9510-6D6DFEB088A2}"/>
                </a:ext>
              </a:extLst>
            </p:cNvPr>
            <p:cNvSpPr/>
            <p:nvPr/>
          </p:nvSpPr>
          <p:spPr>
            <a:xfrm>
              <a:off x="4800588" y="1564584"/>
              <a:ext cx="3648456" cy="2723206"/>
            </a:xfrm>
            <a:custGeom>
              <a:avLst/>
              <a:gdLst>
                <a:gd name="connsiteX0" fmla="*/ 217856 w 3660692"/>
                <a:gd name="connsiteY0" fmla="*/ 0 h 2723206"/>
                <a:gd name="connsiteX1" fmla="*/ 3442836 w 3660692"/>
                <a:gd name="connsiteY1" fmla="*/ 0 h 2723206"/>
                <a:gd name="connsiteX2" fmla="*/ 3660692 w 3660692"/>
                <a:gd name="connsiteY2" fmla="*/ 217856 h 2723206"/>
                <a:gd name="connsiteX3" fmla="*/ 3660692 w 3660692"/>
                <a:gd name="connsiteY3" fmla="*/ 2723206 h 2723206"/>
                <a:gd name="connsiteX4" fmla="*/ 3660692 w 3660692"/>
                <a:gd name="connsiteY4" fmla="*/ 2723206 h 2723206"/>
                <a:gd name="connsiteX5" fmla="*/ 0 w 3660692"/>
                <a:gd name="connsiteY5" fmla="*/ 2723206 h 2723206"/>
                <a:gd name="connsiteX6" fmla="*/ 0 w 3660692"/>
                <a:gd name="connsiteY6" fmla="*/ 2723206 h 2723206"/>
                <a:gd name="connsiteX7" fmla="*/ 0 w 3660692"/>
                <a:gd name="connsiteY7" fmla="*/ 217856 h 2723206"/>
                <a:gd name="connsiteX8" fmla="*/ 217856 w 3660692"/>
                <a:gd name="connsiteY8" fmla="*/ 0 h 272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0692" h="2723206">
                  <a:moveTo>
                    <a:pt x="217856" y="0"/>
                  </a:moveTo>
                  <a:lnTo>
                    <a:pt x="3442836" y="0"/>
                  </a:lnTo>
                  <a:cubicBezTo>
                    <a:pt x="3563155" y="0"/>
                    <a:pt x="3660692" y="97537"/>
                    <a:pt x="3660692" y="217856"/>
                  </a:cubicBezTo>
                  <a:lnTo>
                    <a:pt x="3660692" y="2723206"/>
                  </a:lnTo>
                  <a:lnTo>
                    <a:pt x="3660692" y="2723206"/>
                  </a:lnTo>
                  <a:lnTo>
                    <a:pt x="0" y="2723206"/>
                  </a:lnTo>
                  <a:lnTo>
                    <a:pt x="0" y="2723206"/>
                  </a:lnTo>
                  <a:lnTo>
                    <a:pt x="0" y="217856"/>
                  </a:lnTo>
                  <a:cubicBezTo>
                    <a:pt x="0" y="97537"/>
                    <a:pt x="97537" y="0"/>
                    <a:pt x="217856" y="0"/>
                  </a:cubicBezTo>
                  <a:close/>
                </a:path>
              </a:pathLst>
            </a:custGeom>
            <a:solidFill>
              <a:srgbClr val="FDB917">
                <a:alpha val="90000"/>
              </a:srgbClr>
            </a:solidFill>
            <a:ln w="25400" cap="flat" cmpd="sng" algn="ctr">
              <a:solidFill>
                <a:srgbClr val="74111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748" tIns="147628" rIns="91748" bIns="2794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>
                  <a:solidFill>
                    <a:srgbClr val="74111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Reported Crash Rate = </a:t>
              </a:r>
              <a:r>
                <a:rPr lang="en-US" sz="2400" b="1" kern="1200" dirty="0">
                  <a:solidFill>
                    <a:srgbClr val="74111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1.16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>
                  <a:solidFill>
                    <a:srgbClr val="74111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Statewide Weighted Crash Rate = </a:t>
              </a:r>
              <a:r>
                <a:rPr lang="en-US" sz="2400" b="1" kern="1200" dirty="0">
                  <a:solidFill>
                    <a:srgbClr val="74111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1.92</a:t>
              </a:r>
              <a:r>
                <a:rPr lang="en-US" sz="2400" kern="1200" dirty="0">
                  <a:solidFill>
                    <a:srgbClr val="74111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(crashes per million vehicle miles of travel) 2015 through 2019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1024381-96D6-47F1-AF16-6D5869EF0DCF}"/>
                </a:ext>
              </a:extLst>
            </p:cNvPr>
            <p:cNvSpPr/>
            <p:nvPr/>
          </p:nvSpPr>
          <p:spPr>
            <a:xfrm>
              <a:off x="4800588" y="4287791"/>
              <a:ext cx="3648069" cy="1170979"/>
            </a:xfrm>
            <a:custGeom>
              <a:avLst/>
              <a:gdLst>
                <a:gd name="connsiteX0" fmla="*/ 0 w 3648069"/>
                <a:gd name="connsiteY0" fmla="*/ 0 h 1170979"/>
                <a:gd name="connsiteX1" fmla="*/ 3648069 w 3648069"/>
                <a:gd name="connsiteY1" fmla="*/ 0 h 1170979"/>
                <a:gd name="connsiteX2" fmla="*/ 3648069 w 3648069"/>
                <a:gd name="connsiteY2" fmla="*/ 1170979 h 1170979"/>
                <a:gd name="connsiteX3" fmla="*/ 0 w 3648069"/>
                <a:gd name="connsiteY3" fmla="*/ 1170979 h 1170979"/>
                <a:gd name="connsiteX4" fmla="*/ 0 w 3648069"/>
                <a:gd name="connsiteY4" fmla="*/ 0 h 117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8069" h="1170979">
                  <a:moveTo>
                    <a:pt x="0" y="0"/>
                  </a:moveTo>
                  <a:lnTo>
                    <a:pt x="3648069" y="0"/>
                  </a:lnTo>
                  <a:lnTo>
                    <a:pt x="3648069" y="1170979"/>
                  </a:lnTo>
                  <a:lnTo>
                    <a:pt x="0" y="1170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6A8C"/>
            </a:solidFill>
            <a:ln w="25400" cap="flat" cmpd="sng" algn="ctr">
              <a:solidFill>
                <a:srgbClr val="2E6A8C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0" rIns="100584" bIns="0" numCol="1" spcCol="1270" anchor="ctr" anchorCtr="0">
              <a:noAutofit/>
            </a:bodyPr>
            <a:lstStyle/>
            <a:p>
              <a:pPr marL="0" lvl="0" indent="0" algn="ctr" defTabSz="1244600"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800" b="1" kern="1200" dirty="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Urban Principal Arterial</a:t>
              </a: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Crash Data</a:t>
            </a:r>
          </a:p>
        </p:txBody>
      </p:sp>
    </p:spTree>
  </p:cSld>
  <p:clrMapOvr>
    <a:masterClrMapping/>
  </p:clrMapOvr>
  <p:transition advTm="8246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1D15B4-50C1-4415-8970-B8E33302901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0" y="4571585"/>
            <a:ext cx="9144000" cy="2398627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623E96A-F3F6-4809-9048-C0B4F9614FB2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93879732"/>
              </p:ext>
            </p:extLst>
          </p:nvPr>
        </p:nvGraphicFramePr>
        <p:xfrm>
          <a:off x="457200" y="13716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900113" y="2924175"/>
            <a:ext cx="4427537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defRPr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4158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Crash Data – 4 Lane vs 3 Lane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264166"/>
      </p:ext>
    </p:extLst>
  </p:cSld>
  <p:clrMapOvr>
    <a:masterClrMapping/>
  </p:clrMapOvr>
  <p:transition advTm="3903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305121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Arial (Body)"/>
              </a:rPr>
              <a:t>To provide safe, efficient access to streets and highways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Arial (Body)"/>
              </a:rPr>
              <a:t>Limit number of direct accesses to major roadways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Emergency Vehicle Transit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E72F48-5A37-4453-A1F5-3CB4E46CE688}"/>
              </a:ext>
            </a:extLst>
          </p:cNvPr>
          <p:cNvGrpSpPr/>
          <p:nvPr/>
        </p:nvGrpSpPr>
        <p:grpSpPr>
          <a:xfrm>
            <a:off x="457200" y="1143000"/>
            <a:ext cx="8229600" cy="4298598"/>
            <a:chOff x="457200" y="1371600"/>
            <a:chExt cx="8138160" cy="6439505"/>
          </a:xfrm>
        </p:grpSpPr>
        <p:grpSp>
          <p:nvGrpSpPr>
            <p:cNvPr id="15" name="object 3">
              <a:extLst>
                <a:ext uri="{FF2B5EF4-FFF2-40B4-BE49-F238E27FC236}">
                  <a16:creationId xmlns:a16="http://schemas.microsoft.com/office/drawing/2014/main" id="{EC02EF31-CA6C-4039-BAC4-90E687B9EDF0}"/>
                </a:ext>
              </a:extLst>
            </p:cNvPr>
            <p:cNvGrpSpPr/>
            <p:nvPr/>
          </p:nvGrpSpPr>
          <p:grpSpPr>
            <a:xfrm>
              <a:off x="457200" y="1371600"/>
              <a:ext cx="8138160" cy="6205254"/>
              <a:chOff x="1028700" y="3724201"/>
              <a:chExt cx="3810000" cy="8245911"/>
            </a:xfrm>
          </p:grpSpPr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40C4A9A4-9020-4699-B804-553A8D4E8DE1}"/>
                  </a:ext>
                </a:extLst>
              </p:cNvPr>
              <p:cNvSpPr/>
              <p:nvPr/>
            </p:nvSpPr>
            <p:spPr>
              <a:xfrm>
                <a:off x="1028700" y="3778802"/>
                <a:ext cx="3810000" cy="819131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5429250">
                    <a:moveTo>
                      <a:pt x="3809999" y="5429249"/>
                    </a:moveTo>
                    <a:lnTo>
                      <a:pt x="0" y="5429249"/>
                    </a:lnTo>
                    <a:lnTo>
                      <a:pt x="0" y="0"/>
                    </a:lnTo>
                    <a:lnTo>
                      <a:pt x="3809999" y="0"/>
                    </a:lnTo>
                    <a:lnTo>
                      <a:pt x="3809999" y="5429249"/>
                    </a:lnTo>
                    <a:close/>
                  </a:path>
                </a:pathLst>
              </a:custGeom>
              <a:solidFill>
                <a:srgbClr val="2E6A8C"/>
              </a:solidFill>
              <a:ln w="25400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C729C38C-DD02-40A3-9D71-16482A72D1EE}"/>
                  </a:ext>
                </a:extLst>
              </p:cNvPr>
              <p:cNvSpPr/>
              <p:nvPr/>
            </p:nvSpPr>
            <p:spPr>
              <a:xfrm>
                <a:off x="2813835" y="3724201"/>
                <a:ext cx="282539" cy="564290"/>
              </a:xfrm>
              <a:custGeom>
                <a:avLst/>
                <a:gdLst/>
                <a:ahLst/>
                <a:cxnLst/>
                <a:rect l="l" t="t" r="r" b="b"/>
                <a:pathLst>
                  <a:path w="625475" h="384175">
                    <a:moveTo>
                      <a:pt x="0" y="0"/>
                    </a:moveTo>
                    <a:lnTo>
                      <a:pt x="624941" y="0"/>
                    </a:lnTo>
                    <a:lnTo>
                      <a:pt x="312470" y="38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917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9FF5D342-8996-4FC6-98FC-4CBE2E688EFB}"/>
                </a:ext>
              </a:extLst>
            </p:cNvPr>
            <p:cNvSpPr txBox="1"/>
            <p:nvPr/>
          </p:nvSpPr>
          <p:spPr>
            <a:xfrm>
              <a:off x="685800" y="1828800"/>
              <a:ext cx="7772400" cy="598230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700" rIns="0" bIns="0" rtlCol="0" anchor="t">
              <a:spAutoFit/>
            </a:bodyPr>
            <a:lstStyle/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Improved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Emergency</a:t>
              </a: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response time</a:t>
              </a: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SDCL 32-26-15 –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Yield</a:t>
              </a: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 emergency vehicle</a:t>
              </a: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94674A2-AEA3-40ED-8655-0C61112A3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2267712"/>
            <a:ext cx="8046720" cy="2029174"/>
          </a:xfrm>
          <a:prstGeom prst="rect">
            <a:avLst/>
          </a:prstGeom>
          <a:ln w="2540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6627551"/>
      </p:ext>
    </p:extLst>
  </p:cSld>
  <p:clrMapOvr>
    <a:masterClrMapping/>
  </p:clrMapOvr>
  <p:transition advTm="8935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1DEEB-8727-4D4D-87C0-CE18DDF6F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3" y="1068018"/>
            <a:ext cx="9000492" cy="2108954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F87EEC-FF26-4D55-A135-98FB5D81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56" y="3645431"/>
            <a:ext cx="8475663" cy="275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2" indent="-347472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2019 ADT = 4,510</a:t>
            </a:r>
          </a:p>
          <a:p>
            <a:pPr marL="0" marR="0" lvl="2" indent="-347472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2044 Projected ADT = 6,990</a:t>
            </a:r>
          </a:p>
          <a:p>
            <a:pPr marL="0" marR="0" lvl="2" indent="-347472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Truck Traffic = 5.6%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77134"/>
      </p:ext>
    </p:extLst>
  </p:cSld>
  <p:clrMapOvr>
    <a:masterClrMapping/>
  </p:clrMapOvr>
  <p:transition advTm="1664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Traffic Counts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043523-59DA-47F6-BBC3-34881C0378B3}"/>
              </a:ext>
            </a:extLst>
          </p:cNvPr>
          <p:cNvPicPr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228600" y="1828800"/>
            <a:ext cx="8686800" cy="320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1D5BF0-043E-4A9F-8349-17308590323C}"/>
              </a:ext>
            </a:extLst>
          </p:cNvPr>
          <p:cNvCxnSpPr>
            <a:cxnSpLocks/>
          </p:cNvCxnSpPr>
          <p:nvPr/>
        </p:nvCxnSpPr>
        <p:spPr>
          <a:xfrm flipV="1">
            <a:off x="2112264" y="2675255"/>
            <a:ext cx="0" cy="568460"/>
          </a:xfrm>
          <a:prstGeom prst="straightConnector1">
            <a:avLst/>
          </a:prstGeom>
          <a:ln w="34925">
            <a:solidFill>
              <a:srgbClr val="74111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D3F5F3-1DF1-4B63-920A-BF6744785317}"/>
              </a:ext>
            </a:extLst>
          </p:cNvPr>
          <p:cNvCxnSpPr>
            <a:cxnSpLocks/>
          </p:cNvCxnSpPr>
          <p:nvPr/>
        </p:nvCxnSpPr>
        <p:spPr>
          <a:xfrm flipV="1">
            <a:off x="2555776" y="2675255"/>
            <a:ext cx="0" cy="568460"/>
          </a:xfrm>
          <a:prstGeom prst="straightConnector1">
            <a:avLst/>
          </a:prstGeom>
          <a:ln w="34925">
            <a:solidFill>
              <a:srgbClr val="74111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189E75-72AB-4253-A3F3-0FB28547B7A3}"/>
              </a:ext>
            </a:extLst>
          </p:cNvPr>
          <p:cNvCxnSpPr>
            <a:cxnSpLocks/>
          </p:cNvCxnSpPr>
          <p:nvPr/>
        </p:nvCxnSpPr>
        <p:spPr>
          <a:xfrm flipV="1">
            <a:off x="4233672" y="2675255"/>
            <a:ext cx="0" cy="568460"/>
          </a:xfrm>
          <a:prstGeom prst="straightConnector1">
            <a:avLst/>
          </a:prstGeom>
          <a:ln w="34925">
            <a:solidFill>
              <a:srgbClr val="74111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>
            <a:extLst>
              <a:ext uri="{FF2B5EF4-FFF2-40B4-BE49-F238E27FC236}">
                <a16:creationId xmlns:a16="http://schemas.microsoft.com/office/drawing/2014/main" id="{BAED4B9A-1644-46CD-B26F-FD65388F0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56" y="5409220"/>
            <a:ext cx="8475663" cy="99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75000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*  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Actual traffic data provided in handout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281525"/>
      </p:ext>
    </p:extLst>
  </p:cSld>
  <p:clrMapOvr>
    <a:masterClrMapping/>
  </p:clrMapOvr>
  <p:transition advTm="89358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1925960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Arial (Body)"/>
              </a:rPr>
              <a:t>To provide safe, efficient access to streets and highways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Arial (Body)"/>
              </a:rPr>
              <a:t>Limit number of direct accesses to major roadways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Pedestrian Crossings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E72F48-5A37-4453-A1F5-3CB4E46CE688}"/>
              </a:ext>
            </a:extLst>
          </p:cNvPr>
          <p:cNvGrpSpPr/>
          <p:nvPr/>
        </p:nvGrpSpPr>
        <p:grpSpPr>
          <a:xfrm>
            <a:off x="457200" y="1142999"/>
            <a:ext cx="8229600" cy="3685383"/>
            <a:chOff x="457200" y="1371599"/>
            <a:chExt cx="8138160" cy="3810020"/>
          </a:xfrm>
        </p:grpSpPr>
        <p:grpSp>
          <p:nvGrpSpPr>
            <p:cNvPr id="15" name="object 3">
              <a:extLst>
                <a:ext uri="{FF2B5EF4-FFF2-40B4-BE49-F238E27FC236}">
                  <a16:creationId xmlns:a16="http://schemas.microsoft.com/office/drawing/2014/main" id="{EC02EF31-CA6C-4039-BAC4-90E687B9EDF0}"/>
                </a:ext>
              </a:extLst>
            </p:cNvPr>
            <p:cNvGrpSpPr/>
            <p:nvPr/>
          </p:nvGrpSpPr>
          <p:grpSpPr>
            <a:xfrm>
              <a:off x="457200" y="1371599"/>
              <a:ext cx="8138160" cy="3810020"/>
              <a:chOff x="1028700" y="3724201"/>
              <a:chExt cx="3810000" cy="5062978"/>
            </a:xfrm>
          </p:grpSpPr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40C4A9A4-9020-4699-B804-553A8D4E8DE1}"/>
                  </a:ext>
                </a:extLst>
              </p:cNvPr>
              <p:cNvSpPr/>
              <p:nvPr/>
            </p:nvSpPr>
            <p:spPr>
              <a:xfrm>
                <a:off x="1028700" y="3762369"/>
                <a:ext cx="3810000" cy="502481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5429250">
                    <a:moveTo>
                      <a:pt x="3809999" y="5429249"/>
                    </a:moveTo>
                    <a:lnTo>
                      <a:pt x="0" y="5429249"/>
                    </a:lnTo>
                    <a:lnTo>
                      <a:pt x="0" y="0"/>
                    </a:lnTo>
                    <a:lnTo>
                      <a:pt x="3809999" y="0"/>
                    </a:lnTo>
                    <a:lnTo>
                      <a:pt x="3809999" y="5429249"/>
                    </a:lnTo>
                    <a:close/>
                  </a:path>
                </a:pathLst>
              </a:custGeom>
              <a:solidFill>
                <a:srgbClr val="2E6A8C"/>
              </a:solidFill>
              <a:ln w="25400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C729C38C-DD02-40A3-9D71-16482A72D1EE}"/>
                  </a:ext>
                </a:extLst>
              </p:cNvPr>
              <p:cNvSpPr/>
              <p:nvPr/>
            </p:nvSpPr>
            <p:spPr>
              <a:xfrm>
                <a:off x="2813835" y="3724201"/>
                <a:ext cx="282539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625475" h="384175">
                    <a:moveTo>
                      <a:pt x="0" y="0"/>
                    </a:moveTo>
                    <a:lnTo>
                      <a:pt x="624941" y="0"/>
                    </a:lnTo>
                    <a:lnTo>
                      <a:pt x="312470" y="38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9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9FF5D342-8996-4FC6-98FC-4CBE2E688EFB}"/>
                </a:ext>
              </a:extLst>
            </p:cNvPr>
            <p:cNvSpPr txBox="1"/>
            <p:nvPr/>
          </p:nvSpPr>
          <p:spPr>
            <a:xfrm>
              <a:off x="685800" y="1828800"/>
              <a:ext cx="5691885" cy="275230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Reduced pedestrian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Crossing Width</a:t>
              </a: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Marked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crosswalks</a:t>
              </a:r>
            </a:p>
            <a:p>
              <a:pPr lvl="1">
                <a:spcBef>
                  <a:spcPts val="100"/>
                </a:spcBef>
                <a:buClr>
                  <a:srgbClr val="FDB917"/>
                </a:buClr>
                <a:buSzPct val="75000"/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Existing at Walnut, High and Main</a:t>
              </a:r>
            </a:p>
            <a:p>
              <a:pPr lvl="1">
                <a:spcBef>
                  <a:spcPts val="100"/>
                </a:spcBef>
                <a:buClr>
                  <a:srgbClr val="FDB917"/>
                </a:buClr>
                <a:buSzPct val="75000"/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Proposed at Sheridan</a:t>
              </a:r>
            </a:p>
            <a:p>
              <a:pPr marL="231775" indent="-231775">
                <a:spcBef>
                  <a:spcPts val="100"/>
                </a:spcBef>
                <a:buClr>
                  <a:srgbClr val="FDB917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ectangular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apid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lashing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eacon</a:t>
              </a:r>
            </a:p>
            <a:p>
              <a:pPr marL="457200">
                <a:spcBef>
                  <a:spcPts val="100"/>
                </a:spcBef>
                <a:buClr>
                  <a:srgbClr val="FDB917"/>
                </a:buClr>
                <a:buSzPct val="75000"/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Proposed at Walnut and Sheridan</a:t>
              </a:r>
            </a:p>
          </p:txBody>
        </p:sp>
      </p:grpSp>
      <p:pic>
        <p:nvPicPr>
          <p:cNvPr id="1032" name="Picture 8" descr="Rectangular Rapid Flashing Beacon - Driver Awareness | TAPCO">
            <a:extLst>
              <a:ext uri="{FF2B5EF4-FFF2-40B4-BE49-F238E27FC236}">
                <a16:creationId xmlns:a16="http://schemas.microsoft.com/office/drawing/2014/main" id="{D8A4B7DF-5672-4B36-9AF8-8D0AB32AB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r="29945"/>
          <a:stretch/>
        </p:blipFill>
        <p:spPr bwMode="auto">
          <a:xfrm>
            <a:off x="6400800" y="914400"/>
            <a:ext cx="17569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283418"/>
      </p:ext>
    </p:extLst>
  </p:cSld>
  <p:clrMapOvr>
    <a:masterClrMapping/>
  </p:clrMapOvr>
  <p:transition advTm="89358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4111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Extend Pedestrian Facilities</a:t>
            </a: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74111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684707-C18E-4D67-B612-6102D9371CDE}"/>
              </a:ext>
            </a:extLst>
          </p:cNvPr>
          <p:cNvGrpSpPr/>
          <p:nvPr/>
        </p:nvGrpSpPr>
        <p:grpSpPr>
          <a:xfrm>
            <a:off x="153165" y="1143000"/>
            <a:ext cx="8768585" cy="3672433"/>
            <a:chOff x="153165" y="1628775"/>
            <a:chExt cx="8768585" cy="36724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FF77E2-CC1D-483C-894D-3BD6D4BDBB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60000"/>
            </a:blip>
            <a:srcRect l="2431" t="17538" r="2431" b="11042"/>
            <a:stretch/>
          </p:blipFill>
          <p:spPr>
            <a:xfrm>
              <a:off x="228600" y="1644928"/>
              <a:ext cx="8686800" cy="3656280"/>
            </a:xfrm>
            <a:prstGeom prst="rect">
              <a:avLst/>
            </a:prstGeom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06400" y="1628775"/>
              <a:ext cx="8515350" cy="118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ECFF">
                    <a:lumMod val="90000"/>
                  </a:srgbClr>
                </a:buClr>
                <a:buSzPct val="80000"/>
                <a:buFont typeface="Wingdings" pitchFamily="2" charset="2"/>
                <a:buChar char="§"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5AEB7D3D-336A-46DD-A0AD-60C53F0FB3A0}"/>
                </a:ext>
              </a:extLst>
            </p:cNvPr>
            <p:cNvSpPr txBox="1"/>
            <p:nvPr/>
          </p:nvSpPr>
          <p:spPr>
            <a:xfrm rot="16200000">
              <a:off x="4975718" y="2415742"/>
              <a:ext cx="1280795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41112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Front Ave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41112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13B7297E-73D4-46E0-9512-5CF8F9BBF84A}"/>
                </a:ext>
              </a:extLst>
            </p:cNvPr>
            <p:cNvSpPr txBox="1"/>
            <p:nvPr/>
          </p:nvSpPr>
          <p:spPr>
            <a:xfrm rot="16200000">
              <a:off x="1143145" y="3870996"/>
              <a:ext cx="1056541" cy="3841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41112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394th Ave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41112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562FF2A8-1648-438B-A157-55036D94B1E2}"/>
                </a:ext>
              </a:extLst>
            </p:cNvPr>
            <p:cNvSpPr txBox="1"/>
            <p:nvPr/>
          </p:nvSpPr>
          <p:spPr>
            <a:xfrm rot="16200000">
              <a:off x="2094890" y="3930825"/>
              <a:ext cx="1176570" cy="3841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41112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Walnut Ave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41112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965583E7-FA27-4181-A982-1C0F69288669}"/>
                </a:ext>
              </a:extLst>
            </p:cNvPr>
            <p:cNvSpPr txBox="1"/>
            <p:nvPr/>
          </p:nvSpPr>
          <p:spPr>
            <a:xfrm rot="16200000">
              <a:off x="3430608" y="2318431"/>
              <a:ext cx="1112520" cy="3841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41112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High Ave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41112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93C9DE27-F74B-4925-9EF0-E80CBDB74E44}"/>
                </a:ext>
              </a:extLst>
            </p:cNvPr>
            <p:cNvSpPr txBox="1"/>
            <p:nvPr/>
          </p:nvSpPr>
          <p:spPr>
            <a:xfrm rot="16200000">
              <a:off x="3963861" y="2309541"/>
              <a:ext cx="1144270" cy="3702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41112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Main Ave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41112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6B65C3-B949-49C0-AEFE-E1A0A2937F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1600" y="3293442"/>
              <a:ext cx="6984776" cy="45474"/>
            </a:xfrm>
            <a:prstGeom prst="line">
              <a:avLst/>
            </a:prstGeom>
            <a:ln>
              <a:solidFill>
                <a:srgbClr val="741112"/>
              </a:solidFill>
              <a:prstDash val="solid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B5160C6-04C2-4A5A-BDB2-4C05567CAF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8130" y="3208474"/>
              <a:ext cx="6328246" cy="46183"/>
            </a:xfrm>
            <a:prstGeom prst="line">
              <a:avLst/>
            </a:prstGeom>
            <a:ln>
              <a:solidFill>
                <a:srgbClr val="741112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179AFD-63D6-45C6-B8A1-8BAE84354822}"/>
                </a:ext>
              </a:extLst>
            </p:cNvPr>
            <p:cNvSpPr txBox="1"/>
            <p:nvPr/>
          </p:nvSpPr>
          <p:spPr>
            <a:xfrm>
              <a:off x="153165" y="3844960"/>
              <a:ext cx="11047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41112"/>
                  </a:solidFill>
                </a:rPr>
                <a:t>Wagner</a:t>
              </a:r>
            </a:p>
            <a:p>
              <a:pPr algn="ctr"/>
              <a:r>
                <a:rPr lang="en-US" sz="1600" dirty="0">
                  <a:solidFill>
                    <a:srgbClr val="741112"/>
                  </a:solidFill>
                </a:rPr>
                <a:t>Building &amp;</a:t>
              </a:r>
            </a:p>
            <a:p>
              <a:pPr algn="ctr"/>
              <a:r>
                <a:rPr lang="en-US" sz="1600" dirty="0">
                  <a:solidFill>
                    <a:srgbClr val="741112"/>
                  </a:solidFill>
                </a:rPr>
                <a:t>Supply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51A960-22A4-4E86-86CA-E70B9564DC49}"/>
                </a:ext>
              </a:extLst>
            </p:cNvPr>
            <p:cNvSpPr txBox="1"/>
            <p:nvPr/>
          </p:nvSpPr>
          <p:spPr>
            <a:xfrm>
              <a:off x="910555" y="2395008"/>
              <a:ext cx="7873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741112"/>
                  </a:solidFill>
                </a:rPr>
                <a:t>Family</a:t>
              </a:r>
            </a:p>
            <a:p>
              <a:pPr algn="r"/>
              <a:r>
                <a:rPr lang="en-US" sz="1600" dirty="0">
                  <a:solidFill>
                    <a:srgbClr val="741112"/>
                  </a:solidFill>
                </a:rPr>
                <a:t>Dollar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EB0DBF-A7B9-405A-8E5A-47801E737213}"/>
                </a:ext>
              </a:extLst>
            </p:cNvPr>
            <p:cNvSpPr txBox="1"/>
            <p:nvPr/>
          </p:nvSpPr>
          <p:spPr>
            <a:xfrm>
              <a:off x="7851570" y="2312345"/>
              <a:ext cx="9140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41112"/>
                  </a:solidFill>
                </a:rPr>
                <a:t>Valley</a:t>
              </a:r>
            </a:p>
            <a:p>
              <a:r>
                <a:rPr lang="en-US" sz="1600" dirty="0">
                  <a:solidFill>
                    <a:srgbClr val="741112"/>
                  </a:solidFill>
                </a:rPr>
                <a:t>Pump &amp;</a:t>
              </a:r>
            </a:p>
            <a:p>
              <a:r>
                <a:rPr lang="en-US" sz="1600" dirty="0">
                  <a:solidFill>
                    <a:srgbClr val="741112"/>
                  </a:solidFill>
                </a:rPr>
                <a:t>Casino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ACB177-7173-41D6-BEF5-3F56BE0BA7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63788" y="3371379"/>
              <a:ext cx="2952328" cy="19221"/>
            </a:xfrm>
            <a:prstGeom prst="line">
              <a:avLst/>
            </a:prstGeom>
            <a:ln>
              <a:solidFill>
                <a:srgbClr val="FDB917"/>
              </a:solidFill>
              <a:prstDash val="solid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BBF809-5FAD-4012-AAED-7026C70BAE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4938" y="3147483"/>
              <a:ext cx="3517242" cy="22899"/>
            </a:xfrm>
            <a:prstGeom prst="line">
              <a:avLst/>
            </a:prstGeom>
            <a:ln>
              <a:solidFill>
                <a:srgbClr val="FDB917"/>
              </a:solidFill>
              <a:prstDash val="solid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1DC5710A-FAFE-4F02-BA09-BF7A72541D68}"/>
                </a:ext>
              </a:extLst>
            </p:cNvPr>
            <p:cNvSpPr txBox="1"/>
            <p:nvPr/>
          </p:nvSpPr>
          <p:spPr>
            <a:xfrm rot="16200000">
              <a:off x="4732262" y="4015151"/>
              <a:ext cx="1305849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41112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Sheridan Ave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41112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0C4C312-6872-46B0-B133-F9229DF7EEEC}"/>
                </a:ext>
              </a:extLst>
            </p:cNvPr>
            <p:cNvCxnSpPr/>
            <p:nvPr/>
          </p:nvCxnSpPr>
          <p:spPr>
            <a:xfrm>
              <a:off x="5385186" y="3080561"/>
              <a:ext cx="0" cy="373350"/>
            </a:xfrm>
            <a:prstGeom prst="line">
              <a:avLst/>
            </a:prstGeom>
            <a:ln w="762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55CC3E7-49C3-4C09-8292-8D3C6EDC7DE2}"/>
                </a:ext>
              </a:extLst>
            </p:cNvPr>
            <p:cNvCxnSpPr/>
            <p:nvPr/>
          </p:nvCxnSpPr>
          <p:spPr>
            <a:xfrm>
              <a:off x="2674938" y="3080561"/>
              <a:ext cx="0" cy="373350"/>
            </a:xfrm>
            <a:prstGeom prst="line">
              <a:avLst/>
            </a:prstGeom>
            <a:ln w="762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5C86008-99A8-4AA5-9F58-B3800DE92ED4}"/>
                </a:ext>
              </a:extLst>
            </p:cNvPr>
            <p:cNvCxnSpPr/>
            <p:nvPr/>
          </p:nvCxnSpPr>
          <p:spPr>
            <a:xfrm>
              <a:off x="4535996" y="3080561"/>
              <a:ext cx="0" cy="373350"/>
            </a:xfrm>
            <a:prstGeom prst="line">
              <a:avLst/>
            </a:prstGeom>
            <a:ln w="762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42F1DC-BF08-4AF5-9185-A4791B294BB6}"/>
              </a:ext>
            </a:extLst>
          </p:cNvPr>
          <p:cNvSpPr txBox="1"/>
          <p:nvPr/>
        </p:nvSpPr>
        <p:spPr>
          <a:xfrm>
            <a:off x="228600" y="5533459"/>
            <a:ext cx="7315200" cy="109728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DB9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Existing:  </a:t>
            </a:r>
            <a:r>
              <a:rPr lang="en-US" sz="22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Walnut to Front Ave and Nat </a:t>
            </a:r>
            <a:r>
              <a:rPr lang="en-US" sz="2200" b="1" dirty="0" err="1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Grd</a:t>
            </a:r>
            <a:r>
              <a:rPr lang="en-US" sz="22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Armory</a:t>
            </a:r>
          </a:p>
          <a:p>
            <a:pPr marL="1089025" indent="-1089025"/>
            <a:r>
              <a:rPr lang="en-US" sz="2200" b="1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Planned: </a:t>
            </a:r>
            <a:r>
              <a:rPr lang="en-US" sz="22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Wagner Building &amp; Supply and 394</a:t>
            </a:r>
            <a:r>
              <a:rPr lang="en-US" sz="2200" b="1" baseline="30000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2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 to Valley Pump &amp; Casino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4BE31695-A9A9-4EEE-AD9F-86EEA3D8DA6F}"/>
              </a:ext>
            </a:extLst>
          </p:cNvPr>
          <p:cNvSpPr>
            <a:spLocks/>
          </p:cNvSpPr>
          <p:nvPr/>
        </p:nvSpPr>
        <p:spPr>
          <a:xfrm>
            <a:off x="0" y="5029200"/>
            <a:ext cx="9144000" cy="1828800"/>
          </a:xfrm>
          <a:custGeom>
            <a:avLst/>
            <a:gdLst/>
            <a:ahLst/>
            <a:cxnLst/>
            <a:rect l="l" t="t" r="r" b="b"/>
            <a:pathLst>
              <a:path w="18288000" h="3613150">
                <a:moveTo>
                  <a:pt x="18287988" y="589572"/>
                </a:moveTo>
                <a:lnTo>
                  <a:pt x="2093264" y="589572"/>
                </a:lnTo>
                <a:lnTo>
                  <a:pt x="1613027" y="0"/>
                </a:lnTo>
                <a:lnTo>
                  <a:pt x="1132776" y="589572"/>
                </a:lnTo>
                <a:lnTo>
                  <a:pt x="0" y="589572"/>
                </a:lnTo>
                <a:lnTo>
                  <a:pt x="0" y="3612553"/>
                </a:lnTo>
                <a:lnTo>
                  <a:pt x="18287988" y="3612553"/>
                </a:lnTo>
                <a:lnTo>
                  <a:pt x="18287988" y="589572"/>
                </a:lnTo>
                <a:close/>
              </a:path>
            </a:pathLst>
          </a:custGeom>
          <a:noFill/>
          <a:ln w="38100">
            <a:solidFill>
              <a:srgbClr val="2E6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0DBE05-A342-457A-B042-5A4BCB3CA75F}"/>
              </a:ext>
            </a:extLst>
          </p:cNvPr>
          <p:cNvCxnSpPr/>
          <p:nvPr/>
        </p:nvCxnSpPr>
        <p:spPr>
          <a:xfrm>
            <a:off x="3977640" y="2594786"/>
            <a:ext cx="0" cy="373350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440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D9906-1212-448C-88C2-B0AB88853C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0" y="4423792"/>
            <a:ext cx="9144000" cy="2434208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1F845E0-445E-409D-87BD-CC48FFFF1D69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96677270"/>
              </p:ext>
            </p:extLst>
          </p:nvPr>
        </p:nvGraphicFramePr>
        <p:xfrm>
          <a:off x="457200" y="1016732"/>
          <a:ext cx="8229600" cy="42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900113" y="2924175"/>
            <a:ext cx="4427537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 of the Meeting</a:t>
            </a:r>
          </a:p>
        </p:txBody>
      </p:sp>
    </p:spTree>
    <p:custDataLst>
      <p:tags r:id="rId1"/>
    </p:custDataLst>
  </p:cSld>
  <p:clrMapOvr>
    <a:masterClrMapping/>
  </p:clrMapOvr>
  <p:transition advTm="3903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Pedestrian Facilities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E72F48-5A37-4453-A1F5-3CB4E46CE688}"/>
              </a:ext>
            </a:extLst>
          </p:cNvPr>
          <p:cNvGrpSpPr/>
          <p:nvPr/>
        </p:nvGrpSpPr>
        <p:grpSpPr>
          <a:xfrm>
            <a:off x="457200" y="1142999"/>
            <a:ext cx="8229600" cy="2313789"/>
            <a:chOff x="457200" y="1371599"/>
            <a:chExt cx="8138160" cy="2392042"/>
          </a:xfrm>
        </p:grpSpPr>
        <p:grpSp>
          <p:nvGrpSpPr>
            <p:cNvPr id="15" name="object 3">
              <a:extLst>
                <a:ext uri="{FF2B5EF4-FFF2-40B4-BE49-F238E27FC236}">
                  <a16:creationId xmlns:a16="http://schemas.microsoft.com/office/drawing/2014/main" id="{EC02EF31-CA6C-4039-BAC4-90E687B9EDF0}"/>
                </a:ext>
              </a:extLst>
            </p:cNvPr>
            <p:cNvGrpSpPr/>
            <p:nvPr/>
          </p:nvGrpSpPr>
          <p:grpSpPr>
            <a:xfrm>
              <a:off x="457200" y="1371599"/>
              <a:ext cx="8138160" cy="2392042"/>
              <a:chOff x="1028700" y="3724201"/>
              <a:chExt cx="3810000" cy="3178682"/>
            </a:xfrm>
          </p:grpSpPr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40C4A9A4-9020-4699-B804-553A8D4E8DE1}"/>
                  </a:ext>
                </a:extLst>
              </p:cNvPr>
              <p:cNvSpPr/>
              <p:nvPr/>
            </p:nvSpPr>
            <p:spPr>
              <a:xfrm>
                <a:off x="1028700" y="3762378"/>
                <a:ext cx="3810000" cy="3140505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5429250">
                    <a:moveTo>
                      <a:pt x="3809999" y="5429249"/>
                    </a:moveTo>
                    <a:lnTo>
                      <a:pt x="0" y="5429249"/>
                    </a:lnTo>
                    <a:lnTo>
                      <a:pt x="0" y="0"/>
                    </a:lnTo>
                    <a:lnTo>
                      <a:pt x="3809999" y="0"/>
                    </a:lnTo>
                    <a:lnTo>
                      <a:pt x="3809999" y="5429249"/>
                    </a:lnTo>
                    <a:close/>
                  </a:path>
                </a:pathLst>
              </a:custGeom>
              <a:solidFill>
                <a:srgbClr val="2E6A8C"/>
              </a:solidFill>
              <a:ln w="25400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C729C38C-DD02-40A3-9D71-16482A72D1EE}"/>
                  </a:ext>
                </a:extLst>
              </p:cNvPr>
              <p:cNvSpPr/>
              <p:nvPr/>
            </p:nvSpPr>
            <p:spPr>
              <a:xfrm>
                <a:off x="2813835" y="3724201"/>
                <a:ext cx="282539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625475" h="384175">
                    <a:moveTo>
                      <a:pt x="0" y="0"/>
                    </a:moveTo>
                    <a:lnTo>
                      <a:pt x="624941" y="0"/>
                    </a:lnTo>
                    <a:lnTo>
                      <a:pt x="312470" y="38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9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9FF5D342-8996-4FC6-98FC-4CBE2E688EFB}"/>
                </a:ext>
              </a:extLst>
            </p:cNvPr>
            <p:cNvSpPr txBox="1"/>
            <p:nvPr/>
          </p:nvSpPr>
          <p:spPr>
            <a:xfrm>
              <a:off x="685800" y="1828800"/>
              <a:ext cx="7686040" cy="917435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Boulevard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Snow Storage</a:t>
              </a: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14’ lane provides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Separation</a:t>
              </a:r>
            </a:p>
          </p:txBody>
        </p:sp>
      </p:grpSp>
      <p:pic>
        <p:nvPicPr>
          <p:cNvPr id="3074" name="Picture 2" descr="A winter reminder: clear your sidewalks">
            <a:extLst>
              <a:ext uri="{FF2B5EF4-FFF2-40B4-BE49-F238E27FC236}">
                <a16:creationId xmlns:a16="http://schemas.microsoft.com/office/drawing/2014/main" id="{13799891-4923-4A05-9FF9-97AAE90D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961022"/>
            <a:ext cx="3657600" cy="2743200"/>
          </a:xfrm>
          <a:prstGeom prst="rect">
            <a:avLst/>
          </a:prstGeom>
          <a:noFill/>
          <a:ln w="25400">
            <a:solidFill>
              <a:srgbClr val="2E6A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608011"/>
      </p:ext>
    </p:extLst>
  </p:cSld>
  <p:clrMapOvr>
    <a:masterClrMapping/>
  </p:clrMapOvr>
  <p:transition advTm="8935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828800"/>
            <a:ext cx="8229600" cy="26177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FFFFFF"/>
              </a:buClr>
              <a:buSzPct val="75000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Existing Lighting</a:t>
            </a:r>
          </a:p>
          <a:p>
            <a:pPr lvl="1" eaLnBrk="1" hangingPunct="1"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ffectLst/>
              </a:rPr>
              <a:t>LED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Roadway Lighting</a:t>
            </a:r>
            <a:b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736CE5-4E34-4C9F-95C5-DEF6FBD0F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479" y="859368"/>
            <a:ext cx="2407741" cy="38043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C4B32720-254B-42D5-A717-EEE400C6E2E9}"/>
              </a:ext>
            </a:extLst>
          </p:cNvPr>
          <p:cNvSpPr>
            <a:spLocks/>
          </p:cNvSpPr>
          <p:nvPr/>
        </p:nvSpPr>
        <p:spPr>
          <a:xfrm>
            <a:off x="0" y="5029200"/>
            <a:ext cx="9144000" cy="1828800"/>
          </a:xfrm>
          <a:custGeom>
            <a:avLst/>
            <a:gdLst/>
            <a:ahLst/>
            <a:cxnLst/>
            <a:rect l="l" t="t" r="r" b="b"/>
            <a:pathLst>
              <a:path w="18288000" h="3613150">
                <a:moveTo>
                  <a:pt x="18287988" y="589572"/>
                </a:moveTo>
                <a:lnTo>
                  <a:pt x="2093264" y="589572"/>
                </a:lnTo>
                <a:lnTo>
                  <a:pt x="1613027" y="0"/>
                </a:lnTo>
                <a:lnTo>
                  <a:pt x="1132776" y="589572"/>
                </a:lnTo>
                <a:lnTo>
                  <a:pt x="0" y="589572"/>
                </a:lnTo>
                <a:lnTo>
                  <a:pt x="0" y="3612553"/>
                </a:lnTo>
                <a:lnTo>
                  <a:pt x="18287988" y="3612553"/>
                </a:lnTo>
                <a:lnTo>
                  <a:pt x="18287988" y="589572"/>
                </a:lnTo>
                <a:close/>
              </a:path>
            </a:pathLst>
          </a:custGeom>
          <a:noFill/>
          <a:ln w="38100">
            <a:solidFill>
              <a:srgbClr val="2E6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Traffic Signals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0527D2-B691-49D3-90E3-31058E7C4391}"/>
              </a:ext>
            </a:extLst>
          </p:cNvPr>
          <p:cNvPicPr>
            <a:picLocks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228600" y="1371600"/>
            <a:ext cx="8686800" cy="356616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938F129A-56BA-4451-8C6B-1D2BEDA6326F}"/>
              </a:ext>
            </a:extLst>
          </p:cNvPr>
          <p:cNvSpPr txBox="1">
            <a:spLocks/>
          </p:cNvSpPr>
          <p:nvPr/>
        </p:nvSpPr>
        <p:spPr>
          <a:xfrm>
            <a:off x="457200" y="5874293"/>
            <a:ext cx="8229600" cy="41293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600" b="1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Signal at SD46 &amp; Main Street will be replaced</a:t>
            </a:r>
            <a:endParaRPr sz="2600" b="1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663414"/>
      </p:ext>
    </p:extLst>
  </p:cSld>
  <p:clrMapOvr>
    <a:masterClrMapping/>
  </p:clrMapOvr>
  <p:transition advTm="3903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bject 3">
            <a:extLst>
              <a:ext uri="{FF2B5EF4-FFF2-40B4-BE49-F238E27FC236}">
                <a16:creationId xmlns:a16="http://schemas.microsoft.com/office/drawing/2014/main" id="{75B75471-3AE3-4A75-92B8-DF3806C2C2FC}"/>
              </a:ext>
            </a:extLst>
          </p:cNvPr>
          <p:cNvGrpSpPr/>
          <p:nvPr/>
        </p:nvGrpSpPr>
        <p:grpSpPr>
          <a:xfrm>
            <a:off x="457200" y="1143000"/>
            <a:ext cx="8229600" cy="4599788"/>
            <a:chOff x="1028700" y="3724201"/>
            <a:chExt cx="3810000" cy="6319185"/>
          </a:xfrm>
        </p:grpSpPr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17D96D3E-DE5F-493D-840A-D6EA1A30DBD1}"/>
                </a:ext>
              </a:extLst>
            </p:cNvPr>
            <p:cNvSpPr/>
            <p:nvPr/>
          </p:nvSpPr>
          <p:spPr>
            <a:xfrm>
              <a:off x="1028700" y="3762376"/>
              <a:ext cx="3810000" cy="6281010"/>
            </a:xfrm>
            <a:custGeom>
              <a:avLst/>
              <a:gdLst/>
              <a:ahLst/>
              <a:cxnLst/>
              <a:rect l="l" t="t" r="r" b="b"/>
              <a:pathLst>
                <a:path w="3810000" h="5429250">
                  <a:moveTo>
                    <a:pt x="3809999" y="5429249"/>
                  </a:moveTo>
                  <a:lnTo>
                    <a:pt x="0" y="5429249"/>
                  </a:lnTo>
                  <a:lnTo>
                    <a:pt x="0" y="0"/>
                  </a:lnTo>
                  <a:lnTo>
                    <a:pt x="3809999" y="0"/>
                  </a:lnTo>
                  <a:lnTo>
                    <a:pt x="3809999" y="5429249"/>
                  </a:lnTo>
                  <a:close/>
                </a:path>
              </a:pathLst>
            </a:custGeom>
            <a:noFill/>
            <a:ln w="38100">
              <a:solidFill>
                <a:srgbClr val="2E6A8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31D53063-6F74-4FCA-82D2-E2D2E8DE18C8}"/>
                </a:ext>
              </a:extLst>
            </p:cNvPr>
            <p:cNvSpPr/>
            <p:nvPr/>
          </p:nvSpPr>
          <p:spPr>
            <a:xfrm>
              <a:off x="2813835" y="3724201"/>
              <a:ext cx="282539" cy="384175"/>
            </a:xfrm>
            <a:custGeom>
              <a:avLst/>
              <a:gdLst/>
              <a:ahLst/>
              <a:cxnLst/>
              <a:rect l="l" t="t" r="r" b="b"/>
              <a:pathLst>
                <a:path w="625475" h="384175">
                  <a:moveTo>
                    <a:pt x="0" y="0"/>
                  </a:moveTo>
                  <a:lnTo>
                    <a:pt x="624941" y="0"/>
                  </a:lnTo>
                  <a:lnTo>
                    <a:pt x="312470" y="383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Increased Truck Turning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38F129A-56BA-4451-8C6B-1D2BEDA6326F}"/>
              </a:ext>
            </a:extLst>
          </p:cNvPr>
          <p:cNvSpPr txBox="1">
            <a:spLocks/>
          </p:cNvSpPr>
          <p:nvPr/>
        </p:nvSpPr>
        <p:spPr>
          <a:xfrm>
            <a:off x="457200" y="5874293"/>
            <a:ext cx="8229600" cy="41293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600" b="1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Accommodates semis with 53’ trailer</a:t>
            </a:r>
            <a:endParaRPr sz="2600" b="1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FE6C4-CC22-435F-8811-1C95DEF88F78}"/>
              </a:ext>
            </a:extLst>
          </p:cNvPr>
          <p:cNvGrpSpPr/>
          <p:nvPr/>
        </p:nvGrpSpPr>
        <p:grpSpPr>
          <a:xfrm>
            <a:off x="685800" y="1798530"/>
            <a:ext cx="3657600" cy="2803740"/>
            <a:chOff x="457201" y="1798530"/>
            <a:chExt cx="3657600" cy="28037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FF8D30-38CE-40B8-A382-ADE370633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1" y="1798530"/>
              <a:ext cx="3657600" cy="28037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0C36BF-479D-4101-A0EB-41B8AC73F44A}"/>
                </a:ext>
              </a:extLst>
            </p:cNvPr>
            <p:cNvSpPr txBox="1"/>
            <p:nvPr/>
          </p:nvSpPr>
          <p:spPr>
            <a:xfrm rot="16200000">
              <a:off x="1771872" y="3588773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High Ave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ADB8AB-CC5A-4AD2-B677-164A90A53EA7}"/>
                </a:ext>
              </a:extLst>
            </p:cNvPr>
            <p:cNvSpPr txBox="1"/>
            <p:nvPr/>
          </p:nvSpPr>
          <p:spPr>
            <a:xfrm>
              <a:off x="1663987" y="1798530"/>
              <a:ext cx="133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SD Hwy 46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712EBB-8B07-4769-9254-3954265657BB}"/>
              </a:ext>
            </a:extLst>
          </p:cNvPr>
          <p:cNvGrpSpPr/>
          <p:nvPr/>
        </p:nvGrpSpPr>
        <p:grpSpPr>
          <a:xfrm>
            <a:off x="5029200" y="914400"/>
            <a:ext cx="3459398" cy="4572000"/>
            <a:chOff x="5029200" y="914400"/>
            <a:chExt cx="3459398" cy="4572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3F6F21-7ADC-40FD-AF1C-964B0D383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914400"/>
              <a:ext cx="3459398" cy="4572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40A154-58F9-49B9-BADD-D1E786D38A7A}"/>
                </a:ext>
              </a:extLst>
            </p:cNvPr>
            <p:cNvSpPr txBox="1"/>
            <p:nvPr/>
          </p:nvSpPr>
          <p:spPr>
            <a:xfrm rot="16200000">
              <a:off x="6173544" y="4045713"/>
              <a:ext cx="1170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Front Ave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605B3C-9725-4BAE-AE18-2AE3C159F723}"/>
                </a:ext>
              </a:extLst>
            </p:cNvPr>
            <p:cNvSpPr txBox="1"/>
            <p:nvPr/>
          </p:nvSpPr>
          <p:spPr>
            <a:xfrm>
              <a:off x="6092952" y="2704917"/>
              <a:ext cx="133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SD Hwy 46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8325402"/>
      </p:ext>
    </p:extLst>
  </p:cSld>
  <p:clrMapOvr>
    <a:masterClrMapping/>
  </p:clrMapOvr>
  <p:transition advTm="3903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305121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Arial (Body)"/>
              </a:rPr>
              <a:t>To provide safe, efficient access to streets and highways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Arial (Body)"/>
              </a:rPr>
              <a:t>Limit number of direct accesses to major roadways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Traffic Speeds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E72F48-5A37-4453-A1F5-3CB4E46CE688}"/>
              </a:ext>
            </a:extLst>
          </p:cNvPr>
          <p:cNvGrpSpPr/>
          <p:nvPr/>
        </p:nvGrpSpPr>
        <p:grpSpPr>
          <a:xfrm>
            <a:off x="457200" y="1143000"/>
            <a:ext cx="8229600" cy="2770990"/>
            <a:chOff x="457200" y="1371600"/>
            <a:chExt cx="8138160" cy="2864705"/>
          </a:xfrm>
        </p:grpSpPr>
        <p:grpSp>
          <p:nvGrpSpPr>
            <p:cNvPr id="15" name="object 3">
              <a:extLst>
                <a:ext uri="{FF2B5EF4-FFF2-40B4-BE49-F238E27FC236}">
                  <a16:creationId xmlns:a16="http://schemas.microsoft.com/office/drawing/2014/main" id="{EC02EF31-CA6C-4039-BAC4-90E687B9EDF0}"/>
                </a:ext>
              </a:extLst>
            </p:cNvPr>
            <p:cNvGrpSpPr/>
            <p:nvPr/>
          </p:nvGrpSpPr>
          <p:grpSpPr>
            <a:xfrm>
              <a:off x="457200" y="1371600"/>
              <a:ext cx="8138160" cy="2864705"/>
              <a:chOff x="1028700" y="3724201"/>
              <a:chExt cx="3810000" cy="3806783"/>
            </a:xfrm>
          </p:grpSpPr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40C4A9A4-9020-4699-B804-553A8D4E8DE1}"/>
                  </a:ext>
                </a:extLst>
              </p:cNvPr>
              <p:cNvSpPr/>
              <p:nvPr/>
            </p:nvSpPr>
            <p:spPr>
              <a:xfrm>
                <a:off x="1028700" y="3762378"/>
                <a:ext cx="3810000" cy="3768606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5429250">
                    <a:moveTo>
                      <a:pt x="3809999" y="5429249"/>
                    </a:moveTo>
                    <a:lnTo>
                      <a:pt x="0" y="5429249"/>
                    </a:lnTo>
                    <a:lnTo>
                      <a:pt x="0" y="0"/>
                    </a:lnTo>
                    <a:lnTo>
                      <a:pt x="3809999" y="0"/>
                    </a:lnTo>
                    <a:lnTo>
                      <a:pt x="3809999" y="5429249"/>
                    </a:lnTo>
                    <a:close/>
                  </a:path>
                </a:pathLst>
              </a:custGeom>
              <a:solidFill>
                <a:srgbClr val="2E6A8C"/>
              </a:solidFill>
              <a:ln w="25400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C729C38C-DD02-40A3-9D71-16482A72D1EE}"/>
                  </a:ext>
                </a:extLst>
              </p:cNvPr>
              <p:cNvSpPr/>
              <p:nvPr/>
            </p:nvSpPr>
            <p:spPr>
              <a:xfrm>
                <a:off x="2813835" y="3724201"/>
                <a:ext cx="282539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625475" h="384175">
                    <a:moveTo>
                      <a:pt x="0" y="0"/>
                    </a:moveTo>
                    <a:lnTo>
                      <a:pt x="624941" y="0"/>
                    </a:lnTo>
                    <a:lnTo>
                      <a:pt x="312470" y="38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9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9FF5D342-8996-4FC6-98FC-4CBE2E688EFB}"/>
                </a:ext>
              </a:extLst>
            </p:cNvPr>
            <p:cNvSpPr txBox="1"/>
            <p:nvPr/>
          </p:nvSpPr>
          <p:spPr>
            <a:xfrm>
              <a:off x="685800" y="1828800"/>
              <a:ext cx="7772400" cy="1376153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Wider lanes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</a:t>
              </a: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encourage increased speeds</a:t>
              </a:r>
              <a:r>
                <a:rPr lang="en-US" sz="2800" baseline="300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 construction,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review</a:t>
              </a: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adjust</a:t>
              </a: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Existing 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Radar Feedback Signs</a:t>
              </a:r>
            </a:p>
          </p:txBody>
        </p:sp>
      </p:grpSp>
      <p:pic>
        <p:nvPicPr>
          <p:cNvPr id="1030" name="Picture 6" descr="AC/Solar Radar Signs | Traffic Supply | 310-SIGN">
            <a:extLst>
              <a:ext uri="{FF2B5EF4-FFF2-40B4-BE49-F238E27FC236}">
                <a16:creationId xmlns:a16="http://schemas.microsoft.com/office/drawing/2014/main" id="{812145A9-60B2-4BA8-B4DD-A5EA77DF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67" b="94000" l="10000" r="90000">
                        <a14:foregroundMark x1="16333" y1="8000" x2="60000" y2="34667"/>
                        <a14:foregroundMark x1="20667" y1="89333" x2="38667" y2="89333"/>
                        <a14:foregroundMark x1="38667" y1="89333" x2="63305" y2="89333"/>
                        <a14:foregroundMark x1="84000" y1="42333" x2="84000" y2="44333"/>
                        <a14:foregroundMark x1="85000" y1="14000" x2="83667" y2="41333"/>
                        <a14:foregroundMark x1="69667" y1="7667" x2="84000" y2="12333"/>
                        <a14:foregroundMark x1="79667" y1="8000" x2="84667" y2="10333"/>
                        <a14:foregroundMark x1="81333" y1="7667" x2="67667" y2="7667"/>
                        <a14:foregroundMark x1="67667" y1="7667" x2="44333" y2="7667"/>
                        <a14:foregroundMark x1="44333" y1="7667" x2="19000" y2="8000"/>
                        <a14:foregroundMark x1="83000" y1="9000" x2="83000" y2="9000"/>
                        <a14:foregroundMark x1="83000" y1="8333" x2="83000" y2="8333"/>
                        <a14:foregroundMark x1="14667" y1="18333" x2="14667" y2="18333"/>
                        <a14:foregroundMark x1="16000" y1="9667" x2="15667" y2="15333"/>
                        <a14:foregroundMark x1="15333" y1="18333" x2="15333" y2="40667"/>
                        <a14:foregroundMark x1="15333" y1="17333" x2="15333" y2="18333"/>
                        <a14:foregroundMark x1="15667" y1="41667" x2="15667" y2="66333"/>
                        <a14:foregroundMark x1="15667" y1="66667" x2="16333" y2="90667"/>
                        <a14:foregroundMark x1="84333" y1="44000" x2="84333" y2="81333"/>
                        <a14:foregroundMark x1="84667" y1="81667" x2="83378" y2="89397"/>
                        <a14:foregroundMark x1="79070" y1="93890" x2="79400" y2="93901"/>
                        <a14:foregroundMark x1="52667" y1="93000" x2="60796" y2="93274"/>
                        <a14:foregroundMark x1="34667" y1="92333" x2="52333" y2="92333"/>
                        <a14:foregroundMark x1="17000" y1="92333" x2="34000" y2="92333"/>
                        <a14:foregroundMark x1="15667" y1="90000" x2="15333" y2="80333"/>
                        <a14:foregroundMark x1="84333" y1="90667" x2="84667" y2="87333"/>
                        <a14:foregroundMark x1="81333" y1="93000" x2="82333" y2="93000"/>
                        <a14:foregroundMark x1="68667" y1="93000" x2="73333" y2="93000"/>
                        <a14:foregroundMark x1="62333" y1="92667" x2="66667" y2="92667"/>
                        <a14:backgroundMark x1="79333" y1="94000" x2="79333" y2="94000"/>
                        <a14:backgroundMark x1="81556" y1="94222" x2="82667" y2="94333"/>
                        <a14:backgroundMark x1="79333" y1="94000" x2="80615" y2="94128"/>
                        <a14:backgroundMark x1="72697" y1="94000" x2="79000" y2="94000"/>
                        <a14:backgroundMark x1="65818" y1="94000" x2="68030" y2="94000"/>
                        <a14:backgroundMark x1="60333" y1="94000" x2="61485" y2="94000"/>
                        <a14:backgroundMark x1="14000" y1="18333" x2="14000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5622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12F10-F43F-41D2-AFFC-022BE1224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08" b="95066" l="2136" r="97282">
                        <a14:foregroundMark x1="44078" y1="9867" x2="53786" y2="8349"/>
                        <a14:foregroundMark x1="53786" y1="8349" x2="44466" y2="4934"/>
                        <a14:foregroundMark x1="44466" y1="4934" x2="39806" y2="9488"/>
                        <a14:foregroundMark x1="48738" y1="1708" x2="50291" y2="1708"/>
                        <a14:foregroundMark x1="91068" y1="40797" x2="91456" y2="50854"/>
                        <a14:foregroundMark x1="91456" y1="50854" x2="91650" y2="41176"/>
                        <a14:foregroundMark x1="91650" y1="41176" x2="91262" y2="40987"/>
                        <a14:foregroundMark x1="96505" y1="46110" x2="97282" y2="50095"/>
                        <a14:foregroundMark x1="9320" y1="40987" x2="2330" y2="48008"/>
                        <a14:foregroundMark x1="42913" y1="91271" x2="52039" y2="95066"/>
                        <a14:foregroundMark x1="52039" y1="95066" x2="44466" y2="90892"/>
                        <a14:foregroundMark x1="35922" y1="34725" x2="46019" y2="35863"/>
                        <a14:foregroundMark x1="46019" y1="35863" x2="54563" y2="43074"/>
                        <a14:foregroundMark x1="54563" y1="43074" x2="59417" y2="63378"/>
                        <a14:foregroundMark x1="59417" y1="63378" x2="55728" y2="68691"/>
                        <a14:foregroundMark x1="53592" y1="32827" x2="64078" y2="33017"/>
                        <a14:foregroundMark x1="64078" y1="33017" x2="66408" y2="44402"/>
                        <a14:foregroundMark x1="33204" y1="34535" x2="42913" y2="32827"/>
                        <a14:foregroundMark x1="42913" y1="32827" x2="52816" y2="33017"/>
                        <a14:foregroundMark x1="64660" y1="35104" x2="43301" y2="33586"/>
                        <a14:foregroundMark x1="43301" y1="33586" x2="34369" y2="38899"/>
                        <a14:foregroundMark x1="34369" y1="38899" x2="34757" y2="69450"/>
                        <a14:foregroundMark x1="34757" y1="69450" x2="42136" y2="76660"/>
                        <a14:foregroundMark x1="42136" y1="76660" x2="62330" y2="76471"/>
                        <a14:foregroundMark x1="62330" y1="76471" x2="66214" y2="67173"/>
                        <a14:foregroundMark x1="66214" y1="67173" x2="64272" y2="36433"/>
                        <a14:foregroundMark x1="33786" y1="35484" x2="33786" y2="35484"/>
                        <a14:foregroundMark x1="33786" y1="35484" x2="33981" y2="48197"/>
                        <a14:foregroundMark x1="33981" y1="48197" x2="34369" y2="58444"/>
                        <a14:foregroundMark x1="34369" y1="58444" x2="34175" y2="59203"/>
                        <a14:foregroundMark x1="33204" y1="50854" x2="33398" y2="64326"/>
                        <a14:foregroundMark x1="33398" y1="64326" x2="33592" y2="74194"/>
                        <a14:foregroundMark x1="33592" y1="74194" x2="35534" y2="76471"/>
                        <a14:foregroundMark x1="35340" y1="76471" x2="35340" y2="76471"/>
                        <a14:foregroundMark x1="40388" y1="73624" x2="49126" y2="69260"/>
                        <a14:foregroundMark x1="49126" y1="69260" x2="48738" y2="66414"/>
                        <a14:foregroundMark x1="47379" y1="67552" x2="41942" y2="59962"/>
                        <a14:foregroundMark x1="39223" y1="62049" x2="38447" y2="52372"/>
                        <a14:foregroundMark x1="38447" y1="52372" x2="38835" y2="51992"/>
                        <a14:foregroundMark x1="58641" y1="59962" x2="62330" y2="68691"/>
                        <a14:foregroundMark x1="62330" y1="68691" x2="53204" y2="72486"/>
                        <a14:foregroundMark x1="53204" y1="72486" x2="52816" y2="72486"/>
                        <a14:foregroundMark x1="66796" y1="74953" x2="66796" y2="34725"/>
                        <a14:foregroundMark x1="61359" y1="35484" x2="61553" y2="41556"/>
                        <a14:foregroundMark x1="55534" y1="35294" x2="56117" y2="41556"/>
                        <a14:foregroundMark x1="59223" y1="42505" x2="59223" y2="47628"/>
                        <a14:foregroundMark x1="53786" y1="45351" x2="46990" y2="45351"/>
                        <a14:foregroundMark x1="41942" y1="45541" x2="37864" y2="45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2743200"/>
            <a:ext cx="3127526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4F452-68BA-466F-95D6-D1A78099BBDD}"/>
              </a:ext>
            </a:extLst>
          </p:cNvPr>
          <p:cNvSpPr txBox="1"/>
          <p:nvPr/>
        </p:nvSpPr>
        <p:spPr>
          <a:xfrm>
            <a:off x="228600" y="6400800"/>
            <a:ext cx="7956884" cy="4572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aseline="30000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FHWA, </a:t>
            </a:r>
            <a:r>
              <a:rPr lang="en-US" sz="1600" i="1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 Diet Informational Guide,</a:t>
            </a:r>
            <a:r>
              <a:rPr lang="en-US" sz="1600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sz="1600" baseline="30000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Edition, 2014</a:t>
            </a:r>
            <a:endParaRPr lang="en-US" sz="1600" i="1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D936B-F184-400B-8CA3-E8DAC7F10B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223" y="3200400"/>
            <a:ext cx="2610214" cy="3315163"/>
          </a:xfrm>
          <a:prstGeom prst="rect">
            <a:avLst/>
          </a:prstGeom>
          <a:ln w="25400">
            <a:solidFill>
              <a:srgbClr val="2E6A8C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770186"/>
      </p:ext>
    </p:extLst>
  </p:cSld>
  <p:clrMapOvr>
    <a:masterClrMapping/>
  </p:clrMapOvr>
  <p:transition advTm="89358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754880"/>
            <a:ext cx="8229600" cy="523220"/>
          </a:xfrm>
          <a:prstGeom prst="rect">
            <a:avLst/>
          </a:prstGeom>
          <a:solidFill>
            <a:srgbClr val="74111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Cost:  $11.3 million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Tentative Project Schedule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4E1D22-B43D-42A4-B4B9-C74404EFAC2E}"/>
              </a:ext>
            </a:extLst>
          </p:cNvPr>
          <p:cNvGrpSpPr/>
          <p:nvPr/>
        </p:nvGrpSpPr>
        <p:grpSpPr>
          <a:xfrm>
            <a:off x="1554480" y="2062004"/>
            <a:ext cx="6045201" cy="2733993"/>
            <a:chOff x="2585592" y="2062004"/>
            <a:chExt cx="6045201" cy="2733993"/>
          </a:xfrm>
        </p:grpSpPr>
        <p:grpSp>
          <p:nvGrpSpPr>
            <p:cNvPr id="48" name="object 6">
              <a:extLst>
                <a:ext uri="{FF2B5EF4-FFF2-40B4-BE49-F238E27FC236}">
                  <a16:creationId xmlns:a16="http://schemas.microsoft.com/office/drawing/2014/main" id="{EE3D4C7A-FDD6-49E5-B835-1F4D420BD067}"/>
                </a:ext>
              </a:extLst>
            </p:cNvPr>
            <p:cNvGrpSpPr/>
            <p:nvPr/>
          </p:nvGrpSpPr>
          <p:grpSpPr>
            <a:xfrm>
              <a:off x="2585592" y="2062004"/>
              <a:ext cx="1905000" cy="2733993"/>
              <a:chOff x="5168899" y="3724201"/>
              <a:chExt cx="3810000" cy="5467985"/>
            </a:xfrm>
          </p:grpSpPr>
          <p:sp>
            <p:nvSpPr>
              <p:cNvPr id="49" name="object 7">
                <a:extLst>
                  <a:ext uri="{FF2B5EF4-FFF2-40B4-BE49-F238E27FC236}">
                    <a16:creationId xmlns:a16="http://schemas.microsoft.com/office/drawing/2014/main" id="{71A27931-98E6-4365-9CFF-CE6E12B28BA1}"/>
                  </a:ext>
                </a:extLst>
              </p:cNvPr>
              <p:cNvSpPr/>
              <p:nvPr/>
            </p:nvSpPr>
            <p:spPr>
              <a:xfrm>
                <a:off x="5168899" y="3762380"/>
                <a:ext cx="3810000" cy="542925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5429250">
                    <a:moveTo>
                      <a:pt x="3809999" y="5429249"/>
                    </a:moveTo>
                    <a:lnTo>
                      <a:pt x="0" y="5429249"/>
                    </a:lnTo>
                    <a:lnTo>
                      <a:pt x="0" y="0"/>
                    </a:lnTo>
                    <a:lnTo>
                      <a:pt x="3809999" y="0"/>
                    </a:lnTo>
                    <a:lnTo>
                      <a:pt x="3809999" y="5429249"/>
                    </a:lnTo>
                    <a:close/>
                  </a:path>
                </a:pathLst>
              </a:custGeom>
              <a:solidFill>
                <a:srgbClr val="2E6A8C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50" name="object 8">
                <a:extLst>
                  <a:ext uri="{FF2B5EF4-FFF2-40B4-BE49-F238E27FC236}">
                    <a16:creationId xmlns:a16="http://schemas.microsoft.com/office/drawing/2014/main" id="{0781E10B-A66D-4108-9BD0-446E0DAD852D}"/>
                  </a:ext>
                </a:extLst>
              </p:cNvPr>
              <p:cNvSpPr/>
              <p:nvPr/>
            </p:nvSpPr>
            <p:spPr>
              <a:xfrm>
                <a:off x="6761416" y="3724201"/>
                <a:ext cx="625475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625475" h="384175">
                    <a:moveTo>
                      <a:pt x="0" y="0"/>
                    </a:moveTo>
                    <a:lnTo>
                      <a:pt x="624941" y="0"/>
                    </a:lnTo>
                    <a:lnTo>
                      <a:pt x="312470" y="38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917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80EB312-6081-434F-AFF9-22047C35C8CE}"/>
                </a:ext>
              </a:extLst>
            </p:cNvPr>
            <p:cNvGrpSpPr/>
            <p:nvPr/>
          </p:nvGrpSpPr>
          <p:grpSpPr>
            <a:xfrm>
              <a:off x="4655692" y="2062004"/>
              <a:ext cx="1905000" cy="2733715"/>
              <a:chOff x="9309099" y="3724201"/>
              <a:chExt cx="3810000" cy="5467429"/>
            </a:xfrm>
          </p:grpSpPr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C138CA3C-586C-4304-8515-D05B01876D03}"/>
                  </a:ext>
                </a:extLst>
              </p:cNvPr>
              <p:cNvSpPr/>
              <p:nvPr/>
            </p:nvSpPr>
            <p:spPr>
              <a:xfrm>
                <a:off x="9309099" y="3762380"/>
                <a:ext cx="3810000" cy="542925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5429250">
                    <a:moveTo>
                      <a:pt x="3809999" y="5429249"/>
                    </a:moveTo>
                    <a:lnTo>
                      <a:pt x="0" y="5429249"/>
                    </a:lnTo>
                    <a:lnTo>
                      <a:pt x="0" y="0"/>
                    </a:lnTo>
                    <a:lnTo>
                      <a:pt x="3809999" y="0"/>
                    </a:lnTo>
                    <a:lnTo>
                      <a:pt x="3809999" y="5429249"/>
                    </a:lnTo>
                    <a:close/>
                  </a:path>
                </a:pathLst>
              </a:custGeom>
              <a:solidFill>
                <a:srgbClr val="2E6A8C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53" name="object 11">
                <a:extLst>
                  <a:ext uri="{FF2B5EF4-FFF2-40B4-BE49-F238E27FC236}">
                    <a16:creationId xmlns:a16="http://schemas.microsoft.com/office/drawing/2014/main" id="{1BBF0F22-A0ED-4435-9025-D51A40ED5457}"/>
                  </a:ext>
                </a:extLst>
              </p:cNvPr>
              <p:cNvSpPr/>
              <p:nvPr/>
            </p:nvSpPr>
            <p:spPr>
              <a:xfrm>
                <a:off x="10901616" y="3724201"/>
                <a:ext cx="625475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625475" h="384175">
                    <a:moveTo>
                      <a:pt x="0" y="0"/>
                    </a:moveTo>
                    <a:lnTo>
                      <a:pt x="624941" y="0"/>
                    </a:lnTo>
                    <a:lnTo>
                      <a:pt x="312470" y="38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917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</p:grpSp>
        <p:grpSp>
          <p:nvGrpSpPr>
            <p:cNvPr id="54" name="object 12">
              <a:extLst>
                <a:ext uri="{FF2B5EF4-FFF2-40B4-BE49-F238E27FC236}">
                  <a16:creationId xmlns:a16="http://schemas.microsoft.com/office/drawing/2014/main" id="{72FE27F1-4ACB-4906-B000-47CBD666C979}"/>
                </a:ext>
              </a:extLst>
            </p:cNvPr>
            <p:cNvGrpSpPr/>
            <p:nvPr/>
          </p:nvGrpSpPr>
          <p:grpSpPr>
            <a:xfrm>
              <a:off x="6725793" y="2062004"/>
              <a:ext cx="1905000" cy="2733993"/>
              <a:chOff x="13449300" y="3724201"/>
              <a:chExt cx="3810000" cy="5467985"/>
            </a:xfrm>
          </p:grpSpPr>
          <p:sp>
            <p:nvSpPr>
              <p:cNvPr id="55" name="object 13">
                <a:extLst>
                  <a:ext uri="{FF2B5EF4-FFF2-40B4-BE49-F238E27FC236}">
                    <a16:creationId xmlns:a16="http://schemas.microsoft.com/office/drawing/2014/main" id="{7786E258-EEB3-47EA-A7A9-F8DC08488C37}"/>
                  </a:ext>
                </a:extLst>
              </p:cNvPr>
              <p:cNvSpPr/>
              <p:nvPr/>
            </p:nvSpPr>
            <p:spPr>
              <a:xfrm>
                <a:off x="13449300" y="3762380"/>
                <a:ext cx="3810000" cy="542925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5429250">
                    <a:moveTo>
                      <a:pt x="3809999" y="5429249"/>
                    </a:moveTo>
                    <a:lnTo>
                      <a:pt x="0" y="5429249"/>
                    </a:lnTo>
                    <a:lnTo>
                      <a:pt x="0" y="0"/>
                    </a:lnTo>
                    <a:lnTo>
                      <a:pt x="3809999" y="0"/>
                    </a:lnTo>
                    <a:lnTo>
                      <a:pt x="3809999" y="5429249"/>
                    </a:lnTo>
                    <a:close/>
                  </a:path>
                </a:pathLst>
              </a:custGeom>
              <a:solidFill>
                <a:srgbClr val="2E6A8C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56" name="object 14">
                <a:extLst>
                  <a:ext uri="{FF2B5EF4-FFF2-40B4-BE49-F238E27FC236}">
                    <a16:creationId xmlns:a16="http://schemas.microsoft.com/office/drawing/2014/main" id="{C06AA114-188E-4AA3-ACC4-2BF0E6C41A12}"/>
                  </a:ext>
                </a:extLst>
              </p:cNvPr>
              <p:cNvSpPr/>
              <p:nvPr/>
            </p:nvSpPr>
            <p:spPr>
              <a:xfrm>
                <a:off x="15041816" y="3724201"/>
                <a:ext cx="625475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625475" h="384175">
                    <a:moveTo>
                      <a:pt x="0" y="0"/>
                    </a:moveTo>
                    <a:lnTo>
                      <a:pt x="624941" y="0"/>
                    </a:lnTo>
                    <a:lnTo>
                      <a:pt x="312470" y="38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917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</p:grpSp>
        <p:sp>
          <p:nvSpPr>
            <p:cNvPr id="61" name="object 15">
              <a:extLst>
                <a:ext uri="{FF2B5EF4-FFF2-40B4-BE49-F238E27FC236}">
                  <a16:creationId xmlns:a16="http://schemas.microsoft.com/office/drawing/2014/main" id="{FC53B562-6C92-4C7D-B9B3-4F8EB91309F6}"/>
                </a:ext>
              </a:extLst>
            </p:cNvPr>
            <p:cNvSpPr txBox="1">
              <a:spLocks/>
            </p:cNvSpPr>
            <p:nvPr/>
          </p:nvSpPr>
          <p:spPr>
            <a:xfrm>
              <a:off x="2588895" y="2543053"/>
              <a:ext cx="1901952" cy="1268296"/>
            </a:xfrm>
            <a:prstGeom prst="rect">
              <a:avLst/>
            </a:prstGeom>
          </p:spPr>
          <p:txBody>
            <a:bodyPr vert="horz" wrap="square" lIns="0" tIns="6350" rIns="0" bIns="0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2400" b="1" spc="-10" dirty="0">
                  <a:solidFill>
                    <a:srgbClr val="FFFFFF"/>
                  </a:solidFill>
                  <a:cs typeface="Calibri"/>
                </a:rPr>
                <a:t>Winter</a:t>
              </a:r>
            </a:p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2400" b="1" spc="-10" dirty="0">
                  <a:solidFill>
                    <a:srgbClr val="FFFFFF"/>
                  </a:solidFill>
                  <a:cs typeface="Calibri"/>
                </a:rPr>
                <a:t>2021</a:t>
              </a:r>
              <a:endParaRPr sz="2400" dirty="0">
                <a:cs typeface="Calibri"/>
              </a:endParaRPr>
            </a:p>
            <a:p>
              <a:pPr marL="6350" marR="2540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  <a:cs typeface="Lucida Sans Unicode"/>
                </a:rPr>
                <a:t>Final Design</a:t>
              </a:r>
            </a:p>
          </p:txBody>
        </p:sp>
        <p:sp>
          <p:nvSpPr>
            <p:cNvPr id="62" name="object 15">
              <a:extLst>
                <a:ext uri="{FF2B5EF4-FFF2-40B4-BE49-F238E27FC236}">
                  <a16:creationId xmlns:a16="http://schemas.microsoft.com/office/drawing/2014/main" id="{446543B5-75ED-4BFD-84BC-1C44D67579B0}"/>
                </a:ext>
              </a:extLst>
            </p:cNvPr>
            <p:cNvSpPr txBox="1">
              <a:spLocks/>
            </p:cNvSpPr>
            <p:nvPr/>
          </p:nvSpPr>
          <p:spPr>
            <a:xfrm>
              <a:off x="4655439" y="2543053"/>
              <a:ext cx="1901952" cy="1560684"/>
            </a:xfrm>
            <a:prstGeom prst="rect">
              <a:avLst/>
            </a:prstGeom>
          </p:spPr>
          <p:txBody>
            <a:bodyPr vert="horz" wrap="square" lIns="0" tIns="6350" rIns="0" bIns="0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spc="-10" dirty="0">
                  <a:solidFill>
                    <a:srgbClr val="FFFFFF"/>
                  </a:solidFill>
                  <a:cs typeface="Calibri"/>
                </a:rPr>
                <a:t>2022 thru</a:t>
              </a:r>
            </a:p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2400" b="1" spc="-10" dirty="0">
                  <a:solidFill>
                    <a:srgbClr val="FFFFFF"/>
                  </a:solidFill>
                  <a:cs typeface="Calibri"/>
                </a:rPr>
                <a:t>2023</a:t>
              </a:r>
              <a:endParaRPr sz="2400" dirty="0">
                <a:cs typeface="Calibri"/>
              </a:endParaRPr>
            </a:p>
            <a:p>
              <a:pPr marL="6350" marR="2540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  <a:cs typeface="Lucida Sans Unicode"/>
                </a:rPr>
                <a:t>ROW Acquisition</a:t>
              </a:r>
            </a:p>
          </p:txBody>
        </p:sp>
        <p:sp>
          <p:nvSpPr>
            <p:cNvPr id="63" name="object 15">
              <a:extLst>
                <a:ext uri="{FF2B5EF4-FFF2-40B4-BE49-F238E27FC236}">
                  <a16:creationId xmlns:a16="http://schemas.microsoft.com/office/drawing/2014/main" id="{06C37CF0-F60D-43E5-B94F-54F798B1A4D3}"/>
                </a:ext>
              </a:extLst>
            </p:cNvPr>
            <p:cNvSpPr txBox="1">
              <a:spLocks/>
            </p:cNvSpPr>
            <p:nvPr/>
          </p:nvSpPr>
          <p:spPr>
            <a:xfrm>
              <a:off x="6721983" y="2543053"/>
              <a:ext cx="1901952" cy="1191352"/>
            </a:xfrm>
            <a:prstGeom prst="rect">
              <a:avLst/>
            </a:prstGeom>
          </p:spPr>
          <p:txBody>
            <a:bodyPr vert="horz" wrap="square" lIns="0" tIns="6350" rIns="0" bIns="0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2400" b="1" spc="-10" dirty="0">
                <a:solidFill>
                  <a:srgbClr val="FFFFFF"/>
                </a:solidFill>
                <a:cs typeface="Calibri"/>
              </a:endParaRPr>
            </a:p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2400" b="1" spc="-10" dirty="0">
                  <a:solidFill>
                    <a:srgbClr val="FFFFFF"/>
                  </a:solidFill>
                  <a:cs typeface="Calibri"/>
                </a:rPr>
                <a:t>2024 &amp; 2025</a:t>
              </a:r>
              <a:endParaRPr sz="2400" dirty="0">
                <a:cs typeface="Calibri"/>
              </a:endParaRPr>
            </a:p>
            <a:p>
              <a:pPr marL="6350" marR="2540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  <a:cs typeface="Lucida Sans Unicode"/>
                </a:rPr>
                <a:t>Construction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794D5CC-CCBC-41AF-B405-E656051ED172}"/>
              </a:ext>
            </a:extLst>
          </p:cNvPr>
          <p:cNvSpPr/>
          <p:nvPr/>
        </p:nvSpPr>
        <p:spPr>
          <a:xfrm>
            <a:off x="2942389" y="1188720"/>
            <a:ext cx="325922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2E6A8C"/>
                </a:solidFill>
              </a:rPr>
              <a:t>3 Lane Configuration</a:t>
            </a:r>
            <a:endParaRPr lang="en-US" altLang="en-US" sz="2400" b="1" kern="0" dirty="0">
              <a:solidFill>
                <a:srgbClr val="2E6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19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Public Input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Submit Questions or Comments by</a:t>
            </a:r>
          </a:p>
          <a:p>
            <a:pPr algn="ctr" eaLnBrk="0" hangingPunct="0">
              <a:spcAft>
                <a:spcPts val="180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FDB9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18, 2021 </a:t>
            </a: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Neil Schochenmaier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Dakota Department of Transportation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East Broadway Avenue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Pierre, SD 57501</a:t>
            </a:r>
          </a:p>
          <a:p>
            <a:pPr algn="ctr" eaLnBrk="0" hangingPunct="0">
              <a:spcAft>
                <a:spcPts val="1800"/>
              </a:spcAft>
              <a:defRPr/>
            </a:pPr>
            <a:r>
              <a:rPr lang="en-US" sz="2800" b="1" u="sng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Neil.Schochenmaier@state.sd.us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Meeting Information can be found at: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400" b="1" u="sng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https://dot.sd.gov/projects-studies/projects/public-meetings</a:t>
            </a:r>
            <a:r>
              <a:rPr lang="en-US" sz="2400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9BBE70-B693-49C3-8CAD-8690AA83736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0417" r="10417" b="11111"/>
          <a:stretch/>
        </p:blipFill>
        <p:spPr bwMode="auto">
          <a:xfrm>
            <a:off x="4114800" y="5669280"/>
            <a:ext cx="914400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4875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143508" y="-5321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92796"/>
            <a:ext cx="8229600" cy="490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years of construction will kill the businesses in Wagner</a:t>
            </a:r>
          </a:p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5578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152400" y="60960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Our crash data is well under the statewide average so why do we have to change?</a:t>
            </a:r>
          </a:p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30894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152400" y="60960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Oversized equipment will have trouble due to the decreased pavement width – houses, farm equipment, slow moving vehicles, </a:t>
            </a:r>
            <a:r>
              <a:rPr kumimoji="0" lang="en-US" alt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etc</a:t>
            </a: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157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Limits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014A66-FDC4-4D87-BC6E-A4B5EB54314C}"/>
              </a:ext>
            </a:extLst>
          </p:cNvPr>
          <p:cNvPicPr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228600" y="1828800"/>
            <a:ext cx="8686800" cy="320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2DD3DDCC-5B1A-4964-8068-352AAC7AF71A}"/>
              </a:ext>
            </a:extLst>
          </p:cNvPr>
          <p:cNvSpPr txBox="1"/>
          <p:nvPr/>
        </p:nvSpPr>
        <p:spPr>
          <a:xfrm>
            <a:off x="255994" y="2010030"/>
            <a:ext cx="936102" cy="6673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rPr>
              <a:t>Begin Project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316B98C7-F657-49F2-8EC8-BA5D1168C6F3}"/>
              </a:ext>
            </a:extLst>
          </p:cNvPr>
          <p:cNvSpPr txBox="1"/>
          <p:nvPr/>
        </p:nvSpPr>
        <p:spPr>
          <a:xfrm>
            <a:off x="7264402" y="2010030"/>
            <a:ext cx="1038225" cy="6635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rPr>
              <a:t>End Project</a:t>
            </a:r>
            <a:endParaRPr lang="en-US" sz="1100" b="1" dirty="0">
              <a:solidFill>
                <a:srgbClr val="741112"/>
              </a:solidFill>
              <a:effectLst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23223FBB-F894-4B3B-AB0F-0016D79182FC}"/>
              </a:ext>
            </a:extLst>
          </p:cNvPr>
          <p:cNvSpPr txBox="1"/>
          <p:nvPr/>
        </p:nvSpPr>
        <p:spPr>
          <a:xfrm>
            <a:off x="8229600" y="1828800"/>
            <a:ext cx="457200" cy="457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DB917"/>
                </a:solidFill>
                <a:latin typeface="ESRI North" panose="02000508000000020003" pitchFamily="2" charset="0"/>
              </a:rPr>
              <a:t>F</a:t>
            </a:r>
            <a:endParaRPr lang="en-US" sz="1600" dirty="0">
              <a:solidFill>
                <a:srgbClr val="FDB917"/>
              </a:solidFill>
              <a:effectLst/>
              <a:latin typeface="ESRI North" panose="02000508000000020003" pitchFamily="2" charset="0"/>
              <a:ea typeface="Palatino Linotype" panose="0204050205050503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0DA2C646-8F8A-41D0-A4CD-036CDE95081E}"/>
              </a:ext>
            </a:extLst>
          </p:cNvPr>
          <p:cNvSpPr txBox="1"/>
          <p:nvPr/>
        </p:nvSpPr>
        <p:spPr>
          <a:xfrm>
            <a:off x="3249015" y="3595256"/>
            <a:ext cx="1214973" cy="4794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n>
                  <a:noFill/>
                </a:ln>
                <a:solidFill>
                  <a:srgbClr val="741112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rPr>
              <a:t>Wagner</a:t>
            </a:r>
            <a:endParaRPr lang="en-US" sz="1100" b="1" dirty="0">
              <a:solidFill>
                <a:srgbClr val="741112"/>
              </a:solidFill>
              <a:effectLst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B8AC586-DBC6-4D4E-BB96-30310D98DB91}"/>
              </a:ext>
            </a:extLst>
          </p:cNvPr>
          <p:cNvSpPr txBox="1"/>
          <p:nvPr/>
        </p:nvSpPr>
        <p:spPr>
          <a:xfrm rot="16200000">
            <a:off x="4528182" y="2373828"/>
            <a:ext cx="1280795" cy="3448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rPr>
              <a:t>Front Ave</a:t>
            </a:r>
            <a:endParaRPr lang="en-US" sz="1100" b="1" dirty="0">
              <a:solidFill>
                <a:srgbClr val="741112"/>
              </a:solidFill>
              <a:effectLst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3558E5FF-4CBE-4773-94FA-AAA671CAC5BC}"/>
              </a:ext>
            </a:extLst>
          </p:cNvPr>
          <p:cNvSpPr txBox="1"/>
          <p:nvPr/>
        </p:nvSpPr>
        <p:spPr>
          <a:xfrm rot="16200000">
            <a:off x="3656903" y="2403043"/>
            <a:ext cx="1144270" cy="3702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rPr>
              <a:t>Main Ave</a:t>
            </a:r>
            <a:endParaRPr lang="en-US" sz="1100" b="1" dirty="0">
              <a:solidFill>
                <a:srgbClr val="741112"/>
              </a:solidFill>
              <a:effectLst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CECF6602-10C3-420B-858A-358A08AC33E7}"/>
              </a:ext>
            </a:extLst>
          </p:cNvPr>
          <p:cNvSpPr txBox="1"/>
          <p:nvPr/>
        </p:nvSpPr>
        <p:spPr>
          <a:xfrm rot="16200000">
            <a:off x="3163244" y="2411933"/>
            <a:ext cx="1112520" cy="3841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rPr>
              <a:t>High Ave</a:t>
            </a:r>
            <a:endParaRPr lang="en-US" sz="1100" b="1" dirty="0">
              <a:solidFill>
                <a:srgbClr val="741112"/>
              </a:solidFill>
              <a:effectLst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66C2AB50-C99B-4A31-AAF7-0E1F11A5AAE2}"/>
              </a:ext>
            </a:extLst>
          </p:cNvPr>
          <p:cNvSpPr txBox="1"/>
          <p:nvPr/>
        </p:nvSpPr>
        <p:spPr>
          <a:xfrm rot="16200000">
            <a:off x="1612773" y="3504014"/>
            <a:ext cx="1751965" cy="3841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rPr>
              <a:t>Walnut Ave</a:t>
            </a:r>
            <a:endParaRPr lang="en-US" sz="1100" b="1" dirty="0">
              <a:solidFill>
                <a:srgbClr val="741112"/>
              </a:solidFill>
              <a:effectLst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52D1AF-A8BE-4810-A59B-70AEB930621E}"/>
              </a:ext>
            </a:extLst>
          </p:cNvPr>
          <p:cNvCxnSpPr>
            <a:cxnSpLocks/>
          </p:cNvCxnSpPr>
          <p:nvPr/>
        </p:nvCxnSpPr>
        <p:spPr>
          <a:xfrm flipV="1">
            <a:off x="7783515" y="2716525"/>
            <a:ext cx="0" cy="568460"/>
          </a:xfrm>
          <a:prstGeom prst="straightConnector1">
            <a:avLst/>
          </a:prstGeom>
          <a:ln w="25400">
            <a:solidFill>
              <a:srgbClr val="74111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C291B0-1F4D-463A-9D98-A0ED7CC3BD25}"/>
              </a:ext>
            </a:extLst>
          </p:cNvPr>
          <p:cNvCxnSpPr>
            <a:cxnSpLocks/>
          </p:cNvCxnSpPr>
          <p:nvPr/>
        </p:nvCxnSpPr>
        <p:spPr>
          <a:xfrm flipV="1">
            <a:off x="719572" y="2675255"/>
            <a:ext cx="0" cy="568460"/>
          </a:xfrm>
          <a:prstGeom prst="straightConnector1">
            <a:avLst/>
          </a:prstGeom>
          <a:ln w="25400">
            <a:solidFill>
              <a:srgbClr val="74111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2">
            <a:extLst>
              <a:ext uri="{FF2B5EF4-FFF2-40B4-BE49-F238E27FC236}">
                <a16:creationId xmlns:a16="http://schemas.microsoft.com/office/drawing/2014/main" id="{7AD9AD03-3926-49D4-A60F-9A744AC62130}"/>
              </a:ext>
            </a:extLst>
          </p:cNvPr>
          <p:cNvSpPr txBox="1"/>
          <p:nvPr/>
        </p:nvSpPr>
        <p:spPr>
          <a:xfrm>
            <a:off x="2603453" y="3070656"/>
            <a:ext cx="1112520" cy="3841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rPr>
              <a:t>SD Hwy 46</a:t>
            </a:r>
            <a:endParaRPr lang="en-US" sz="1100" b="1" dirty="0">
              <a:solidFill>
                <a:srgbClr val="741112"/>
              </a:solidFill>
              <a:effectLst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0C411E-FBF7-4BC7-BA05-866EB4A1B211}"/>
              </a:ext>
            </a:extLst>
          </p:cNvPr>
          <p:cNvCxnSpPr>
            <a:cxnSpLocks/>
          </p:cNvCxnSpPr>
          <p:nvPr/>
        </p:nvCxnSpPr>
        <p:spPr>
          <a:xfrm>
            <a:off x="719572" y="3227832"/>
            <a:ext cx="1883881" cy="19029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9B9224-EBA1-42C5-A9A5-2AB9A93053CB}"/>
              </a:ext>
            </a:extLst>
          </p:cNvPr>
          <p:cNvCxnSpPr>
            <a:cxnSpLocks/>
          </p:cNvCxnSpPr>
          <p:nvPr/>
        </p:nvCxnSpPr>
        <p:spPr>
          <a:xfrm flipH="1" flipV="1">
            <a:off x="3715973" y="3246120"/>
            <a:ext cx="4067542" cy="2224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77130"/>
      </p:ext>
    </p:extLst>
  </p:cSld>
  <p:clrMapOvr>
    <a:masterClrMapping/>
  </p:clrMapOvr>
  <p:transition advTm="1664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152400" y="60960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outdoor, road, sky&#10;&#10;Description automatically generated">
            <a:extLst>
              <a:ext uri="{FF2B5EF4-FFF2-40B4-BE49-F238E27FC236}">
                <a16:creationId xmlns:a16="http://schemas.microsoft.com/office/drawing/2014/main" id="{A58AAF4F-5053-4B25-B683-24DC2CC099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60" y="914400"/>
            <a:ext cx="5892799" cy="58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1856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152400" y="60960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F27B2-5D8D-4C63-843E-67C380460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083" y="1408101"/>
            <a:ext cx="6466663" cy="50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1040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152400" y="60960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Emergency Vehicles will have trouble getting through town with the 3 lane.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60585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305121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Arial (Body)"/>
              </a:rPr>
              <a:t>To provide safe, efficient access to streets and highways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Arial (Body)"/>
              </a:rPr>
              <a:t>Limit number of direct accesses to major roadways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Emergency Vehicle Transit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E72F48-5A37-4453-A1F5-3CB4E46CE688}"/>
              </a:ext>
            </a:extLst>
          </p:cNvPr>
          <p:cNvGrpSpPr/>
          <p:nvPr/>
        </p:nvGrpSpPr>
        <p:grpSpPr>
          <a:xfrm>
            <a:off x="457200" y="1143000"/>
            <a:ext cx="8229600" cy="4298598"/>
            <a:chOff x="457200" y="1371600"/>
            <a:chExt cx="8138160" cy="6439505"/>
          </a:xfrm>
        </p:grpSpPr>
        <p:grpSp>
          <p:nvGrpSpPr>
            <p:cNvPr id="15" name="object 3">
              <a:extLst>
                <a:ext uri="{FF2B5EF4-FFF2-40B4-BE49-F238E27FC236}">
                  <a16:creationId xmlns:a16="http://schemas.microsoft.com/office/drawing/2014/main" id="{EC02EF31-CA6C-4039-BAC4-90E687B9EDF0}"/>
                </a:ext>
              </a:extLst>
            </p:cNvPr>
            <p:cNvGrpSpPr/>
            <p:nvPr/>
          </p:nvGrpSpPr>
          <p:grpSpPr>
            <a:xfrm>
              <a:off x="457200" y="1371600"/>
              <a:ext cx="8138160" cy="6205254"/>
              <a:chOff x="1028700" y="3724201"/>
              <a:chExt cx="3810000" cy="8245911"/>
            </a:xfrm>
          </p:grpSpPr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40C4A9A4-9020-4699-B804-553A8D4E8DE1}"/>
                  </a:ext>
                </a:extLst>
              </p:cNvPr>
              <p:cNvSpPr/>
              <p:nvPr/>
            </p:nvSpPr>
            <p:spPr>
              <a:xfrm>
                <a:off x="1028700" y="3778802"/>
                <a:ext cx="3810000" cy="819131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5429250">
                    <a:moveTo>
                      <a:pt x="3809999" y="5429249"/>
                    </a:moveTo>
                    <a:lnTo>
                      <a:pt x="0" y="5429249"/>
                    </a:lnTo>
                    <a:lnTo>
                      <a:pt x="0" y="0"/>
                    </a:lnTo>
                    <a:lnTo>
                      <a:pt x="3809999" y="0"/>
                    </a:lnTo>
                    <a:lnTo>
                      <a:pt x="3809999" y="5429249"/>
                    </a:lnTo>
                    <a:close/>
                  </a:path>
                </a:pathLst>
              </a:custGeom>
              <a:solidFill>
                <a:srgbClr val="2E6A8C"/>
              </a:solidFill>
              <a:ln w="25400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C729C38C-DD02-40A3-9D71-16482A72D1EE}"/>
                  </a:ext>
                </a:extLst>
              </p:cNvPr>
              <p:cNvSpPr/>
              <p:nvPr/>
            </p:nvSpPr>
            <p:spPr>
              <a:xfrm>
                <a:off x="2813835" y="3724201"/>
                <a:ext cx="282539" cy="564290"/>
              </a:xfrm>
              <a:custGeom>
                <a:avLst/>
                <a:gdLst/>
                <a:ahLst/>
                <a:cxnLst/>
                <a:rect l="l" t="t" r="r" b="b"/>
                <a:pathLst>
                  <a:path w="625475" h="384175">
                    <a:moveTo>
                      <a:pt x="0" y="0"/>
                    </a:moveTo>
                    <a:lnTo>
                      <a:pt x="624941" y="0"/>
                    </a:lnTo>
                    <a:lnTo>
                      <a:pt x="312470" y="38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917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9FF5D342-8996-4FC6-98FC-4CBE2E688EFB}"/>
                </a:ext>
              </a:extLst>
            </p:cNvPr>
            <p:cNvSpPr txBox="1"/>
            <p:nvPr/>
          </p:nvSpPr>
          <p:spPr>
            <a:xfrm>
              <a:off x="685800" y="1828800"/>
              <a:ext cx="7772400" cy="598230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700" rIns="0" bIns="0" rtlCol="0" anchor="t">
              <a:spAutoFit/>
            </a:bodyPr>
            <a:lstStyle/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Improved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Emergency</a:t>
              </a: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response time</a:t>
              </a: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SDCL 32-26-15 –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Yield</a:t>
              </a: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 emergency vehicle</a:t>
              </a: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endParaRPr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94674A2-AEA3-40ED-8655-0C61112A3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2267712"/>
            <a:ext cx="8046720" cy="2029174"/>
          </a:xfrm>
          <a:prstGeom prst="rect">
            <a:avLst/>
          </a:prstGeom>
          <a:ln w="2540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7318392"/>
      </p:ext>
    </p:extLst>
  </p:cSld>
  <p:clrMapOvr>
    <a:masterClrMapping/>
  </p:clrMapOvr>
  <p:transition advTm="89358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152400" y="60960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kumimoji="0" lang="en-US" alt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Garba</a:t>
            </a:r>
            <a:r>
              <a:rPr lang="en-US" altLang="en-US" sz="2600" dirty="0" err="1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ge</a:t>
            </a: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 Pickup – Currently Hwy 46 is the only way to pick up garbage for houses along Hwy 46.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48086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305121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Arial (Body)"/>
              </a:rPr>
              <a:t>To provide safe, efficient access to streets and highways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Arial (Body)"/>
              </a:rPr>
              <a:t>Limit number of direct accesses to major roadways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Garbage Collection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E72F48-5A37-4453-A1F5-3CB4E46CE688}"/>
              </a:ext>
            </a:extLst>
          </p:cNvPr>
          <p:cNvGrpSpPr/>
          <p:nvPr/>
        </p:nvGrpSpPr>
        <p:grpSpPr>
          <a:xfrm>
            <a:off x="457200" y="1143000"/>
            <a:ext cx="8229600" cy="2314333"/>
            <a:chOff x="457200" y="1371600"/>
            <a:chExt cx="8138160" cy="2346590"/>
          </a:xfrm>
        </p:grpSpPr>
        <p:grpSp>
          <p:nvGrpSpPr>
            <p:cNvPr id="15" name="object 3">
              <a:extLst>
                <a:ext uri="{FF2B5EF4-FFF2-40B4-BE49-F238E27FC236}">
                  <a16:creationId xmlns:a16="http://schemas.microsoft.com/office/drawing/2014/main" id="{EC02EF31-CA6C-4039-BAC4-90E687B9EDF0}"/>
                </a:ext>
              </a:extLst>
            </p:cNvPr>
            <p:cNvGrpSpPr/>
            <p:nvPr/>
          </p:nvGrpSpPr>
          <p:grpSpPr>
            <a:xfrm>
              <a:off x="457200" y="1371600"/>
              <a:ext cx="8138160" cy="2346590"/>
              <a:chOff x="1028700" y="3724201"/>
              <a:chExt cx="3810000" cy="3118285"/>
            </a:xfrm>
          </p:grpSpPr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40C4A9A4-9020-4699-B804-553A8D4E8DE1}"/>
                  </a:ext>
                </a:extLst>
              </p:cNvPr>
              <p:cNvSpPr/>
              <p:nvPr/>
            </p:nvSpPr>
            <p:spPr>
              <a:xfrm>
                <a:off x="1028700" y="3762376"/>
                <a:ext cx="3810000" cy="308011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5429250">
                    <a:moveTo>
                      <a:pt x="3809999" y="5429249"/>
                    </a:moveTo>
                    <a:lnTo>
                      <a:pt x="0" y="5429249"/>
                    </a:lnTo>
                    <a:lnTo>
                      <a:pt x="0" y="0"/>
                    </a:lnTo>
                    <a:lnTo>
                      <a:pt x="3809999" y="0"/>
                    </a:lnTo>
                    <a:lnTo>
                      <a:pt x="3809999" y="5429249"/>
                    </a:lnTo>
                    <a:close/>
                  </a:path>
                </a:pathLst>
              </a:custGeom>
              <a:solidFill>
                <a:srgbClr val="2E6A8C"/>
              </a:solidFill>
              <a:ln w="25400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C729C38C-DD02-40A3-9D71-16482A72D1EE}"/>
                  </a:ext>
                </a:extLst>
              </p:cNvPr>
              <p:cNvSpPr/>
              <p:nvPr/>
            </p:nvSpPr>
            <p:spPr>
              <a:xfrm>
                <a:off x="2813835" y="3724201"/>
                <a:ext cx="282539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625475" h="384175">
                    <a:moveTo>
                      <a:pt x="0" y="0"/>
                    </a:moveTo>
                    <a:lnTo>
                      <a:pt x="624941" y="0"/>
                    </a:lnTo>
                    <a:lnTo>
                      <a:pt x="312470" y="38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9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9FF5D342-8996-4FC6-98FC-4CBE2E688EFB}"/>
                </a:ext>
              </a:extLst>
            </p:cNvPr>
            <p:cNvSpPr txBox="1"/>
            <p:nvPr/>
          </p:nvSpPr>
          <p:spPr>
            <a:xfrm>
              <a:off x="685800" y="1828800"/>
              <a:ext cx="7772400" cy="88678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228600" indent="-228600"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SDCL 32-26-7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allows</a:t>
              </a: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 using center turn lane to pass a stopped garbage truck.</a:t>
              </a:r>
              <a:endParaRPr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5230315"/>
      </p:ext>
    </p:extLst>
  </p:cSld>
  <p:clrMapOvr>
    <a:masterClrMapping/>
  </p:clrMapOvr>
  <p:transition advTm="89358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152400" y="60960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Traffic Counts – When/Where and how were they taken?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53831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71500" y="17804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Traffic backup at the stoplight at Main Street and HW 46 – Will block vehicles getting on HW 46 East and West of stop light.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28396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71500" y="17804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School congestion at H</a:t>
            </a:r>
            <a:r>
              <a:rPr lang="en-US" altLang="en-US" sz="2600" dirty="0" err="1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wy</a:t>
            </a: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 46 &amp; Walnut Avenue - Need to address with stop light or change school traffic flow.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37596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71500" y="17804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Pedestrian / Children crossing Hwy 46 at Walnut Avenue along with near the park.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729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606F3-F845-4934-9ADC-E90940546A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2651760"/>
            <a:ext cx="9144000" cy="420291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DBE7CF-AF22-45F1-83D0-A8BEB8C49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711996"/>
              </p:ext>
            </p:extLst>
          </p:nvPr>
        </p:nvGraphicFramePr>
        <p:xfrm>
          <a:off x="457200" y="180882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 We Are We looking at an improvement project on Hwy 46</a:t>
            </a:r>
          </a:p>
        </p:txBody>
      </p:sp>
    </p:spTree>
  </p:cSld>
  <p:clrMapOvr>
    <a:masterClrMapping/>
  </p:clrMapOvr>
  <p:transition advTm="82469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1925960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Arial (Body)"/>
              </a:rPr>
              <a:t>To provide safe, efficient access to streets and highways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Arial (Body)"/>
              </a:rPr>
              <a:t>Limit number of direct accesses to major roadways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Pedestrian Crossings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E72F48-5A37-4453-A1F5-3CB4E46CE688}"/>
              </a:ext>
            </a:extLst>
          </p:cNvPr>
          <p:cNvGrpSpPr/>
          <p:nvPr/>
        </p:nvGrpSpPr>
        <p:grpSpPr>
          <a:xfrm>
            <a:off x="457200" y="1142999"/>
            <a:ext cx="8229600" cy="3685383"/>
            <a:chOff x="457200" y="1371599"/>
            <a:chExt cx="8138160" cy="3810020"/>
          </a:xfrm>
        </p:grpSpPr>
        <p:grpSp>
          <p:nvGrpSpPr>
            <p:cNvPr id="15" name="object 3">
              <a:extLst>
                <a:ext uri="{FF2B5EF4-FFF2-40B4-BE49-F238E27FC236}">
                  <a16:creationId xmlns:a16="http://schemas.microsoft.com/office/drawing/2014/main" id="{EC02EF31-CA6C-4039-BAC4-90E687B9EDF0}"/>
                </a:ext>
              </a:extLst>
            </p:cNvPr>
            <p:cNvGrpSpPr/>
            <p:nvPr/>
          </p:nvGrpSpPr>
          <p:grpSpPr>
            <a:xfrm>
              <a:off x="457200" y="1371599"/>
              <a:ext cx="8138160" cy="3810020"/>
              <a:chOff x="1028700" y="3724201"/>
              <a:chExt cx="3810000" cy="5062978"/>
            </a:xfrm>
          </p:grpSpPr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40C4A9A4-9020-4699-B804-553A8D4E8DE1}"/>
                  </a:ext>
                </a:extLst>
              </p:cNvPr>
              <p:cNvSpPr/>
              <p:nvPr/>
            </p:nvSpPr>
            <p:spPr>
              <a:xfrm>
                <a:off x="1028700" y="3762369"/>
                <a:ext cx="3810000" cy="502481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5429250">
                    <a:moveTo>
                      <a:pt x="3809999" y="5429249"/>
                    </a:moveTo>
                    <a:lnTo>
                      <a:pt x="0" y="5429249"/>
                    </a:lnTo>
                    <a:lnTo>
                      <a:pt x="0" y="0"/>
                    </a:lnTo>
                    <a:lnTo>
                      <a:pt x="3809999" y="0"/>
                    </a:lnTo>
                    <a:lnTo>
                      <a:pt x="3809999" y="5429249"/>
                    </a:lnTo>
                    <a:close/>
                  </a:path>
                </a:pathLst>
              </a:custGeom>
              <a:solidFill>
                <a:srgbClr val="2E6A8C"/>
              </a:solidFill>
              <a:ln w="25400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C729C38C-DD02-40A3-9D71-16482A72D1EE}"/>
                  </a:ext>
                </a:extLst>
              </p:cNvPr>
              <p:cNvSpPr/>
              <p:nvPr/>
            </p:nvSpPr>
            <p:spPr>
              <a:xfrm>
                <a:off x="2813835" y="3724201"/>
                <a:ext cx="282539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625475" h="384175">
                    <a:moveTo>
                      <a:pt x="0" y="0"/>
                    </a:moveTo>
                    <a:lnTo>
                      <a:pt x="624941" y="0"/>
                    </a:lnTo>
                    <a:lnTo>
                      <a:pt x="312470" y="38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9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9FF5D342-8996-4FC6-98FC-4CBE2E688EFB}"/>
                </a:ext>
              </a:extLst>
            </p:cNvPr>
            <p:cNvSpPr txBox="1"/>
            <p:nvPr/>
          </p:nvSpPr>
          <p:spPr>
            <a:xfrm>
              <a:off x="685800" y="1828800"/>
              <a:ext cx="5691885" cy="275230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Reduced pedestrian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Crossing Width</a:t>
              </a: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Marked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crosswalks</a:t>
              </a:r>
            </a:p>
            <a:p>
              <a:pPr lvl="1">
                <a:spcBef>
                  <a:spcPts val="100"/>
                </a:spcBef>
                <a:buClr>
                  <a:srgbClr val="FDB917"/>
                </a:buClr>
                <a:buSzPct val="75000"/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Existing at Walnut, High and Main</a:t>
              </a:r>
            </a:p>
            <a:p>
              <a:pPr lvl="1">
                <a:spcBef>
                  <a:spcPts val="100"/>
                </a:spcBef>
                <a:buClr>
                  <a:srgbClr val="FDB917"/>
                </a:buClr>
                <a:buSzPct val="75000"/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Proposed at Sheridan</a:t>
              </a:r>
            </a:p>
            <a:p>
              <a:pPr marL="231775" indent="-231775">
                <a:spcBef>
                  <a:spcPts val="100"/>
                </a:spcBef>
                <a:buClr>
                  <a:srgbClr val="FDB917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ectangular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apid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lashing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eacon</a:t>
              </a:r>
            </a:p>
            <a:p>
              <a:pPr marL="457200">
                <a:spcBef>
                  <a:spcPts val="100"/>
                </a:spcBef>
                <a:buClr>
                  <a:srgbClr val="FDB917"/>
                </a:buClr>
                <a:buSzPct val="75000"/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Proposed at Walnut and Sheridan</a:t>
              </a:r>
            </a:p>
          </p:txBody>
        </p:sp>
      </p:grpSp>
      <p:pic>
        <p:nvPicPr>
          <p:cNvPr id="1032" name="Picture 8" descr="Rectangular Rapid Flashing Beacon - Driver Awareness | TAPCO">
            <a:extLst>
              <a:ext uri="{FF2B5EF4-FFF2-40B4-BE49-F238E27FC236}">
                <a16:creationId xmlns:a16="http://schemas.microsoft.com/office/drawing/2014/main" id="{D8A4B7DF-5672-4B36-9AF8-8D0AB32AB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r="29945"/>
          <a:stretch/>
        </p:blipFill>
        <p:spPr bwMode="auto">
          <a:xfrm>
            <a:off x="6400800" y="914400"/>
            <a:ext cx="17569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942531"/>
      </p:ext>
    </p:extLst>
  </p:cSld>
  <p:clrMapOvr>
    <a:masterClrMapping/>
  </p:clrMapOvr>
  <p:transition advTm="89358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71500" y="17804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Pedestrian foot traffic during winter months – Pedestrians have to use highway during winter.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91694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Pedestrian Facilities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E72F48-5A37-4453-A1F5-3CB4E46CE688}"/>
              </a:ext>
            </a:extLst>
          </p:cNvPr>
          <p:cNvGrpSpPr/>
          <p:nvPr/>
        </p:nvGrpSpPr>
        <p:grpSpPr>
          <a:xfrm>
            <a:off x="457200" y="1142999"/>
            <a:ext cx="8229600" cy="2313789"/>
            <a:chOff x="457200" y="1371599"/>
            <a:chExt cx="8138160" cy="2392042"/>
          </a:xfrm>
        </p:grpSpPr>
        <p:grpSp>
          <p:nvGrpSpPr>
            <p:cNvPr id="15" name="object 3">
              <a:extLst>
                <a:ext uri="{FF2B5EF4-FFF2-40B4-BE49-F238E27FC236}">
                  <a16:creationId xmlns:a16="http://schemas.microsoft.com/office/drawing/2014/main" id="{EC02EF31-CA6C-4039-BAC4-90E687B9EDF0}"/>
                </a:ext>
              </a:extLst>
            </p:cNvPr>
            <p:cNvGrpSpPr/>
            <p:nvPr/>
          </p:nvGrpSpPr>
          <p:grpSpPr>
            <a:xfrm>
              <a:off x="457200" y="1371599"/>
              <a:ext cx="8138160" cy="2392042"/>
              <a:chOff x="1028700" y="3724201"/>
              <a:chExt cx="3810000" cy="3178682"/>
            </a:xfrm>
          </p:grpSpPr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40C4A9A4-9020-4699-B804-553A8D4E8DE1}"/>
                  </a:ext>
                </a:extLst>
              </p:cNvPr>
              <p:cNvSpPr/>
              <p:nvPr/>
            </p:nvSpPr>
            <p:spPr>
              <a:xfrm>
                <a:off x="1028700" y="3762378"/>
                <a:ext cx="3810000" cy="3140505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5429250">
                    <a:moveTo>
                      <a:pt x="3809999" y="5429249"/>
                    </a:moveTo>
                    <a:lnTo>
                      <a:pt x="0" y="5429249"/>
                    </a:lnTo>
                    <a:lnTo>
                      <a:pt x="0" y="0"/>
                    </a:lnTo>
                    <a:lnTo>
                      <a:pt x="3809999" y="0"/>
                    </a:lnTo>
                    <a:lnTo>
                      <a:pt x="3809999" y="5429249"/>
                    </a:lnTo>
                    <a:close/>
                  </a:path>
                </a:pathLst>
              </a:custGeom>
              <a:solidFill>
                <a:srgbClr val="2E6A8C"/>
              </a:solidFill>
              <a:ln w="25400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C729C38C-DD02-40A3-9D71-16482A72D1EE}"/>
                  </a:ext>
                </a:extLst>
              </p:cNvPr>
              <p:cNvSpPr/>
              <p:nvPr/>
            </p:nvSpPr>
            <p:spPr>
              <a:xfrm>
                <a:off x="2813835" y="3724201"/>
                <a:ext cx="282539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625475" h="384175">
                    <a:moveTo>
                      <a:pt x="0" y="0"/>
                    </a:moveTo>
                    <a:lnTo>
                      <a:pt x="624941" y="0"/>
                    </a:lnTo>
                    <a:lnTo>
                      <a:pt x="312470" y="38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9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9FF5D342-8996-4FC6-98FC-4CBE2E688EFB}"/>
                </a:ext>
              </a:extLst>
            </p:cNvPr>
            <p:cNvSpPr txBox="1"/>
            <p:nvPr/>
          </p:nvSpPr>
          <p:spPr>
            <a:xfrm>
              <a:off x="685800" y="1828800"/>
              <a:ext cx="7686040" cy="917435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Boulevard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Snow Storage</a:t>
              </a:r>
            </a:p>
            <a:p>
              <a:pPr marL="228600" indent="-228600">
                <a:lnSpc>
                  <a:spcPct val="100000"/>
                </a:lnSpc>
                <a:spcBef>
                  <a:spcPts val="100"/>
                </a:spcBef>
                <a:buClr>
                  <a:srgbClr val="FDB917"/>
                </a:buClr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14’ lane provides </a:t>
              </a:r>
              <a:r>
                <a:rPr lang="en-US" sz="2800" b="1" dirty="0">
                  <a:solidFill>
                    <a:srgbClr val="FDB91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Separation</a:t>
              </a:r>
            </a:p>
          </p:txBody>
        </p:sp>
      </p:grpSp>
      <p:pic>
        <p:nvPicPr>
          <p:cNvPr id="3074" name="Picture 2" descr="A winter reminder: clear your sidewalks">
            <a:extLst>
              <a:ext uri="{FF2B5EF4-FFF2-40B4-BE49-F238E27FC236}">
                <a16:creationId xmlns:a16="http://schemas.microsoft.com/office/drawing/2014/main" id="{13799891-4923-4A05-9FF9-97AAE90D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961022"/>
            <a:ext cx="3657600" cy="2743200"/>
          </a:xfrm>
          <a:prstGeom prst="rect">
            <a:avLst/>
          </a:prstGeom>
          <a:noFill/>
          <a:ln w="25400">
            <a:solidFill>
              <a:srgbClr val="2E6A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185700"/>
      </p:ext>
    </p:extLst>
  </p:cSld>
  <p:clrMapOvr>
    <a:masterClrMapping/>
  </p:clrMapOvr>
  <p:transition advTm="89358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71500" y="17804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Semis turning South on Front &amp; High Avenues</a:t>
            </a:r>
          </a:p>
          <a:p>
            <a:pPr marL="0" indent="0"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buNone/>
              <a:defRPr/>
            </a:pP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42070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bject 3">
            <a:extLst>
              <a:ext uri="{FF2B5EF4-FFF2-40B4-BE49-F238E27FC236}">
                <a16:creationId xmlns:a16="http://schemas.microsoft.com/office/drawing/2014/main" id="{75B75471-3AE3-4A75-92B8-DF3806C2C2FC}"/>
              </a:ext>
            </a:extLst>
          </p:cNvPr>
          <p:cNvGrpSpPr/>
          <p:nvPr/>
        </p:nvGrpSpPr>
        <p:grpSpPr>
          <a:xfrm>
            <a:off x="457200" y="1143000"/>
            <a:ext cx="8229600" cy="4599788"/>
            <a:chOff x="1028700" y="3724201"/>
            <a:chExt cx="3810000" cy="6319185"/>
          </a:xfrm>
        </p:grpSpPr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17D96D3E-DE5F-493D-840A-D6EA1A30DBD1}"/>
                </a:ext>
              </a:extLst>
            </p:cNvPr>
            <p:cNvSpPr/>
            <p:nvPr/>
          </p:nvSpPr>
          <p:spPr>
            <a:xfrm>
              <a:off x="1028700" y="3762376"/>
              <a:ext cx="3810000" cy="6281010"/>
            </a:xfrm>
            <a:custGeom>
              <a:avLst/>
              <a:gdLst/>
              <a:ahLst/>
              <a:cxnLst/>
              <a:rect l="l" t="t" r="r" b="b"/>
              <a:pathLst>
                <a:path w="3810000" h="5429250">
                  <a:moveTo>
                    <a:pt x="3809999" y="5429249"/>
                  </a:moveTo>
                  <a:lnTo>
                    <a:pt x="0" y="5429249"/>
                  </a:lnTo>
                  <a:lnTo>
                    <a:pt x="0" y="0"/>
                  </a:lnTo>
                  <a:lnTo>
                    <a:pt x="3809999" y="0"/>
                  </a:lnTo>
                  <a:lnTo>
                    <a:pt x="3809999" y="5429249"/>
                  </a:lnTo>
                  <a:close/>
                </a:path>
              </a:pathLst>
            </a:custGeom>
            <a:noFill/>
            <a:ln w="38100">
              <a:solidFill>
                <a:srgbClr val="2E6A8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31D53063-6F74-4FCA-82D2-E2D2E8DE18C8}"/>
                </a:ext>
              </a:extLst>
            </p:cNvPr>
            <p:cNvSpPr/>
            <p:nvPr/>
          </p:nvSpPr>
          <p:spPr>
            <a:xfrm>
              <a:off x="2813835" y="3724201"/>
              <a:ext cx="282539" cy="384175"/>
            </a:xfrm>
            <a:custGeom>
              <a:avLst/>
              <a:gdLst/>
              <a:ahLst/>
              <a:cxnLst/>
              <a:rect l="l" t="t" r="r" b="b"/>
              <a:pathLst>
                <a:path w="625475" h="384175">
                  <a:moveTo>
                    <a:pt x="0" y="0"/>
                  </a:moveTo>
                  <a:lnTo>
                    <a:pt x="624941" y="0"/>
                  </a:lnTo>
                  <a:lnTo>
                    <a:pt x="312470" y="383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Increased Truck Turning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38F129A-56BA-4451-8C6B-1D2BEDA6326F}"/>
              </a:ext>
            </a:extLst>
          </p:cNvPr>
          <p:cNvSpPr txBox="1">
            <a:spLocks/>
          </p:cNvSpPr>
          <p:nvPr/>
        </p:nvSpPr>
        <p:spPr>
          <a:xfrm>
            <a:off x="457200" y="5874293"/>
            <a:ext cx="8229600" cy="41293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600" b="1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Accommodates semis with 53’ trailer</a:t>
            </a:r>
            <a:endParaRPr sz="2600" b="1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FE6C4-CC22-435F-8811-1C95DEF88F78}"/>
              </a:ext>
            </a:extLst>
          </p:cNvPr>
          <p:cNvGrpSpPr/>
          <p:nvPr/>
        </p:nvGrpSpPr>
        <p:grpSpPr>
          <a:xfrm>
            <a:off x="685800" y="1798530"/>
            <a:ext cx="3657600" cy="2803740"/>
            <a:chOff x="457201" y="1798530"/>
            <a:chExt cx="3657600" cy="28037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FF8D30-38CE-40B8-A382-ADE370633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1" y="1798530"/>
              <a:ext cx="3657600" cy="28037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0C36BF-479D-4101-A0EB-41B8AC73F44A}"/>
                </a:ext>
              </a:extLst>
            </p:cNvPr>
            <p:cNvSpPr txBox="1"/>
            <p:nvPr/>
          </p:nvSpPr>
          <p:spPr>
            <a:xfrm rot="16200000">
              <a:off x="1771872" y="3588773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High Ave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ADB8AB-CC5A-4AD2-B677-164A90A53EA7}"/>
                </a:ext>
              </a:extLst>
            </p:cNvPr>
            <p:cNvSpPr txBox="1"/>
            <p:nvPr/>
          </p:nvSpPr>
          <p:spPr>
            <a:xfrm>
              <a:off x="1663987" y="1798530"/>
              <a:ext cx="133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SD Hwy 46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712EBB-8B07-4769-9254-3954265657BB}"/>
              </a:ext>
            </a:extLst>
          </p:cNvPr>
          <p:cNvGrpSpPr/>
          <p:nvPr/>
        </p:nvGrpSpPr>
        <p:grpSpPr>
          <a:xfrm>
            <a:off x="5029200" y="914400"/>
            <a:ext cx="3459398" cy="4572000"/>
            <a:chOff x="5029200" y="914400"/>
            <a:chExt cx="3459398" cy="4572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3F6F21-7ADC-40FD-AF1C-964B0D383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914400"/>
              <a:ext cx="3459398" cy="4572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40A154-58F9-49B9-BADD-D1E786D38A7A}"/>
                </a:ext>
              </a:extLst>
            </p:cNvPr>
            <p:cNvSpPr txBox="1"/>
            <p:nvPr/>
          </p:nvSpPr>
          <p:spPr>
            <a:xfrm rot="16200000">
              <a:off x="6173544" y="4045713"/>
              <a:ext cx="1170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Front Ave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605B3C-9725-4BAE-AE18-2AE3C159F723}"/>
                </a:ext>
              </a:extLst>
            </p:cNvPr>
            <p:cNvSpPr txBox="1"/>
            <p:nvPr/>
          </p:nvSpPr>
          <p:spPr>
            <a:xfrm>
              <a:off x="6092952" y="2704917"/>
              <a:ext cx="133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SD Hwy 46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4511242"/>
      </p:ext>
    </p:extLst>
  </p:cSld>
  <p:clrMapOvr>
    <a:masterClrMapping/>
  </p:clrMapOvr>
  <p:transition advTm="3903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71500" y="17804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Speed of Semis through town</a:t>
            </a:r>
          </a:p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Traffic needs to slow down coming into town from the West</a:t>
            </a:r>
          </a:p>
          <a:p>
            <a:pPr marL="0" indent="0"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buNone/>
              <a:defRPr/>
            </a:pP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2896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71500" y="17804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Loss of business due to vehicles not being able to get in and out easily</a:t>
            </a:r>
            <a:b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</a:br>
            <a:endParaRPr lang="en-US" altLang="en-US" sz="2600" dirty="0">
              <a:solidFill>
                <a:schemeClr val="tx2">
                  <a:lumMod val="25000"/>
                </a:schemeClr>
              </a:solidFill>
              <a:effectLst/>
              <a:cs typeface="+mn-cs"/>
            </a:endParaRPr>
          </a:p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3 Lane will cause more congestion and make roadway more dangerous</a:t>
            </a:r>
          </a:p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endParaRPr lang="en-US" altLang="en-US" sz="2600" dirty="0">
              <a:solidFill>
                <a:schemeClr val="tx2">
                  <a:lumMod val="25000"/>
                </a:schemeClr>
              </a:solidFill>
              <a:effectLst/>
              <a:cs typeface="+mn-cs"/>
            </a:endParaRPr>
          </a:p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Travelers will find another route to get to the Missouri River because of the congestion caused by the 3-lane</a:t>
            </a:r>
          </a:p>
          <a:p>
            <a:pPr marL="0" indent="0"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buNone/>
              <a:defRPr/>
            </a:pP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9616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71500" y="17804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8" y="-13299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2776"/>
            <a:ext cx="8229600" cy="50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buNone/>
              <a:defRPr/>
            </a:pP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26A56A-5E3D-4458-A04C-927CBB426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07776"/>
              </p:ext>
            </p:extLst>
          </p:nvPr>
        </p:nvGraphicFramePr>
        <p:xfrm>
          <a:off x="1043608" y="1772816"/>
          <a:ext cx="6923864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061">
                  <a:extLst>
                    <a:ext uri="{9D8B030D-6E8A-4147-A177-3AD203B41FA5}">
                      <a16:colId xmlns:a16="http://schemas.microsoft.com/office/drawing/2014/main" val="2351574532"/>
                    </a:ext>
                  </a:extLst>
                </a:gridCol>
                <a:gridCol w="2317354">
                  <a:extLst>
                    <a:ext uri="{9D8B030D-6E8A-4147-A177-3AD203B41FA5}">
                      <a16:colId xmlns:a16="http://schemas.microsoft.com/office/drawing/2014/main" val="3944596314"/>
                    </a:ext>
                  </a:extLst>
                </a:gridCol>
                <a:gridCol w="1366552">
                  <a:extLst>
                    <a:ext uri="{9D8B030D-6E8A-4147-A177-3AD203B41FA5}">
                      <a16:colId xmlns:a16="http://schemas.microsoft.com/office/drawing/2014/main" val="836332620"/>
                    </a:ext>
                  </a:extLst>
                </a:gridCol>
                <a:gridCol w="2550897">
                  <a:extLst>
                    <a:ext uri="{9D8B030D-6E8A-4147-A177-3AD203B41FA5}">
                      <a16:colId xmlns:a16="http://schemas.microsoft.com/office/drawing/2014/main" val="885123139"/>
                    </a:ext>
                  </a:extLst>
                </a:gridCol>
              </a:tblGrid>
              <a:tr h="19950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Principal Arterial – Multilane Facility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1522"/>
                  </a:ext>
                </a:extLst>
              </a:tr>
              <a:tr h="399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LOS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Description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Free-Flow Speed (mph)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Density</a:t>
                      </a:r>
                      <a:endParaRPr lang="en-US" sz="1200" spc="-1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(passenger cars / mile / lane)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450649"/>
                  </a:ext>
                </a:extLst>
              </a:tr>
              <a:tr h="1995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A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Free-flow operation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All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≤ 11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0756913"/>
                  </a:ext>
                </a:extLst>
              </a:tr>
              <a:tr h="598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B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Reasonably free- flow operation; minimal restriction on lane changes &amp; maneuvers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All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&gt; 11 - 18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45910"/>
                  </a:ext>
                </a:extLst>
              </a:tr>
              <a:tr h="598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C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Near free-flow operation; noticeable restriction on lane changes &amp; other maneuvers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All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&gt; 18 - 26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463907"/>
                  </a:ext>
                </a:extLst>
              </a:tr>
              <a:tr h="798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D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Speed decline with increasing flows; significant restriction on lane changes &amp; other maneuvers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All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&gt; 26 - 35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74103"/>
                  </a:ext>
                </a:extLst>
              </a:tr>
              <a:tr h="798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E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Facility operates at capacity; very few gaps for lane changes &amp; other maneuvers; frequent disruptions &amp; queues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60</a:t>
                      </a:r>
                      <a:endParaRPr lang="en-US" sz="1200" spc="-1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55</a:t>
                      </a:r>
                      <a:endParaRPr lang="en-US" sz="1200" spc="-1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50</a:t>
                      </a:r>
                      <a:endParaRPr lang="en-US" sz="1200" spc="-1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45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&gt; 35 – 40</a:t>
                      </a:r>
                      <a:endParaRPr lang="en-US" sz="1200" spc="-1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&gt; 35 – 41</a:t>
                      </a:r>
                      <a:endParaRPr lang="en-US" sz="1200" spc="-1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&gt; 35 – 43</a:t>
                      </a:r>
                      <a:endParaRPr lang="en-US" sz="1200" spc="-1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&gt; 35 - 45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7185842"/>
                  </a:ext>
                </a:extLst>
              </a:tr>
              <a:tr h="798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effectLst/>
                        </a:rPr>
                        <a:t>F</a:t>
                      </a:r>
                      <a:endParaRPr lang="en-US" sz="1200" spc="-1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 dirty="0">
                          <a:effectLst/>
                        </a:rPr>
                        <a:t>Unstable flow; operational breakdown</a:t>
                      </a:r>
                      <a:endParaRPr lang="en-US" sz="12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 dirty="0">
                          <a:effectLst/>
                        </a:rPr>
                        <a:t>60</a:t>
                      </a:r>
                      <a:endParaRPr lang="en-US" sz="1200" spc="-1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 dirty="0">
                          <a:effectLst/>
                        </a:rPr>
                        <a:t>55</a:t>
                      </a:r>
                      <a:endParaRPr lang="en-US" sz="1200" spc="-1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 dirty="0">
                          <a:effectLst/>
                        </a:rPr>
                        <a:t>50</a:t>
                      </a:r>
                      <a:endParaRPr lang="en-US" sz="1200" spc="-1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 dirty="0">
                          <a:effectLst/>
                        </a:rPr>
                        <a:t>45</a:t>
                      </a:r>
                      <a:endParaRPr lang="en-US" sz="12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 dirty="0">
                          <a:effectLst/>
                        </a:rPr>
                        <a:t>&gt; 45</a:t>
                      </a:r>
                      <a:endParaRPr lang="en-US" sz="1200" spc="-1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 dirty="0">
                          <a:effectLst/>
                        </a:rPr>
                        <a:t>&gt; 41</a:t>
                      </a:r>
                      <a:endParaRPr lang="en-US" sz="1200" spc="-1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 dirty="0">
                          <a:effectLst/>
                        </a:rPr>
                        <a:t>&gt; 43</a:t>
                      </a:r>
                      <a:endParaRPr lang="en-US" sz="1200" spc="-1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 dirty="0">
                          <a:effectLst/>
                        </a:rPr>
                        <a:t>&gt; 45</a:t>
                      </a:r>
                      <a:endParaRPr lang="en-US" sz="12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44951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A3414C6-929A-431A-B701-1E568A144199}"/>
              </a:ext>
            </a:extLst>
          </p:cNvPr>
          <p:cNvSpPr txBox="1"/>
          <p:nvPr/>
        </p:nvSpPr>
        <p:spPr>
          <a:xfrm>
            <a:off x="935596" y="977301"/>
            <a:ext cx="7092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cs typeface="+mn-cs"/>
              </a:rPr>
              <a:t>Hwy 46 Level of Service 2045 – 3 Lane Section – LOS (A)</a:t>
            </a:r>
            <a:endParaRPr lang="en-US" altLang="en-US" sz="1800" dirty="0">
              <a:solidFill>
                <a:schemeClr val="tx2">
                  <a:lumMod val="25000"/>
                </a:schemeClr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13730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71500" y="17804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4" y="156738"/>
            <a:ext cx="9143999" cy="14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  <a:p>
            <a:pPr eaLnBrk="1" hangingPunct="1">
              <a:defRPr/>
            </a:pPr>
            <a:r>
              <a:rPr lang="en-US" altLang="en-US" sz="4800" b="1" dirty="0" err="1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Ipswitch</a:t>
            </a: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Mayor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67734"/>
            <a:ext cx="8229600" cy="472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Initially people didn’t think traffic would flow as well, but actually I believe it has improved traffic through </a:t>
            </a:r>
            <a:r>
              <a:rPr lang="en-US" altLang="en-US" sz="2600" dirty="0" err="1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Ipswitch</a:t>
            </a: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 and made it safer.</a:t>
            </a:r>
            <a:b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</a:br>
            <a:endParaRPr lang="en-US" altLang="en-US" sz="2600" dirty="0">
              <a:solidFill>
                <a:schemeClr val="tx2">
                  <a:lumMod val="25000"/>
                </a:schemeClr>
              </a:solidFill>
              <a:effectLst/>
              <a:cs typeface="+mn-cs"/>
            </a:endParaRPr>
          </a:p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I think it makes it easier for emergency vehicles to go thru town.</a:t>
            </a:r>
          </a:p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endParaRPr lang="en-US" altLang="en-US" sz="2600" dirty="0">
              <a:solidFill>
                <a:schemeClr val="tx2">
                  <a:lumMod val="25000"/>
                </a:schemeClr>
              </a:solidFill>
              <a:effectLst/>
              <a:cs typeface="+mn-cs"/>
            </a:endParaRPr>
          </a:p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I have not seen any issues with oversized equipment going thru town.</a:t>
            </a:r>
          </a:p>
          <a:p>
            <a:pPr marL="0" indent="0"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buNone/>
              <a:defRPr/>
            </a:pP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22777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71500" y="17804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4" y="156738"/>
            <a:ext cx="9143999" cy="14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 Received</a:t>
            </a:r>
          </a:p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Milbank – City Administrator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en-US" sz="2400" dirty="0">
              <a:solidFill>
                <a:srgbClr val="741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8C893-A6C6-4CE5-B866-06F8BA27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E982F70-1FC9-4547-B9CC-1AF35696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67734"/>
            <a:ext cx="8229600" cy="472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Traffic flow thru town is very good and don’t get any complaints about Hwy 12 being a 3 lane. Traffic flow is very similar to the existing 4 lane on South end of town</a:t>
            </a:r>
          </a:p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Waste Management picks up garbage on the 3 lane section and have not had any issues with traffic flow and picking up garbage</a:t>
            </a:r>
          </a:p>
          <a:p>
            <a:pPr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defRPr/>
            </a:pPr>
            <a:r>
              <a:rPr lang="en-US" altLang="en-US" sz="2600" dirty="0">
                <a:solidFill>
                  <a:schemeClr val="tx2">
                    <a:lumMod val="25000"/>
                  </a:schemeClr>
                </a:solidFill>
                <a:effectLst/>
                <a:cs typeface="+mn-cs"/>
              </a:rPr>
              <a:t>I have not seen any issues with oversized equipment going thru town.  Once again very similar to the flow on the existing 4 lane</a:t>
            </a:r>
          </a:p>
          <a:p>
            <a:pPr marL="0" indent="0">
              <a:spcBef>
                <a:spcPts val="1200"/>
              </a:spcBef>
              <a:buClr>
                <a:schemeClr val="tx2">
                  <a:lumMod val="25000"/>
                </a:schemeClr>
              </a:buClr>
              <a:buSzPct val="75000"/>
              <a:buNone/>
              <a:defRPr/>
            </a:pP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223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3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8AE8"/>
                  </a:outerShdw>
                </a:effectLst>
              </a14:hiddenEffects>
            </a:ext>
          </a:extLst>
        </p:spPr>
      </p:pic>
      <p:grpSp>
        <p:nvGrpSpPr>
          <p:cNvPr id="11267" name="Group 49"/>
          <p:cNvGrpSpPr>
            <a:grpSpLocks noChangeAspect="1"/>
          </p:cNvGrpSpPr>
          <p:nvPr/>
        </p:nvGrpSpPr>
        <p:grpSpPr bwMode="auto">
          <a:xfrm>
            <a:off x="1588" y="1588"/>
            <a:ext cx="3175" cy="0"/>
            <a:chOff x="1" y="1"/>
            <a:chExt cx="2" cy="0"/>
          </a:xfrm>
        </p:grpSpPr>
        <p:sp>
          <p:nvSpPr>
            <p:cNvPr id="11270" name="AutoShape 48"/>
            <p:cNvSpPr>
              <a:spLocks noChangeAspect="1" noChangeArrowheads="1" noTextEdit="1"/>
            </p:cNvSpPr>
            <p:nvPr/>
          </p:nvSpPr>
          <p:spPr bwMode="auto">
            <a:xfrm>
              <a:off x="1" y="1"/>
              <a:ext cx="2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Existing Typical Section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119BD-4755-4A60-A459-BAAFC3A1C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814350"/>
            <a:ext cx="8229600" cy="32292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6515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4E0B7-7B48-4CD5-AD00-8E06DC2B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699" r="1502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D29DFC-C00E-4564-822A-CFAA2B7B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74111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Public Input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46FAD-39CA-499D-BDC3-449228E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Submit Questions or Comments by</a:t>
            </a:r>
          </a:p>
          <a:p>
            <a:pPr algn="ctr" eaLnBrk="0" hangingPunct="0">
              <a:spcAft>
                <a:spcPts val="180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FDB9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18, 2021 </a:t>
            </a: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Neil Schochenmaier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Dakota Department of Transportation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East Broadway Avenue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Pierre, SD 57501</a:t>
            </a:r>
          </a:p>
          <a:p>
            <a:pPr algn="ctr" eaLnBrk="0" hangingPunct="0">
              <a:spcAft>
                <a:spcPts val="1800"/>
              </a:spcAft>
              <a:defRPr/>
            </a:pPr>
            <a:r>
              <a:rPr lang="en-US" sz="2800" b="1" u="sng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Neil.Schochenmaier@state.sd.us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2E6A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Meeting Information can be found at: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en-US" sz="2400" b="1" u="sng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https://dot.sd.gov/projects-studies/projects/public-meetings</a:t>
            </a:r>
            <a:r>
              <a:rPr lang="en-US" sz="2400" dirty="0">
                <a:solidFill>
                  <a:srgbClr val="741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9BBE70-B693-49C3-8CAD-8690AA83736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0417" r="10417" b="11111"/>
          <a:stretch/>
        </p:blipFill>
        <p:spPr bwMode="auto">
          <a:xfrm>
            <a:off x="4114800" y="5669280"/>
            <a:ext cx="914400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FF95545-E191-4927-A724-E334DDE742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5943600"/>
            <a:ext cx="79375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497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1592796"/>
            <a:ext cx="758952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Modify 4 Lanes to 3 Lanes with Two Way Center Turn Lane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Add Sidewalks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Storm Sewer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Roadway Lighting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Traffic Signals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Portland Cement Concrete Surfacing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>
                  <a:lumMod val="90000"/>
                </a:srgbClr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1C0B288-A6AE-425A-A624-D161BE87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Proposed Improvements</a:t>
            </a: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959743"/>
            <a:ext cx="8229600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 Lane Section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2-14’ Outside Lane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1-11’ Two Way Left Turn Lane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Curb &amp; Gutter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Concrete Surfacing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1C0B288-A6AE-425A-A624-D161BE87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Proposed Typical Section</a:t>
            </a: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27DD8-EE7C-4FBB-9432-680E84A57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" y="3861048"/>
            <a:ext cx="914400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928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5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Traffic analysis – Greatest benefit/cost ratio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Provides safe storage for left turning vehicles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Reduces the number of conflict points for left turning vehicles and vehicles entering the roadway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Reduces the speed differential between vehicles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Boulevard </a:t>
            </a:r>
            <a:r>
              <a:rPr lang="en-US" altLang="en-US" sz="2600" dirty="0">
                <a:solidFill>
                  <a:srgbClr val="FFFFFF"/>
                </a:solidFill>
                <a:effectLst/>
                <a:cs typeface="+mn-cs"/>
              </a:rPr>
              <a:t>p</a:t>
            </a:r>
            <a:r>
              <a:rPr kumimoji="0" lang="en-US" alt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rovides</a:t>
            </a: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separation between vehicles and pedestrians for increased safety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Reduces crossing width for pedestrians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altLang="en-US" sz="2600" dirty="0">
                <a:solidFill>
                  <a:srgbClr val="FFFFFF"/>
                </a:solidFill>
                <a:effectLst/>
                <a:cs typeface="+mn-cs"/>
              </a:rPr>
              <a:t>Boulevard provides snow storage during winter so sidewalks can stay clear for pedestrian use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1C0B288-A6AE-425A-A624-D161BE87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Lane Roadway Advantages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8022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77BBBA-0B02-4947-A233-2907F6AAE71F}"/>
              </a:ext>
            </a:extLst>
          </p:cNvPr>
          <p:cNvSpPr/>
          <p:nvPr/>
        </p:nvSpPr>
        <p:spPr>
          <a:xfrm>
            <a:off x="593558" y="1880828"/>
            <a:ext cx="79568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12 – Milbank  (2013) – Similar Traffic Volumes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14 – Miller (2013) – Similar Traffic Volumes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 12 –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Ipswitch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(2012) – Similar Traffic Volumes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732E7F-1428-4FB4-B904-7E73F28D5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4644"/>
            <a:ext cx="8229600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altLang="en-US" b="1" kern="0" dirty="0">
                <a:solidFill>
                  <a:srgbClr val="FFFFFF"/>
                </a:solidFill>
                <a:effectLst/>
                <a:latin typeface="Arial"/>
              </a:rPr>
              <a:t>Comparable Communities to Wagner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Lane to 3 Lane Conversion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030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9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9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9|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5.6|9.6|2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5.6|9.6|2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5.6|9.6|2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5.6|9.6|2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5.6|9.6|2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9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9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5.6|9.6|2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5.6|9.6|2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5.6|9.6|2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5.6|9.6|2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32046</TotalTime>
  <Words>1557</Words>
  <Application>Microsoft Office PowerPoint</Application>
  <PresentationFormat>On-screen Show (4:3)</PresentationFormat>
  <Paragraphs>330</Paragraphs>
  <Slides>50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Arial (Body)</vt:lpstr>
      <vt:lpstr>Book Antiqua</vt:lpstr>
      <vt:lpstr>Calibri</vt:lpstr>
      <vt:lpstr>ESRI North</vt:lpstr>
      <vt:lpstr>Symbol</vt:lpstr>
      <vt:lpstr>Times New Roman</vt:lpstr>
      <vt:lpstr>Wingdings</vt:lpstr>
      <vt:lpstr>Wingdings 2</vt:lpstr>
      <vt:lpstr>Wingdings 3</vt:lpstr>
      <vt:lpstr>Apex</vt:lpstr>
      <vt:lpstr>Ripple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HW 12 Milbank</vt:lpstr>
      <vt:lpstr>HW 12 Milbank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of Highway 10 in Eureka</dc:title>
  <dc:creator>trpr15230</dc:creator>
  <cp:lastModifiedBy>Peppel, Jay</cp:lastModifiedBy>
  <cp:revision>977</cp:revision>
  <cp:lastPrinted>2021-11-04T18:05:27Z</cp:lastPrinted>
  <dcterms:created xsi:type="dcterms:W3CDTF">2010-04-16T13:40:17Z</dcterms:created>
  <dcterms:modified xsi:type="dcterms:W3CDTF">2021-11-04T20:35:25Z</dcterms:modified>
</cp:coreProperties>
</file>